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9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80" r:id="rId26"/>
    <p:sldId id="297" r:id="rId27"/>
    <p:sldId id="281" r:id="rId28"/>
    <p:sldId id="300" r:id="rId29"/>
    <p:sldId id="282" r:id="rId30"/>
    <p:sldId id="284" r:id="rId31"/>
    <p:sldId id="286" r:id="rId32"/>
    <p:sldId id="288" r:id="rId33"/>
    <p:sldId id="299" r:id="rId34"/>
    <p:sldId id="290" r:id="rId35"/>
    <p:sldId id="292" r:id="rId36"/>
    <p:sldId id="294" r:id="rId3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0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0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2/10/2021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2/10/2021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2/10/2021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2/10/2021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2/10/2021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2/10/2021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prettybird.co/us/talent/collaborators/saschka-unseld/work/the-blue-umbrella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fif"/><Relationship Id="rId2" Type="http://schemas.openxmlformats.org/officeDocument/2006/relationships/image" Target="../media/image5.jf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fif"/><Relationship Id="rId2" Type="http://schemas.openxmlformats.org/officeDocument/2006/relationships/hyperlink" Target="https://www.youtube.com/watch?v=IN3891Aqam4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hesaurus.com/" TargetMode="External"/><Relationship Id="rId2" Type="http://schemas.openxmlformats.org/officeDocument/2006/relationships/hyperlink" Target="https://www.wordhippo.com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f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fif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fif"/><Relationship Id="rId2" Type="http://schemas.openxmlformats.org/officeDocument/2006/relationships/hyperlink" Target="https://www.youtube.com/watch?v=b3hr3bhpeho" TargetMode="Externa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hyperlink" Target="https://www.youtube.com/watch?v=GkMKaGLmkzk" TargetMode="Externa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fif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fif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fif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fif"/><Relationship Id="rId2" Type="http://schemas.openxmlformats.org/officeDocument/2006/relationships/hyperlink" Target="https://www.youtube.com/watch?v=hrpiX4bh5Nw" TargetMode="Externa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fif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fif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fif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fif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fif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fif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fif"/><Relationship Id="rId2" Type="http://schemas.openxmlformats.org/officeDocument/2006/relationships/hyperlink" Target="https://www.youtube.com/watch?v=lR5RamySULY" TargetMode="External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fif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fif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iiinspRKGAY" TargetMode="External"/><Relationship Id="rId2" Type="http://schemas.openxmlformats.org/officeDocument/2006/relationships/image" Target="../media/image29.jfif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fif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heschoolrun.com/what-are-prepositions" TargetMode="External"/><Relationship Id="rId2" Type="http://schemas.openxmlformats.org/officeDocument/2006/relationships/image" Target="../media/image31.jfif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1012" y="1281870"/>
            <a:ext cx="8350829" cy="3541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04447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400" dirty="0" smtClean="0">
                <a:latin typeface="Letter-join 8" panose="02000805000000020003" pitchFamily="50" charset="0"/>
              </a:rPr>
              <a:t>Let’s enjoy the Blue Umbrella together</a:t>
            </a:r>
            <a:r>
              <a:rPr lang="en-GB" dirty="0" smtClean="0"/>
              <a:t>…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1269500083"/>
              </p:ext>
            </p:extLst>
          </p:nvPr>
        </p:nvGraphicFramePr>
        <p:xfrm>
          <a:off x="914400" y="2540000"/>
          <a:ext cx="10363200" cy="273396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363200">
                  <a:extLst>
                    <a:ext uri="{9D8B030D-6E8A-4147-A177-3AD203B41FA5}">
                      <a16:colId xmlns:a16="http://schemas.microsoft.com/office/drawing/2014/main" val="4046251354"/>
                    </a:ext>
                  </a:extLst>
                </a:gridCol>
              </a:tblGrid>
              <a:tr h="273396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600" u="sng" dirty="0">
                          <a:effectLst/>
                          <a:hlinkClick r:id="rId2"/>
                        </a:rPr>
                        <a:t>https://prettybird.co/us/talent/collaborators/saschka-unseld/work/the-blue-umbrella</a:t>
                      </a:r>
                      <a:r>
                        <a:rPr lang="en-GB" sz="1000" u="sng" dirty="0">
                          <a:effectLst/>
                          <a:hlinkClick r:id="rId2"/>
                        </a:rPr>
                        <a:t>/</a:t>
                      </a:r>
                      <a:endParaRPr lang="en-GB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 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:a16="http://schemas.microsoft.com/office/drawing/2014/main" val="25313100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38962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cap="none" dirty="0">
                <a:latin typeface="Letter-join 8" panose="02000805000000020003" pitchFamily="50" charset="0"/>
              </a:rPr>
              <a:t>W</a:t>
            </a:r>
            <a:r>
              <a:rPr lang="en-GB" sz="2800" cap="none" dirty="0" smtClean="0">
                <a:latin typeface="Letter-join 8" panose="02000805000000020003" pitchFamily="50" charset="0"/>
              </a:rPr>
              <a:t>hat did you think about the film? </a:t>
            </a:r>
            <a:br>
              <a:rPr lang="en-GB" sz="2800" cap="none" dirty="0" smtClean="0">
                <a:latin typeface="Letter-join 8" panose="02000805000000020003" pitchFamily="50" charset="0"/>
              </a:rPr>
            </a:br>
            <a:endParaRPr lang="en-GB" sz="2800" cap="none" dirty="0">
              <a:latin typeface="Letter-join 8" panose="02000805000000020003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1006138" y="3087528"/>
            <a:ext cx="10363826" cy="3424107"/>
          </a:xfrm>
        </p:spPr>
        <p:txBody>
          <a:bodyPr/>
          <a:lstStyle/>
          <a:p>
            <a:r>
              <a:rPr lang="en-GB" cap="none" dirty="0">
                <a:latin typeface="Letter-join 8" panose="02000805000000020003" pitchFamily="50" charset="0"/>
              </a:rPr>
              <a:t>D</a:t>
            </a:r>
            <a:r>
              <a:rPr lang="en-GB" cap="none" dirty="0" smtClean="0">
                <a:latin typeface="Letter-join 8" panose="02000805000000020003" pitchFamily="50" charset="0"/>
              </a:rPr>
              <a:t>iscuss in class your favourite bits and what you liked and didn’t like.</a:t>
            </a:r>
          </a:p>
          <a:p>
            <a:endParaRPr lang="en-GB" dirty="0">
              <a:latin typeface="Letter-join 8" panose="02000805000000020003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2512" y="4241512"/>
            <a:ext cx="2466975" cy="18478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4103" y="1416605"/>
            <a:ext cx="3305175" cy="1381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0870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Letter-join 8" panose="02000805000000020003" pitchFamily="50" charset="0"/>
              </a:rPr>
              <a:t>Let’s create!</a:t>
            </a:r>
            <a:br>
              <a:rPr lang="en-GB" dirty="0" smtClean="0">
                <a:latin typeface="Letter-join 8" panose="02000805000000020003" pitchFamily="50" charset="0"/>
              </a:rPr>
            </a:br>
            <a:endParaRPr lang="en-GB" dirty="0">
              <a:latin typeface="Letter-join 8" panose="02000805000000020003" pitchFamily="50" charset="0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898311223"/>
              </p:ext>
            </p:extLst>
          </p:nvPr>
        </p:nvGraphicFramePr>
        <p:xfrm>
          <a:off x="914400" y="1902691"/>
          <a:ext cx="10363200" cy="225259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363200">
                  <a:extLst>
                    <a:ext uri="{9D8B030D-6E8A-4147-A177-3AD203B41FA5}">
                      <a16:colId xmlns:a16="http://schemas.microsoft.com/office/drawing/2014/main" val="1472490188"/>
                    </a:ext>
                  </a:extLst>
                </a:gridCol>
              </a:tblGrid>
              <a:tr h="225259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600" u="sng" dirty="0">
                          <a:effectLst/>
                          <a:hlinkClick r:id="rId2"/>
                        </a:rPr>
                        <a:t>https://</a:t>
                      </a:r>
                      <a:r>
                        <a:rPr lang="en-GB" sz="3600" u="sng" dirty="0" smtClean="0">
                          <a:effectLst/>
                          <a:hlinkClick r:id="rId2"/>
                        </a:rPr>
                        <a:t>www.youtube.com/watch?v=IN3891Aqam4</a:t>
                      </a:r>
                      <a:endParaRPr lang="en-GB" sz="3600" u="sng" dirty="0" smtClean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en-GB" sz="3600" u="sng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en-GB" sz="3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:a16="http://schemas.microsoft.com/office/drawing/2014/main" val="1291474240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1551" y="2533649"/>
            <a:ext cx="3405561" cy="2380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84412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cap="none" dirty="0" smtClean="0">
                <a:latin typeface="Letter-join 8" panose="02000805000000020003" pitchFamily="50" charset="0"/>
              </a:rPr>
              <a:t>Which sounds could you hear?</a:t>
            </a:r>
            <a:br>
              <a:rPr lang="en-GB" sz="3200" cap="none" dirty="0" smtClean="0">
                <a:latin typeface="Letter-join 8" panose="02000805000000020003" pitchFamily="50" charset="0"/>
              </a:rPr>
            </a:br>
            <a:r>
              <a:rPr lang="en-GB" sz="3200" cap="none" dirty="0" smtClean="0">
                <a:latin typeface="Letter-join 8" panose="02000805000000020003" pitchFamily="50" charset="0"/>
              </a:rPr>
              <a:t>Which colours can you see?</a:t>
            </a:r>
            <a:endParaRPr lang="en-GB" sz="3200" cap="none" dirty="0">
              <a:latin typeface="Letter-join 8" panose="02000805000000020003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cap="none" dirty="0">
                <a:latin typeface="Letter-join 8" panose="02000805000000020003" pitchFamily="50" charset="0"/>
              </a:rPr>
              <a:t>U</a:t>
            </a:r>
            <a:r>
              <a:rPr lang="en-GB" cap="none" dirty="0" smtClean="0">
                <a:latin typeface="Letter-join 8" panose="02000805000000020003" pitchFamily="50" charset="0"/>
              </a:rPr>
              <a:t>se the word mats to help you or </a:t>
            </a:r>
            <a:r>
              <a:rPr lang="en-GB" cap="none" dirty="0">
                <a:latin typeface="Letter-join 8" panose="02000805000000020003" pitchFamily="50" charset="0"/>
              </a:rPr>
              <a:t>use </a:t>
            </a:r>
            <a:r>
              <a:rPr lang="en-GB" cap="none" dirty="0">
                <a:latin typeface="Letter-join 8" panose="02000805000000020003" pitchFamily="50" charset="0"/>
                <a:hlinkClick r:id="rId2"/>
              </a:rPr>
              <a:t>https://www.wordhippo.com</a:t>
            </a:r>
            <a:r>
              <a:rPr lang="en-GB" cap="none" dirty="0" smtClean="0">
                <a:latin typeface="Letter-join 8" panose="02000805000000020003" pitchFamily="50" charset="0"/>
                <a:hlinkClick r:id="rId2"/>
              </a:rPr>
              <a:t>/</a:t>
            </a:r>
            <a:endParaRPr lang="en-GB" cap="none" dirty="0" smtClean="0">
              <a:latin typeface="Letter-join 8" panose="02000805000000020003" pitchFamily="50" charset="0"/>
            </a:endParaRPr>
          </a:p>
          <a:p>
            <a:pPr marL="0" indent="0">
              <a:buNone/>
            </a:pPr>
            <a:r>
              <a:rPr lang="en-GB" cap="none" dirty="0">
                <a:latin typeface="Letter-join 8" panose="02000805000000020003" pitchFamily="50" charset="0"/>
              </a:rPr>
              <a:t>o</a:t>
            </a:r>
            <a:r>
              <a:rPr lang="en-GB" cap="none" dirty="0" smtClean="0">
                <a:latin typeface="Letter-join 8" panose="02000805000000020003" pitchFamily="50" charset="0"/>
              </a:rPr>
              <a:t>r  </a:t>
            </a:r>
            <a:r>
              <a:rPr lang="en-GB" cap="none" dirty="0" smtClean="0">
                <a:latin typeface="Letter-join 8" panose="02000805000000020003" pitchFamily="50" charset="0"/>
                <a:hlinkClick r:id="rId3"/>
              </a:rPr>
              <a:t>https://www.thesaurus.com/</a:t>
            </a:r>
            <a:endParaRPr lang="en-GB" cap="none" dirty="0" smtClean="0">
              <a:latin typeface="Letter-join 8" panose="02000805000000020003" pitchFamily="50" charset="0"/>
            </a:endParaRPr>
          </a:p>
          <a:p>
            <a:r>
              <a:rPr lang="en-GB" cap="none" dirty="0" smtClean="0">
                <a:latin typeface="Letter-join 8" panose="02000805000000020003" pitchFamily="50" charset="0"/>
              </a:rPr>
              <a:t>Think about colours, sounds, climate, weather, feelings.</a:t>
            </a:r>
          </a:p>
          <a:p>
            <a:endParaRPr lang="en-GB" cap="none" dirty="0">
              <a:latin typeface="Letter-join 8" panose="02000805000000020003" pitchFamily="50" charset="0"/>
            </a:endParaRPr>
          </a:p>
          <a:p>
            <a:endParaRPr lang="en-GB" cap="none" dirty="0">
              <a:latin typeface="Letter-join 8" panose="02000805000000020003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2835" y="3900357"/>
            <a:ext cx="1818363" cy="2731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64507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1586916" y="856938"/>
            <a:ext cx="8739339" cy="4934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61178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1390696" y="536872"/>
            <a:ext cx="8963267" cy="5254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781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1791854" y="646881"/>
            <a:ext cx="8377381" cy="5144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46344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1375260" y="406618"/>
            <a:ext cx="9246558" cy="5384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58569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1163782" y="-13746"/>
            <a:ext cx="9430364" cy="6442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93182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0737" y="657225"/>
            <a:ext cx="8010525" cy="5543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2458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Letter-join 8" panose="02000805000000020003" pitchFamily="50" charset="0"/>
              </a:rPr>
              <a:t>Record your ideas </a:t>
            </a:r>
            <a:br>
              <a:rPr lang="en-GB" dirty="0" smtClean="0">
                <a:latin typeface="Letter-join 8" panose="02000805000000020003" pitchFamily="50" charset="0"/>
              </a:rPr>
            </a:br>
            <a:r>
              <a:rPr lang="en-GB" sz="1800" cap="none" dirty="0" smtClean="0">
                <a:latin typeface="Letter-join 8" panose="02000805000000020003" pitchFamily="50" charset="0"/>
              </a:rPr>
              <a:t>choose 3.  Think about why you chose those.</a:t>
            </a:r>
            <a:endParaRPr lang="en-GB" sz="1800" cap="none" dirty="0">
              <a:latin typeface="Letter-join 8" panose="02000805000000020003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13773" y="2367092"/>
            <a:ext cx="11038081" cy="3424107"/>
          </a:xfrm>
        </p:spPr>
        <p:txBody>
          <a:bodyPr>
            <a:normAutofit fontScale="92500" lnSpcReduction="20000"/>
          </a:bodyPr>
          <a:lstStyle/>
          <a:p>
            <a:r>
              <a:rPr lang="en-GB" cap="none" dirty="0">
                <a:latin typeface="Letter-join 8" panose="02000805000000020003" pitchFamily="50" charset="0"/>
              </a:rPr>
              <a:t>S</a:t>
            </a:r>
            <a:r>
              <a:rPr lang="en-GB" cap="none" dirty="0" smtClean="0">
                <a:latin typeface="Letter-join 8" panose="02000805000000020003" pitchFamily="50" charset="0"/>
              </a:rPr>
              <a:t>imile:  </a:t>
            </a:r>
            <a:r>
              <a:rPr lang="en-GB" cap="none" dirty="0" smtClean="0">
                <a:solidFill>
                  <a:srgbClr val="FF0000"/>
                </a:solidFill>
                <a:latin typeface="Letter-join 8" panose="02000805000000020003" pitchFamily="50" charset="0"/>
              </a:rPr>
              <a:t>the rain tumbled and twirled out of the sky like tiny diamonds, drenching the crowds with the sounds and smells of the city. </a:t>
            </a:r>
            <a:endParaRPr lang="en-GB" cap="none" dirty="0" smtClean="0">
              <a:latin typeface="Letter-join 8" panose="02000805000000020003" pitchFamily="50" charset="0"/>
            </a:endParaRPr>
          </a:p>
          <a:p>
            <a:r>
              <a:rPr lang="en-GB" cap="none" dirty="0" smtClean="0">
                <a:latin typeface="Letter-join 8" panose="02000805000000020003" pitchFamily="50" charset="0"/>
              </a:rPr>
              <a:t>Personification: </a:t>
            </a:r>
            <a:r>
              <a:rPr lang="en-GB" cap="none" dirty="0" smtClean="0">
                <a:solidFill>
                  <a:srgbClr val="FF0000"/>
                </a:solidFill>
                <a:latin typeface="Letter-join 8" panose="02000805000000020003" pitchFamily="50" charset="0"/>
              </a:rPr>
              <a:t>torrents of water sprinted down the pavement and vaulted into the storm drains.</a:t>
            </a:r>
            <a:endParaRPr lang="en-GB" cap="none" dirty="0" smtClean="0">
              <a:latin typeface="Letter-join 8" panose="02000805000000020003" pitchFamily="50" charset="0"/>
            </a:endParaRPr>
          </a:p>
          <a:p>
            <a:r>
              <a:rPr lang="en-GB" cap="none" dirty="0">
                <a:latin typeface="Letter-join 8" panose="02000805000000020003" pitchFamily="50" charset="0"/>
              </a:rPr>
              <a:t>S</a:t>
            </a:r>
            <a:r>
              <a:rPr lang="en-GB" cap="none" dirty="0" smtClean="0">
                <a:latin typeface="Letter-join 8" panose="02000805000000020003" pitchFamily="50" charset="0"/>
              </a:rPr>
              <a:t>ound sentence: </a:t>
            </a:r>
            <a:r>
              <a:rPr lang="en-GB" cap="none" dirty="0" smtClean="0">
                <a:solidFill>
                  <a:srgbClr val="FF0000"/>
                </a:solidFill>
                <a:latin typeface="Letter-join 8" panose="02000805000000020003" pitchFamily="50" charset="0"/>
              </a:rPr>
              <a:t>The city streets were violently shouting and honking as thousands of tired feet marched along the pavements.</a:t>
            </a:r>
            <a:endParaRPr lang="en-GB" cap="none" dirty="0" smtClean="0">
              <a:latin typeface="Letter-join 8" panose="02000805000000020003" pitchFamily="50" charset="0"/>
            </a:endParaRPr>
          </a:p>
          <a:p>
            <a:r>
              <a:rPr lang="en-GB" cap="none" dirty="0" smtClean="0">
                <a:latin typeface="Letter-join 8" panose="02000805000000020003" pitchFamily="50" charset="0"/>
              </a:rPr>
              <a:t>Adverbial phrase: </a:t>
            </a:r>
            <a:r>
              <a:rPr lang="en-GB" cap="none" dirty="0" smtClean="0">
                <a:solidFill>
                  <a:srgbClr val="FF0000"/>
                </a:solidFill>
                <a:latin typeface="Letter-join 8" panose="02000805000000020003" pitchFamily="50" charset="0"/>
              </a:rPr>
              <a:t>In a sea of onyx, a blue dome punctuated the inky umbrella waves.</a:t>
            </a:r>
          </a:p>
          <a:p>
            <a:r>
              <a:rPr lang="en-GB" cap="none" dirty="0">
                <a:latin typeface="Letter-join 8" panose="02000805000000020003" pitchFamily="50" charset="0"/>
              </a:rPr>
              <a:t>C</a:t>
            </a:r>
            <a:r>
              <a:rPr lang="en-GB" cap="none" dirty="0" smtClean="0">
                <a:latin typeface="Letter-join 8" panose="02000805000000020003" pitchFamily="50" charset="0"/>
              </a:rPr>
              <a:t>olour sentence: </a:t>
            </a:r>
            <a:r>
              <a:rPr lang="en-GB" cap="none" dirty="0" smtClean="0">
                <a:solidFill>
                  <a:srgbClr val="FF0000"/>
                </a:solidFill>
                <a:latin typeface="Letter-join 8" panose="02000805000000020003" pitchFamily="50" charset="0"/>
              </a:rPr>
              <a:t>Fossil grey skies flashed with lightening.</a:t>
            </a:r>
            <a:endParaRPr lang="en-GB" cap="none" dirty="0">
              <a:solidFill>
                <a:srgbClr val="FF0000"/>
              </a:solidFill>
              <a:latin typeface="Letter-join 8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24645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4259781" y="1349037"/>
            <a:ext cx="4764145" cy="4442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6782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Day 2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2909" y="2438400"/>
            <a:ext cx="7759412" cy="3242405"/>
          </a:xfrm>
        </p:spPr>
      </p:pic>
    </p:spTree>
    <p:extLst>
      <p:ext uri="{BB962C8B-B14F-4D97-AF65-F5344CB8AC3E}">
        <p14:creationId xmlns:p14="http://schemas.microsoft.com/office/powerpoint/2010/main" val="23164467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sz="3200" u="sng" cap="none" dirty="0" smtClean="0">
                <a:latin typeface="Letter-join 8" panose="02000805000000020003" pitchFamily="50" charset="0"/>
              </a:rPr>
              <a:t>A sea of umbrellas </a:t>
            </a:r>
            <a:endParaRPr lang="en-GB" sz="3200" u="sng" dirty="0">
              <a:latin typeface="Letter-join 8" panose="02000805000000020003" pitchFamily="50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pPr marL="457200" indent="-457200" algn="l">
              <a:buAutoNum type="arabicParenR"/>
            </a:pPr>
            <a:r>
              <a:rPr lang="en-GB" sz="2800" cap="none" dirty="0">
                <a:latin typeface="Letter-join 8" panose="02000805000000020003" pitchFamily="50" charset="0"/>
              </a:rPr>
              <a:t>F</a:t>
            </a:r>
            <a:r>
              <a:rPr lang="en-GB" sz="2800" cap="none" dirty="0" smtClean="0">
                <a:latin typeface="Letter-join 8" panose="02000805000000020003" pitchFamily="50" charset="0"/>
              </a:rPr>
              <a:t>ronted adverbial</a:t>
            </a:r>
          </a:p>
          <a:p>
            <a:pPr marL="457200" indent="-457200" algn="l">
              <a:buAutoNum type="arabicParenR"/>
            </a:pPr>
            <a:r>
              <a:rPr lang="en-GB" sz="2800" cap="none" dirty="0">
                <a:latin typeface="Letter-join 8" panose="02000805000000020003" pitchFamily="50" charset="0"/>
              </a:rPr>
              <a:t>S</a:t>
            </a:r>
            <a:r>
              <a:rPr lang="en-GB" sz="2800" cap="none" dirty="0" smtClean="0">
                <a:latin typeface="Letter-join 8" panose="02000805000000020003" pitchFamily="50" charset="0"/>
              </a:rPr>
              <a:t>imile</a:t>
            </a:r>
          </a:p>
          <a:p>
            <a:pPr marL="457200" indent="-457200" algn="l">
              <a:buAutoNum type="arabicParenR"/>
            </a:pPr>
            <a:r>
              <a:rPr lang="en-GB" sz="2800" cap="none" dirty="0">
                <a:latin typeface="Letter-join 8" panose="02000805000000020003" pitchFamily="50" charset="0"/>
              </a:rPr>
              <a:t>P</a:t>
            </a:r>
            <a:r>
              <a:rPr lang="en-GB" sz="2800" cap="none" dirty="0" smtClean="0">
                <a:latin typeface="Letter-join 8" panose="02000805000000020003" pitchFamily="50" charset="0"/>
              </a:rPr>
              <a:t>ower of three (negative adjectives)</a:t>
            </a:r>
            <a:endParaRPr lang="en-GB" sz="2800" cap="none" dirty="0">
              <a:latin typeface="Letter-join 8" panose="02000805000000020003" pitchFamily="50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3726" y="828563"/>
            <a:ext cx="4916710" cy="2043946"/>
          </a:xfrm>
        </p:spPr>
      </p:pic>
    </p:spTree>
    <p:extLst>
      <p:ext uri="{BB962C8B-B14F-4D97-AF65-F5344CB8AC3E}">
        <p14:creationId xmlns:p14="http://schemas.microsoft.com/office/powerpoint/2010/main" val="14714442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8764" y="828564"/>
            <a:ext cx="10766762" cy="86169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Fronted </a:t>
            </a:r>
            <a:r>
              <a:rPr lang="en-GB" dirty="0"/>
              <a:t>adverbial</a:t>
            </a:r>
            <a:br>
              <a:rPr lang="en-GB" dirty="0"/>
            </a:br>
            <a:r>
              <a:rPr lang="en-GB" sz="2700" cap="none" dirty="0" smtClean="0">
                <a:hlinkClick r:id="rId2"/>
              </a:rPr>
              <a:t>https://www.youtube.com/watch?v=b3hr3bhpeho</a:t>
            </a:r>
            <a:r>
              <a:rPr lang="en-GB" sz="2700" cap="none" dirty="0" smtClean="0"/>
              <a:t/>
            </a:r>
            <a:br>
              <a:rPr lang="en-GB" sz="2700" cap="none" dirty="0" smtClean="0"/>
            </a:br>
            <a:endParaRPr lang="en-GB" sz="27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2068803"/>
            <a:ext cx="10351752" cy="1368183"/>
          </a:xfrm>
        </p:spPr>
        <p:txBody>
          <a:bodyPr>
            <a:noAutofit/>
          </a:bodyPr>
          <a:lstStyle/>
          <a:p>
            <a:pPr algn="l"/>
            <a:r>
              <a:rPr lang="en-GB" sz="3600" cap="none" dirty="0">
                <a:solidFill>
                  <a:srgbClr val="FF0000"/>
                </a:solidFill>
                <a:latin typeface="Letter-join 8" panose="02000805000000020003" pitchFamily="50" charset="0"/>
              </a:rPr>
              <a:t>O</a:t>
            </a:r>
            <a:r>
              <a:rPr lang="en-GB" sz="3600" cap="none" dirty="0" smtClean="0">
                <a:solidFill>
                  <a:srgbClr val="FF0000"/>
                </a:solidFill>
                <a:latin typeface="Letter-join 8" panose="02000805000000020003" pitchFamily="50" charset="0"/>
              </a:rPr>
              <a:t>ne evening,</a:t>
            </a:r>
            <a:r>
              <a:rPr lang="en-GB" sz="3600" cap="none" dirty="0" smtClean="0">
                <a:latin typeface="Letter-join 8" panose="02000805000000020003" pitchFamily="50" charset="0"/>
              </a:rPr>
              <a:t> as workers left their jobs, a storm started.    </a:t>
            </a:r>
            <a:endParaRPr lang="en-GB" sz="3600" cap="none" dirty="0">
              <a:latin typeface="Letter-join 8" panose="02000805000000020003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982" y="3539980"/>
            <a:ext cx="4054475" cy="2027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2743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4"/>
            <a:ext cx="10351752" cy="1037181"/>
          </a:xfrm>
        </p:spPr>
        <p:txBody>
          <a:bodyPr>
            <a:normAutofit fontScale="90000"/>
          </a:bodyPr>
          <a:lstStyle/>
          <a:p>
            <a:r>
              <a:rPr lang="en-GB" sz="4900" cap="none" dirty="0">
                <a:latin typeface="Letter-join 8" panose="02000805000000020003" pitchFamily="50" charset="0"/>
              </a:rPr>
              <a:t>S</a:t>
            </a:r>
            <a:r>
              <a:rPr lang="en-GB" sz="4900" cap="none" dirty="0" smtClean="0">
                <a:latin typeface="Letter-join 8" panose="02000805000000020003" pitchFamily="50" charset="0"/>
              </a:rPr>
              <a:t>imile </a:t>
            </a:r>
            <a:r>
              <a:rPr lang="en-GB" sz="1800" cap="none" dirty="0" smtClean="0">
                <a:latin typeface="Letter-join 8" panose="02000805000000020003" pitchFamily="50" charset="0"/>
              </a:rPr>
              <a:t/>
            </a:r>
            <a:br>
              <a:rPr lang="en-GB" sz="1800" cap="none" dirty="0" smtClean="0">
                <a:latin typeface="Letter-join 8" panose="02000805000000020003" pitchFamily="50" charset="0"/>
              </a:rPr>
            </a:br>
            <a:r>
              <a:rPr lang="en-GB" sz="1800" cap="none" dirty="0" smtClean="0">
                <a:latin typeface="Letter-join 8" panose="02000805000000020003" pitchFamily="50" charset="0"/>
              </a:rPr>
              <a:t/>
            </a:r>
            <a:br>
              <a:rPr lang="en-GB" sz="1800" cap="none" dirty="0" smtClean="0">
                <a:latin typeface="Letter-join 8" panose="02000805000000020003" pitchFamily="50" charset="0"/>
              </a:rPr>
            </a:br>
            <a:r>
              <a:rPr lang="en-GB" sz="1800" cap="none" dirty="0" smtClean="0">
                <a:latin typeface="Letter-join 8" panose="02000805000000020003" pitchFamily="50" charset="0"/>
                <a:hlinkClick r:id="rId2"/>
              </a:rPr>
              <a:t>https://www.youtube.com/watch?v=gkmkaglmkzk</a:t>
            </a:r>
            <a:r>
              <a:rPr lang="en-GB" sz="3600" dirty="0" smtClean="0">
                <a:latin typeface="Letter-join 8" panose="02000805000000020003" pitchFamily="50" charset="0"/>
              </a:rPr>
              <a:t/>
            </a:r>
            <a:br>
              <a:rPr lang="en-GB" sz="3600" dirty="0" smtClean="0">
                <a:latin typeface="Letter-join 8" panose="02000805000000020003" pitchFamily="50" charset="0"/>
              </a:rPr>
            </a:br>
            <a:endParaRPr lang="en-GB" sz="3600" dirty="0">
              <a:latin typeface="Letter-join 8" panose="02000805000000020003" pitchFamily="50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87665" y="2124220"/>
            <a:ext cx="10351752" cy="3833235"/>
          </a:xfrm>
        </p:spPr>
        <p:txBody>
          <a:bodyPr>
            <a:normAutofit/>
          </a:bodyPr>
          <a:lstStyle/>
          <a:p>
            <a:pPr algn="l"/>
            <a:r>
              <a:rPr lang="en-GB" sz="3600" cap="none" dirty="0">
                <a:latin typeface="Letter-join 8" panose="02000805000000020003" pitchFamily="50" charset="0"/>
              </a:rPr>
              <a:t>I</a:t>
            </a:r>
            <a:r>
              <a:rPr lang="en-GB" sz="3600" cap="none" dirty="0" smtClean="0">
                <a:latin typeface="Letter-join 8" panose="02000805000000020003" pitchFamily="50" charset="0"/>
              </a:rPr>
              <a:t>t was as grey as a foreboding shadow.</a:t>
            </a:r>
          </a:p>
          <a:p>
            <a:pPr algn="l"/>
            <a:endParaRPr lang="en-GB" sz="3600" cap="none" dirty="0">
              <a:latin typeface="Letter-join 8" panose="02000805000000020003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4763" y="3486634"/>
            <a:ext cx="3777673" cy="2123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544822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4"/>
            <a:ext cx="10351752" cy="1083364"/>
          </a:xfrm>
        </p:spPr>
        <p:txBody>
          <a:bodyPr>
            <a:normAutofit/>
          </a:bodyPr>
          <a:lstStyle/>
          <a:p>
            <a:r>
              <a:rPr lang="en-GB" sz="3200" cap="none" dirty="0">
                <a:latin typeface="Letter-join 8" panose="02000805000000020003" pitchFamily="50" charset="0"/>
              </a:rPr>
              <a:t>P</a:t>
            </a:r>
            <a:r>
              <a:rPr lang="en-GB" sz="3200" cap="none" dirty="0" smtClean="0">
                <a:latin typeface="Letter-join 8" panose="02000805000000020003" pitchFamily="50" charset="0"/>
              </a:rPr>
              <a:t>ower of Three </a:t>
            </a:r>
            <a:endParaRPr lang="en-GB" sz="3200" cap="none" dirty="0">
              <a:latin typeface="Letter-join 8" panose="02000805000000020003" pitchFamily="50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2114985"/>
            <a:ext cx="10668626" cy="3713160"/>
          </a:xfrm>
        </p:spPr>
        <p:txBody>
          <a:bodyPr>
            <a:normAutofit/>
          </a:bodyPr>
          <a:lstStyle/>
          <a:p>
            <a:pPr algn="l"/>
            <a:r>
              <a:rPr lang="en-GB" sz="3600" cap="none" dirty="0">
                <a:latin typeface="Letter-join 8" panose="02000805000000020003" pitchFamily="50" charset="0"/>
              </a:rPr>
              <a:t>M</a:t>
            </a:r>
            <a:r>
              <a:rPr lang="en-GB" sz="3600" cap="none" dirty="0" smtClean="0">
                <a:latin typeface="Letter-join 8" panose="02000805000000020003" pitchFamily="50" charset="0"/>
              </a:rPr>
              <a:t>oving as a mass of misery, the umbrellas marched – glum, cheerless, gloomy.</a:t>
            </a:r>
          </a:p>
          <a:p>
            <a:pPr algn="l"/>
            <a:endParaRPr lang="en-GB" sz="3600" cap="none" dirty="0">
              <a:latin typeface="Letter-join 8" panose="02000805000000020003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0636" y="3463636"/>
            <a:ext cx="3394364" cy="3394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87458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712" y="85725"/>
            <a:ext cx="9934575" cy="6686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606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997527"/>
            <a:ext cx="10351752" cy="1006909"/>
          </a:xfrm>
        </p:spPr>
        <p:txBody>
          <a:bodyPr/>
          <a:lstStyle/>
          <a:p>
            <a:r>
              <a:rPr lang="en-GB" dirty="0" smtClean="0"/>
              <a:t>Day 3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9055" y="2988829"/>
            <a:ext cx="4905271" cy="2049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99223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2290761"/>
          </a:xfrm>
        </p:spPr>
        <p:txBody>
          <a:bodyPr>
            <a:normAutofit/>
          </a:bodyPr>
          <a:lstStyle/>
          <a:p>
            <a:r>
              <a:rPr lang="en-GB" cap="none" dirty="0">
                <a:latin typeface="Letter-join 8" panose="02000805000000020003" pitchFamily="50" charset="0"/>
              </a:rPr>
              <a:t>A</a:t>
            </a:r>
            <a:r>
              <a:rPr lang="en-GB" cap="none" dirty="0" smtClean="0">
                <a:latin typeface="Letter-join 8" panose="02000805000000020003" pitchFamily="50" charset="0"/>
              </a:rPr>
              <a:t> dancing blue umbrella</a:t>
            </a:r>
          </a:p>
          <a:p>
            <a:pPr marL="457200" indent="-457200" algn="l">
              <a:buAutoNum type="arabicParenR"/>
            </a:pPr>
            <a:r>
              <a:rPr lang="en-GB" cap="none" dirty="0">
                <a:latin typeface="Letter-join 8" panose="02000805000000020003" pitchFamily="50" charset="0"/>
              </a:rPr>
              <a:t>P</a:t>
            </a:r>
            <a:r>
              <a:rPr lang="en-GB" cap="none" dirty="0" smtClean="0">
                <a:latin typeface="Letter-join 8" panose="02000805000000020003" pitchFamily="50" charset="0"/>
              </a:rPr>
              <a:t>recise verb</a:t>
            </a:r>
          </a:p>
          <a:p>
            <a:pPr marL="457200" indent="-457200" algn="l">
              <a:buAutoNum type="arabicParenR"/>
            </a:pPr>
            <a:r>
              <a:rPr lang="en-GB" cap="none" dirty="0">
                <a:latin typeface="Letter-join 8" panose="02000805000000020003" pitchFamily="50" charset="0"/>
              </a:rPr>
              <a:t>C</a:t>
            </a:r>
            <a:r>
              <a:rPr lang="en-GB" cap="none" dirty="0" smtClean="0">
                <a:latin typeface="Letter-join 8" panose="02000805000000020003" pitchFamily="50" charset="0"/>
              </a:rPr>
              <a:t>omplex sentence</a:t>
            </a:r>
          </a:p>
          <a:p>
            <a:pPr marL="457200" indent="-457200" algn="l">
              <a:buAutoNum type="arabicParenR"/>
            </a:pPr>
            <a:r>
              <a:rPr lang="en-GB" cap="none" dirty="0">
                <a:latin typeface="Letter-join 8" panose="02000805000000020003" pitchFamily="50" charset="0"/>
              </a:rPr>
              <a:t>S</a:t>
            </a:r>
            <a:r>
              <a:rPr lang="en-GB" cap="none" dirty="0" smtClean="0">
                <a:latin typeface="Letter-join 8" panose="02000805000000020003" pitchFamily="50" charset="0"/>
              </a:rPr>
              <a:t>imile</a:t>
            </a:r>
          </a:p>
          <a:p>
            <a:pPr marL="457200" indent="-457200" algn="l">
              <a:buAutoNum type="arabicParenR"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0727" y="969817"/>
            <a:ext cx="4634615" cy="2188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251577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1148019"/>
          </a:xfrm>
        </p:spPr>
        <p:txBody>
          <a:bodyPr/>
          <a:lstStyle/>
          <a:p>
            <a:r>
              <a:rPr lang="en-GB" cap="none" dirty="0">
                <a:latin typeface="Letter-join 8" panose="02000805000000020003" pitchFamily="50" charset="0"/>
              </a:rPr>
              <a:t>P</a:t>
            </a:r>
            <a:r>
              <a:rPr lang="en-GB" cap="none" dirty="0" smtClean="0">
                <a:latin typeface="Letter-join 8" panose="02000805000000020003" pitchFamily="50" charset="0"/>
              </a:rPr>
              <a:t>recise </a:t>
            </a:r>
            <a:r>
              <a:rPr lang="en-GB" cap="none" dirty="0">
                <a:latin typeface="Letter-join 8" panose="02000805000000020003" pitchFamily="50" charset="0"/>
              </a:rPr>
              <a:t>V</a:t>
            </a:r>
            <a:r>
              <a:rPr lang="en-GB" cap="none" dirty="0" smtClean="0">
                <a:latin typeface="Letter-join 8" panose="02000805000000020003" pitchFamily="50" charset="0"/>
              </a:rPr>
              <a:t>erb</a:t>
            </a:r>
            <a:endParaRPr lang="en-GB" cap="none" dirty="0">
              <a:latin typeface="Letter-join 8" panose="02000805000000020003" pitchFamily="50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3" y="1976583"/>
            <a:ext cx="10687099" cy="3639126"/>
          </a:xfrm>
        </p:spPr>
        <p:txBody>
          <a:bodyPr>
            <a:normAutofit/>
          </a:bodyPr>
          <a:lstStyle/>
          <a:p>
            <a:pPr algn="l"/>
            <a:r>
              <a:rPr lang="en-GB" sz="3200" cap="none" dirty="0">
                <a:latin typeface="Letter-join 8" panose="02000805000000020003" pitchFamily="50" charset="0"/>
              </a:rPr>
              <a:t>O</a:t>
            </a:r>
            <a:r>
              <a:rPr lang="en-GB" sz="3200" cap="none" dirty="0" smtClean="0">
                <a:latin typeface="Letter-join 8" panose="02000805000000020003" pitchFamily="50" charset="0"/>
              </a:rPr>
              <a:t>ut of the sea of grey, a bright blue umbrella emerged.   </a:t>
            </a:r>
            <a:endParaRPr lang="en-GB" sz="3200" cap="none" dirty="0">
              <a:latin typeface="Letter-join 8" panose="02000805000000020003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7891" y="2966027"/>
            <a:ext cx="3463059" cy="2748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332332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4"/>
            <a:ext cx="10351752" cy="1129546"/>
          </a:xfrm>
        </p:spPr>
        <p:txBody>
          <a:bodyPr>
            <a:normAutofit fontScale="90000"/>
          </a:bodyPr>
          <a:lstStyle/>
          <a:p>
            <a:r>
              <a:rPr lang="en-GB" cap="none" dirty="0">
                <a:latin typeface="Letter-join 8" panose="02000805000000020003" pitchFamily="50" charset="0"/>
              </a:rPr>
              <a:t>C</a:t>
            </a:r>
            <a:r>
              <a:rPr lang="en-GB" cap="none" dirty="0" smtClean="0">
                <a:latin typeface="Letter-join 8" panose="02000805000000020003" pitchFamily="50" charset="0"/>
              </a:rPr>
              <a:t>omplex </a:t>
            </a:r>
            <a:r>
              <a:rPr lang="en-GB" cap="none" dirty="0">
                <a:latin typeface="Letter-join 8" panose="02000805000000020003" pitchFamily="50" charset="0"/>
              </a:rPr>
              <a:t>Sentence</a:t>
            </a:r>
            <a:br>
              <a:rPr lang="en-GB" cap="none" dirty="0">
                <a:latin typeface="Letter-join 8" panose="02000805000000020003" pitchFamily="50" charset="0"/>
              </a:rPr>
            </a:br>
            <a:r>
              <a:rPr lang="en-GB" sz="3100" cap="none" dirty="0">
                <a:latin typeface="Letter-join 8" panose="02000805000000020003" pitchFamily="50" charset="0"/>
                <a:hlinkClick r:id="rId2"/>
              </a:rPr>
              <a:t>https://</a:t>
            </a:r>
            <a:r>
              <a:rPr lang="en-GB" sz="3100" cap="none" dirty="0" smtClean="0">
                <a:latin typeface="Letter-join 8" panose="02000805000000020003" pitchFamily="50" charset="0"/>
                <a:hlinkClick r:id="rId2"/>
              </a:rPr>
              <a:t>www.youtube.com/watch?v=hrpiX4bh5Nw</a:t>
            </a:r>
            <a:r>
              <a:rPr lang="en-GB" cap="none" dirty="0" smtClean="0">
                <a:latin typeface="Letter-join 8" panose="02000805000000020003" pitchFamily="50" charset="0"/>
              </a:rPr>
              <a:t/>
            </a:r>
            <a:br>
              <a:rPr lang="en-GB" cap="none" dirty="0" smtClean="0">
                <a:latin typeface="Letter-join 8" panose="02000805000000020003" pitchFamily="50" charset="0"/>
              </a:rPr>
            </a:br>
            <a:endParaRPr lang="en-GB" cap="none" dirty="0">
              <a:latin typeface="Letter-join 8" panose="02000805000000020003" pitchFamily="50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2124364"/>
            <a:ext cx="10351752" cy="3676071"/>
          </a:xfrm>
        </p:spPr>
        <p:txBody>
          <a:bodyPr>
            <a:normAutofit/>
          </a:bodyPr>
          <a:lstStyle/>
          <a:p>
            <a:pPr algn="l"/>
            <a:r>
              <a:rPr lang="en-GB" sz="4000" cap="none" dirty="0">
                <a:latin typeface="Letter-join 8" panose="02000805000000020003" pitchFamily="50" charset="0"/>
              </a:rPr>
              <a:t>E</a:t>
            </a:r>
            <a:r>
              <a:rPr lang="en-GB" sz="4000" cap="none" dirty="0" smtClean="0">
                <a:latin typeface="Letter-join 8" panose="02000805000000020003" pitchFamily="50" charset="0"/>
              </a:rPr>
              <a:t>lated, with a sense of fulfilment, he danced amongst the musical raindrops.   </a:t>
            </a:r>
            <a:endParaRPr lang="en-GB" sz="4000" cap="none" dirty="0">
              <a:latin typeface="Letter-join 8" panose="02000805000000020003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1091" y="3618200"/>
            <a:ext cx="3062575" cy="2264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144057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4"/>
            <a:ext cx="10351752" cy="963292"/>
          </a:xfrm>
        </p:spPr>
        <p:txBody>
          <a:bodyPr/>
          <a:lstStyle/>
          <a:p>
            <a:r>
              <a:rPr lang="en-GB" cap="none" dirty="0">
                <a:latin typeface="Letter-join 8" panose="02000805000000020003" pitchFamily="50" charset="0"/>
              </a:rPr>
              <a:t>S</a:t>
            </a:r>
            <a:r>
              <a:rPr lang="en-GB" cap="none" dirty="0" smtClean="0">
                <a:latin typeface="Letter-join 8" panose="02000805000000020003" pitchFamily="50" charset="0"/>
              </a:rPr>
              <a:t>imile</a:t>
            </a:r>
            <a:endParaRPr lang="en-GB" cap="none" dirty="0">
              <a:latin typeface="Letter-join 8" panose="02000805000000020003" pitchFamily="50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1791856"/>
            <a:ext cx="10351752" cy="3906979"/>
          </a:xfrm>
        </p:spPr>
        <p:txBody>
          <a:bodyPr>
            <a:normAutofit/>
          </a:bodyPr>
          <a:lstStyle/>
          <a:p>
            <a:pPr algn="l"/>
            <a:r>
              <a:rPr lang="en-GB" sz="2800" cap="none" dirty="0">
                <a:latin typeface="Letter-join 8" panose="02000805000000020003" pitchFamily="50" charset="0"/>
              </a:rPr>
              <a:t>B</a:t>
            </a:r>
            <a:r>
              <a:rPr lang="en-GB" sz="2800" cap="none" dirty="0" smtClean="0">
                <a:latin typeface="Letter-join 8" panose="02000805000000020003" pitchFamily="50" charset="0"/>
              </a:rPr>
              <a:t>lue watched fascinated and curious as he saw commuters leaping over puddles like graceful ballet dancers.   </a:t>
            </a:r>
            <a:endParaRPr lang="en-GB" sz="2800" cap="none" dirty="0">
              <a:latin typeface="Letter-join 8" panose="02000805000000020003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1782" y="3013362"/>
            <a:ext cx="3963267" cy="2904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056744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997527"/>
            <a:ext cx="10351752" cy="1006909"/>
          </a:xfrm>
        </p:spPr>
        <p:txBody>
          <a:bodyPr/>
          <a:lstStyle/>
          <a:p>
            <a:r>
              <a:rPr lang="en-GB" dirty="0" smtClean="0"/>
              <a:t>Day </a:t>
            </a:r>
            <a:r>
              <a:rPr lang="en-GB" dirty="0"/>
              <a:t>4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9055" y="2988829"/>
            <a:ext cx="4905271" cy="2049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68765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2290761"/>
          </a:xfrm>
        </p:spPr>
        <p:txBody>
          <a:bodyPr>
            <a:normAutofit lnSpcReduction="10000"/>
          </a:bodyPr>
          <a:lstStyle/>
          <a:p>
            <a:r>
              <a:rPr lang="en-GB" cap="none" dirty="0" smtClean="0">
                <a:latin typeface="Letter-join 8" panose="02000805000000020003" pitchFamily="50" charset="0"/>
              </a:rPr>
              <a:t>Standing Side by Side</a:t>
            </a:r>
          </a:p>
          <a:p>
            <a:pPr marL="457200" indent="-457200" algn="l">
              <a:buAutoNum type="arabicParenR"/>
            </a:pPr>
            <a:r>
              <a:rPr lang="en-GB" cap="none" dirty="0" smtClean="0">
                <a:latin typeface="Letter-join 8" panose="02000805000000020003" pitchFamily="50" charset="0"/>
              </a:rPr>
              <a:t>Role on the wall</a:t>
            </a:r>
          </a:p>
          <a:p>
            <a:pPr marL="457200" indent="-457200" algn="l">
              <a:buAutoNum type="arabicParenR"/>
            </a:pPr>
            <a:r>
              <a:rPr lang="en-GB" cap="none" dirty="0" smtClean="0">
                <a:latin typeface="Letter-join 8" panose="02000805000000020003" pitchFamily="50" charset="0"/>
              </a:rPr>
              <a:t>Adverbial</a:t>
            </a:r>
          </a:p>
          <a:p>
            <a:pPr marL="457200" indent="-457200" algn="l">
              <a:buAutoNum type="arabicParenR"/>
            </a:pPr>
            <a:r>
              <a:rPr lang="en-GB" cap="none" dirty="0" smtClean="0">
                <a:latin typeface="Letter-join 8" panose="02000805000000020003" pitchFamily="50" charset="0"/>
              </a:rPr>
              <a:t>Question</a:t>
            </a:r>
          </a:p>
          <a:p>
            <a:pPr marL="457200" indent="-457200" algn="l">
              <a:buAutoNum type="arabicParenR"/>
            </a:pPr>
            <a:r>
              <a:rPr lang="en-GB" cap="none" dirty="0" smtClean="0">
                <a:latin typeface="Letter-join 8" panose="02000805000000020003" pitchFamily="50" charset="0"/>
              </a:rPr>
              <a:t>Imperative verb</a:t>
            </a:r>
          </a:p>
          <a:p>
            <a:pPr marL="457200" indent="-457200" algn="l">
              <a:buAutoNum type="arabicParenR"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0727" y="969817"/>
            <a:ext cx="4634615" cy="2188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819760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Role on the wall  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l"/>
            <a:r>
              <a:rPr lang="en-GB" sz="1800" cap="none" dirty="0">
                <a:latin typeface="Letter-join 8" panose="02000805000000020003" pitchFamily="50" charset="0"/>
              </a:rPr>
              <a:t>E</a:t>
            </a:r>
            <a:r>
              <a:rPr lang="en-GB" sz="1800" cap="none" dirty="0" smtClean="0">
                <a:latin typeface="Letter-join 8" panose="02000805000000020003" pitchFamily="50" charset="0"/>
              </a:rPr>
              <a:t>xplore the dialogue between the blue umbrella and the red umbrella as they meet for the first time.  What would they be thinking?  What would they say to each other</a:t>
            </a:r>
            <a:r>
              <a:rPr lang="en-GB" sz="1800" cap="none" dirty="0" smtClean="0">
                <a:latin typeface="Letter-join 8" panose="02000805000000020003" pitchFamily="50" charset="0"/>
              </a:rPr>
              <a:t>? Squeeze your role-play for the FANTASTICS.</a:t>
            </a:r>
          </a:p>
          <a:p>
            <a:pPr algn="l"/>
            <a:endParaRPr lang="en-GB" sz="1800" cap="none" dirty="0">
              <a:latin typeface="Letter-join 8" panose="02000805000000020003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7818" y="894756"/>
            <a:ext cx="3943927" cy="1811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594744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1417" y="217808"/>
            <a:ext cx="4802909" cy="6294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142712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cap="none" dirty="0">
                <a:latin typeface="Letter-join 8" panose="02000805000000020003" pitchFamily="50" charset="0"/>
              </a:rPr>
              <a:t>A</a:t>
            </a:r>
            <a:r>
              <a:rPr lang="en-GB" sz="3600" cap="none" dirty="0" smtClean="0">
                <a:latin typeface="Letter-join 8" panose="02000805000000020003" pitchFamily="50" charset="0"/>
              </a:rPr>
              <a:t>dverbial</a:t>
            </a:r>
            <a:endParaRPr lang="en-GB" sz="3600" cap="none" dirty="0">
              <a:latin typeface="Letter-join 8" panose="02000805000000020003" pitchFamily="50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2069088"/>
          </a:xfrm>
        </p:spPr>
        <p:txBody>
          <a:bodyPr>
            <a:normAutofit/>
          </a:bodyPr>
          <a:lstStyle/>
          <a:p>
            <a:pPr algn="l"/>
            <a:r>
              <a:rPr lang="en-GB" sz="3600" cap="none" dirty="0" smtClean="0">
                <a:latin typeface="Letter-join 8" panose="02000805000000020003" pitchFamily="50" charset="0"/>
              </a:rPr>
              <a:t>All of a sudden, by his side there was a red umbrella, a scarlet red umbrella.</a:t>
            </a:r>
            <a:endParaRPr lang="en-GB" sz="3600" cap="none" dirty="0">
              <a:latin typeface="Letter-join 8" panose="02000805000000020003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5324" y="558655"/>
            <a:ext cx="4631045" cy="1935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41045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cap="none" dirty="0" smtClean="0">
                <a:latin typeface="Letter-join 8" panose="02000805000000020003" pitchFamily="50" charset="0"/>
              </a:rPr>
              <a:t>Question</a:t>
            </a:r>
            <a:endParaRPr lang="en-GB" sz="3600" cap="none" dirty="0">
              <a:latin typeface="Letter-join 8" panose="02000805000000020003" pitchFamily="50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2069088"/>
          </a:xfrm>
        </p:spPr>
        <p:txBody>
          <a:bodyPr>
            <a:normAutofit/>
          </a:bodyPr>
          <a:lstStyle/>
          <a:p>
            <a:pPr algn="l"/>
            <a:r>
              <a:rPr lang="en-GB" sz="3600" cap="none" dirty="0" smtClean="0">
                <a:latin typeface="Letter-join 8" panose="02000805000000020003" pitchFamily="50" charset="0"/>
              </a:rPr>
              <a:t>Who is this beautiful umbrella?  Should he introduce himself?</a:t>
            </a:r>
            <a:endParaRPr lang="en-GB" sz="3600" cap="none" dirty="0">
              <a:latin typeface="Letter-join 8" panose="02000805000000020003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7745" y="521709"/>
            <a:ext cx="4433455" cy="2342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672471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600" cap="none" dirty="0" smtClean="0">
                <a:latin typeface="Letter-join 8" panose="02000805000000020003" pitchFamily="50" charset="0"/>
              </a:rPr>
              <a:t/>
            </a:r>
            <a:br>
              <a:rPr lang="en-GB" sz="3600" cap="none" dirty="0" smtClean="0">
                <a:latin typeface="Letter-join 8" panose="02000805000000020003" pitchFamily="50" charset="0"/>
              </a:rPr>
            </a:br>
            <a:r>
              <a:rPr lang="en-GB" sz="3600" cap="none" dirty="0">
                <a:latin typeface="Letter-join 8" panose="02000805000000020003" pitchFamily="50" charset="0"/>
              </a:rPr>
              <a:t/>
            </a:r>
            <a:br>
              <a:rPr lang="en-GB" sz="3600" cap="none" dirty="0">
                <a:latin typeface="Letter-join 8" panose="02000805000000020003" pitchFamily="50" charset="0"/>
              </a:rPr>
            </a:br>
            <a:r>
              <a:rPr lang="en-GB" sz="3600" cap="none" dirty="0" smtClean="0">
                <a:latin typeface="Letter-join 8" panose="02000805000000020003" pitchFamily="50" charset="0"/>
              </a:rPr>
              <a:t/>
            </a:r>
            <a:br>
              <a:rPr lang="en-GB" sz="3600" cap="none" dirty="0" smtClean="0">
                <a:latin typeface="Letter-join 8" panose="02000805000000020003" pitchFamily="50" charset="0"/>
              </a:rPr>
            </a:br>
            <a:r>
              <a:rPr lang="en-GB" sz="3600" cap="none" dirty="0">
                <a:latin typeface="Letter-join 8" panose="02000805000000020003" pitchFamily="50" charset="0"/>
              </a:rPr>
              <a:t/>
            </a:r>
            <a:br>
              <a:rPr lang="en-GB" sz="3600" cap="none" dirty="0">
                <a:latin typeface="Letter-join 8" panose="02000805000000020003" pitchFamily="50" charset="0"/>
              </a:rPr>
            </a:br>
            <a:r>
              <a:rPr lang="en-GB" sz="3600" cap="none" dirty="0" smtClean="0">
                <a:latin typeface="Letter-join 8" panose="02000805000000020003" pitchFamily="50" charset="0"/>
              </a:rPr>
              <a:t/>
            </a:r>
            <a:br>
              <a:rPr lang="en-GB" sz="3600" cap="none" dirty="0" smtClean="0">
                <a:latin typeface="Letter-join 8" panose="02000805000000020003" pitchFamily="50" charset="0"/>
              </a:rPr>
            </a:br>
            <a:r>
              <a:rPr lang="en-GB" sz="3600" cap="none" dirty="0">
                <a:latin typeface="Letter-join 8" panose="02000805000000020003" pitchFamily="50" charset="0"/>
              </a:rPr>
              <a:t/>
            </a:r>
            <a:br>
              <a:rPr lang="en-GB" sz="3600" cap="none" dirty="0">
                <a:latin typeface="Letter-join 8" panose="02000805000000020003" pitchFamily="50" charset="0"/>
              </a:rPr>
            </a:br>
            <a:r>
              <a:rPr lang="en-GB" sz="3600" cap="none" dirty="0" smtClean="0">
                <a:latin typeface="Letter-join 8" panose="02000805000000020003" pitchFamily="50" charset="0"/>
              </a:rPr>
              <a:t>Imperative </a:t>
            </a:r>
            <a:r>
              <a:rPr lang="en-GB" sz="3600" cap="none" dirty="0">
                <a:latin typeface="Letter-join 8" panose="02000805000000020003" pitchFamily="50" charset="0"/>
              </a:rPr>
              <a:t>Verbs</a:t>
            </a:r>
            <a:br>
              <a:rPr lang="en-GB" sz="3600" cap="none" dirty="0">
                <a:latin typeface="Letter-join 8" panose="02000805000000020003" pitchFamily="50" charset="0"/>
              </a:rPr>
            </a:br>
            <a:r>
              <a:rPr lang="en-GB" sz="1400" cap="none" dirty="0">
                <a:latin typeface="Letter-join 8" panose="02000805000000020003" pitchFamily="50" charset="0"/>
                <a:hlinkClick r:id="rId2"/>
              </a:rPr>
              <a:t>https://</a:t>
            </a:r>
            <a:r>
              <a:rPr lang="en-GB" sz="1400" cap="none" dirty="0" smtClean="0">
                <a:latin typeface="Letter-join 8" panose="02000805000000020003" pitchFamily="50" charset="0"/>
                <a:hlinkClick r:id="rId2"/>
              </a:rPr>
              <a:t>www.youtube.com/watch?v=lR5RamySULY</a:t>
            </a:r>
            <a:r>
              <a:rPr lang="en-GB" sz="3600" cap="none" dirty="0" smtClean="0">
                <a:latin typeface="Letter-join 8" panose="02000805000000020003" pitchFamily="50" charset="0"/>
              </a:rPr>
              <a:t/>
            </a:r>
            <a:br>
              <a:rPr lang="en-GB" sz="3600" cap="none" dirty="0" smtClean="0">
                <a:latin typeface="Letter-join 8" panose="02000805000000020003" pitchFamily="50" charset="0"/>
              </a:rPr>
            </a:br>
            <a:endParaRPr lang="en-GB" sz="3600" cap="none" dirty="0">
              <a:latin typeface="Letter-join 8" panose="02000805000000020003" pitchFamily="50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2069088"/>
          </a:xfrm>
        </p:spPr>
        <p:txBody>
          <a:bodyPr>
            <a:normAutofit fontScale="92500"/>
          </a:bodyPr>
          <a:lstStyle/>
          <a:p>
            <a:pPr algn="l"/>
            <a:r>
              <a:rPr lang="en-GB" sz="3600" cap="none" dirty="0" smtClean="0">
                <a:latin typeface="Letter-join 8" panose="02000805000000020003" pitchFamily="50" charset="0"/>
              </a:rPr>
              <a:t>Be cool! Look handsome! Act interested! As theses thoughts flew through his mind, a sudden gust of wind blew him inside out.</a:t>
            </a:r>
            <a:endParaRPr lang="en-GB" sz="3600" cap="none" dirty="0">
              <a:latin typeface="Letter-join 8" panose="02000805000000020003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6974" y="0"/>
            <a:ext cx="4182271" cy="2342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014156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997527"/>
            <a:ext cx="10351752" cy="1006909"/>
          </a:xfrm>
        </p:spPr>
        <p:txBody>
          <a:bodyPr/>
          <a:lstStyle/>
          <a:p>
            <a:r>
              <a:rPr lang="en-GB" dirty="0" smtClean="0"/>
              <a:t>Day 5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6723" y="2493818"/>
            <a:ext cx="6045676" cy="2526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262005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2290761"/>
          </a:xfrm>
        </p:spPr>
        <p:txBody>
          <a:bodyPr>
            <a:normAutofit/>
          </a:bodyPr>
          <a:lstStyle/>
          <a:p>
            <a:r>
              <a:rPr lang="en-GB" cap="none" dirty="0" smtClean="0">
                <a:latin typeface="Letter-join 8" panose="02000805000000020003" pitchFamily="50" charset="0"/>
              </a:rPr>
              <a:t>Pulled Apart</a:t>
            </a:r>
          </a:p>
          <a:p>
            <a:pPr marL="457200" indent="-457200" algn="l">
              <a:buAutoNum type="arabicParenR"/>
            </a:pPr>
            <a:r>
              <a:rPr lang="en-GB" cap="none" dirty="0" smtClean="0">
                <a:latin typeface="Letter-join 8" panose="02000805000000020003" pitchFamily="50" charset="0"/>
              </a:rPr>
              <a:t>Dialogue</a:t>
            </a:r>
          </a:p>
          <a:p>
            <a:pPr marL="457200" indent="-457200" algn="l">
              <a:buAutoNum type="arabicParenR"/>
            </a:pPr>
            <a:r>
              <a:rPr lang="en-GB" cap="none" dirty="0" smtClean="0">
                <a:latin typeface="Letter-join 8" panose="02000805000000020003" pitchFamily="50" charset="0"/>
              </a:rPr>
              <a:t>Precise verbs</a:t>
            </a:r>
          </a:p>
          <a:p>
            <a:pPr marL="457200" indent="-457200" algn="l">
              <a:buAutoNum type="arabicParenR"/>
            </a:pPr>
            <a:r>
              <a:rPr lang="en-GB" cap="none" dirty="0" smtClean="0">
                <a:latin typeface="Letter-join 8" panose="02000805000000020003" pitchFamily="50" charset="0"/>
              </a:rPr>
              <a:t>Prepositional phrase</a:t>
            </a:r>
          </a:p>
          <a:p>
            <a:pPr algn="l"/>
            <a:endParaRPr lang="en-GB" cap="none" dirty="0" smtClean="0">
              <a:latin typeface="Letter-join 8" panose="02000805000000020003" pitchFamily="50" charset="0"/>
            </a:endParaRPr>
          </a:p>
          <a:p>
            <a:pPr marL="457200" indent="-457200" algn="l">
              <a:buAutoNum type="arabicParenR"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0727" y="969817"/>
            <a:ext cx="4634615" cy="2188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41865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cap="none" dirty="0" smtClean="0">
                <a:latin typeface="Letter-join 8" panose="02000805000000020003" pitchFamily="50" charset="0"/>
              </a:rPr>
              <a:t>Dialogue</a:t>
            </a:r>
            <a:br>
              <a:rPr lang="en-GB" sz="3600" cap="none" dirty="0" smtClean="0">
                <a:latin typeface="Letter-join 8" panose="02000805000000020003" pitchFamily="50" charset="0"/>
              </a:rPr>
            </a:br>
            <a:endParaRPr lang="en-GB" sz="3600" cap="none" dirty="0">
              <a:latin typeface="Letter-join 8" panose="02000805000000020003" pitchFamily="50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2069088"/>
          </a:xfrm>
        </p:spPr>
        <p:txBody>
          <a:bodyPr>
            <a:normAutofit/>
          </a:bodyPr>
          <a:lstStyle/>
          <a:p>
            <a:pPr algn="l"/>
            <a:r>
              <a:rPr lang="en-GB" sz="3600" cap="none" dirty="0" smtClean="0">
                <a:latin typeface="Letter-join 8" panose="02000805000000020003" pitchFamily="50" charset="0"/>
              </a:rPr>
              <a:t>Plucking up the courage to speak, he stuttered, “Do, Do, Do you want…?”</a:t>
            </a:r>
            <a:endParaRPr lang="en-GB" sz="3600" cap="none" dirty="0">
              <a:latin typeface="Letter-join 8" panose="02000805000000020003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7745" y="769109"/>
            <a:ext cx="4433455" cy="1847272"/>
          </a:xfrm>
          <a:prstGeom prst="rect">
            <a:avLst/>
          </a:prstGeom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7957037"/>
              </p:ext>
            </p:extLst>
          </p:nvPr>
        </p:nvGraphicFramePr>
        <p:xfrm>
          <a:off x="902326" y="3014680"/>
          <a:ext cx="10363200" cy="34735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363200">
                  <a:extLst>
                    <a:ext uri="{9D8B030D-6E8A-4147-A177-3AD203B41FA5}">
                      <a16:colId xmlns:a16="http://schemas.microsoft.com/office/drawing/2014/main" val="3545771336"/>
                    </a:ext>
                  </a:extLst>
                </a:gridCol>
              </a:tblGrid>
              <a:tr h="34735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800" u="sng" dirty="0">
                          <a:effectLst/>
                          <a:hlinkClick r:id="rId3"/>
                        </a:rPr>
                        <a:t>https://www.youtube.com/watch?v=iiinspRKGAY</a:t>
                      </a:r>
                      <a:endParaRPr lang="en-GB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:a16="http://schemas.microsoft.com/office/drawing/2014/main" val="5003089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1215951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cap="none" dirty="0" smtClean="0">
                <a:latin typeface="Letter-join 8" panose="02000805000000020003" pitchFamily="50" charset="0"/>
              </a:rPr>
              <a:t>Precise verbs</a:t>
            </a:r>
            <a:endParaRPr lang="en-GB" sz="3600" cap="none" dirty="0">
              <a:latin typeface="Letter-join 8" panose="02000805000000020003" pitchFamily="50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2069088"/>
          </a:xfrm>
        </p:spPr>
        <p:txBody>
          <a:bodyPr>
            <a:normAutofit/>
          </a:bodyPr>
          <a:lstStyle/>
          <a:p>
            <a:pPr algn="l"/>
            <a:r>
              <a:rPr lang="en-GB" sz="3600" cap="none" dirty="0" smtClean="0">
                <a:latin typeface="Letter-join 8" panose="02000805000000020003" pitchFamily="50" charset="0"/>
              </a:rPr>
              <a:t>Words hung unfinished in the air as a cruel twist of fate ripped her away from him.</a:t>
            </a:r>
            <a:endParaRPr lang="en-GB" sz="3600" cap="none" dirty="0">
              <a:latin typeface="Letter-join 8" panose="02000805000000020003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3337" y="521709"/>
            <a:ext cx="4182271" cy="2342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038345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cap="none" dirty="0" smtClean="0">
                <a:latin typeface="Letter-join 8" panose="02000805000000020003" pitchFamily="50" charset="0"/>
              </a:rPr>
              <a:t>Prepositional Phrase</a:t>
            </a:r>
            <a:br>
              <a:rPr lang="en-GB" sz="3600" cap="none" dirty="0" smtClean="0">
                <a:latin typeface="Letter-join 8" panose="02000805000000020003" pitchFamily="50" charset="0"/>
              </a:rPr>
            </a:br>
            <a:endParaRPr lang="en-GB" sz="3600" cap="none" dirty="0">
              <a:latin typeface="Letter-join 8" panose="02000805000000020003" pitchFamily="50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2069088"/>
          </a:xfrm>
        </p:spPr>
        <p:txBody>
          <a:bodyPr>
            <a:normAutofit fontScale="92500"/>
          </a:bodyPr>
          <a:lstStyle/>
          <a:p>
            <a:pPr algn="l"/>
            <a:r>
              <a:rPr lang="en-GB" sz="3600" cap="none" dirty="0" smtClean="0">
                <a:latin typeface="Letter-join 8" panose="02000805000000020003" pitchFamily="50" charset="0"/>
              </a:rPr>
              <a:t>One minute she was next to the coffee shop, then she was by the subway and finally he saw her disappear into the distance.</a:t>
            </a:r>
            <a:endParaRPr lang="en-GB" sz="3600" cap="none" dirty="0">
              <a:latin typeface="Letter-join 8" panose="02000805000000020003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0883" y="132524"/>
            <a:ext cx="2029481" cy="2805148"/>
          </a:xfrm>
          <a:prstGeom prst="rect">
            <a:avLst/>
          </a:prstGeom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280798"/>
              </p:ext>
            </p:extLst>
          </p:nvPr>
        </p:nvGraphicFramePr>
        <p:xfrm>
          <a:off x="914400" y="3177309"/>
          <a:ext cx="10363200" cy="48014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363200">
                  <a:extLst>
                    <a:ext uri="{9D8B030D-6E8A-4147-A177-3AD203B41FA5}">
                      <a16:colId xmlns:a16="http://schemas.microsoft.com/office/drawing/2014/main" val="509865249"/>
                    </a:ext>
                  </a:extLst>
                </a:gridCol>
              </a:tblGrid>
              <a:tr h="480148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2800" u="sng" dirty="0">
                          <a:effectLst/>
                          <a:hlinkClick r:id="rId3"/>
                        </a:rPr>
                        <a:t>https://www.theschoolrun.com/what-are-prepositions</a:t>
                      </a:r>
                      <a:endParaRPr lang="en-GB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:a16="http://schemas.microsoft.com/office/drawing/2014/main" val="21047191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80844335"/>
      </p:ext>
    </p:extLst>
  </p:cSld>
  <p:clrMapOvr>
    <a:masterClrMapping/>
  </p:clrMapOvr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1C647B"/>
      </a:dk2>
      <a:lt2>
        <a:srgbClr val="98B7D3"/>
      </a:lt2>
      <a:accent1>
        <a:srgbClr val="274FA4"/>
      </a:accent1>
      <a:accent2>
        <a:srgbClr val="48A8D0"/>
      </a:accent2>
      <a:accent3>
        <a:srgbClr val="53B18F"/>
      </a:accent3>
      <a:accent4>
        <a:srgbClr val="D78D38"/>
      </a:accent4>
      <a:accent5>
        <a:srgbClr val="BA3F51"/>
      </a:accent5>
      <a:accent6>
        <a:srgbClr val="AE52D9"/>
      </a:accent6>
      <a:hlink>
        <a:srgbClr val="2AA2DA"/>
      </a:hlink>
      <a:folHlink>
        <a:srgbClr val="76A3B8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DEB094D4-7FD8-4F86-93D5-B0F1341EF58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TM04033925[[fn=Droplet]]</Template>
  <TotalTime>420</TotalTime>
  <Words>492</Words>
  <Application>Microsoft Office PowerPoint</Application>
  <PresentationFormat>Widescreen</PresentationFormat>
  <Paragraphs>66</Paragraphs>
  <Slides>36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1" baseType="lpstr">
      <vt:lpstr>Arial</vt:lpstr>
      <vt:lpstr>Letter-join 8</vt:lpstr>
      <vt:lpstr>Times New Roman</vt:lpstr>
      <vt:lpstr>Tw Cen MT</vt:lpstr>
      <vt:lpstr>Droplet</vt:lpstr>
      <vt:lpstr>PowerPoint Presentation</vt:lpstr>
      <vt:lpstr>Let’s enjoy the Blue Umbrella together…</vt:lpstr>
      <vt:lpstr>What did you think about the film?  </vt:lpstr>
      <vt:lpstr>Let’s create! </vt:lpstr>
      <vt:lpstr>Which sounds could you hear? Which colours can you see?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Record your ideas  choose 3.  Think about why you chose those.</vt:lpstr>
      <vt:lpstr>PowerPoint Presentation</vt:lpstr>
      <vt:lpstr>Day 2</vt:lpstr>
      <vt:lpstr>A sea of umbrellas </vt:lpstr>
      <vt:lpstr>Fronted adverbial https://www.youtube.com/watch?v=b3hr3bhpeho </vt:lpstr>
      <vt:lpstr>Simile   https://www.youtube.com/watch?v=gkmkaglmkzk </vt:lpstr>
      <vt:lpstr>Power of Three </vt:lpstr>
      <vt:lpstr>PowerPoint Presentation</vt:lpstr>
      <vt:lpstr>Day 3 </vt:lpstr>
      <vt:lpstr>PowerPoint Presentation</vt:lpstr>
      <vt:lpstr>Precise Verb</vt:lpstr>
      <vt:lpstr>Complex Sentence https://www.youtube.com/watch?v=hrpiX4bh5Nw </vt:lpstr>
      <vt:lpstr>Simile</vt:lpstr>
      <vt:lpstr>Day 4</vt:lpstr>
      <vt:lpstr>PowerPoint Presentation</vt:lpstr>
      <vt:lpstr>Role on the wall  </vt:lpstr>
      <vt:lpstr>PowerPoint Presentation</vt:lpstr>
      <vt:lpstr>Adverbial</vt:lpstr>
      <vt:lpstr>Question</vt:lpstr>
      <vt:lpstr>      Imperative Verbs https://www.youtube.com/watch?v=lR5RamySULY </vt:lpstr>
      <vt:lpstr>Day 5</vt:lpstr>
      <vt:lpstr>PowerPoint Presentation</vt:lpstr>
      <vt:lpstr>Dialogue </vt:lpstr>
      <vt:lpstr>Precise verbs</vt:lpstr>
      <vt:lpstr>Prepositional Phrase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 Gavan WOP</dc:creator>
  <cp:lastModifiedBy>S Gavan WOP</cp:lastModifiedBy>
  <cp:revision>24</cp:revision>
  <dcterms:created xsi:type="dcterms:W3CDTF">2021-01-25T17:10:14Z</dcterms:created>
  <dcterms:modified xsi:type="dcterms:W3CDTF">2021-02-10T20:52:31Z</dcterms:modified>
</cp:coreProperties>
</file>