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2"/>
  </p:notesMasterIdLst>
  <p:handoutMasterIdLst>
    <p:handoutMasterId r:id="rId13"/>
  </p:handoutMasterIdLst>
  <p:sldIdLst>
    <p:sldId id="258" r:id="rId2"/>
    <p:sldId id="264" r:id="rId3"/>
    <p:sldId id="273" r:id="rId4"/>
    <p:sldId id="274" r:id="rId5"/>
    <p:sldId id="275" r:id="rId6"/>
    <p:sldId id="276" r:id="rId7"/>
    <p:sldId id="277" r:id="rId8"/>
    <p:sldId id="278" r:id="rId9"/>
    <p:sldId id="279" r:id="rId10"/>
    <p:sldId id="267" r:id="rId11"/>
  </p:sldIdLst>
  <p:sldSz cx="9144000" cy="6858000" type="screen4x3"/>
  <p:notesSz cx="6858000" cy="9144000"/>
  <p:embeddedFontLst>
    <p:embeddedFont>
      <p:font typeface="Twinkl" panose="020B0604020202020204" charset="0"/>
      <p:regular r:id="rId14"/>
      <p:bold r:id="rId15"/>
    </p:embeddedFont>
    <p:embeddedFont>
      <p:font typeface="Calibri" panose="020F0502020204030204" pitchFamily="34" charset="0"/>
      <p:regular r:id="rId16"/>
      <p:bold r:id="rId17"/>
      <p:italic r:id="rId18"/>
      <p:boldItalic r:id="rId19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96AA0"/>
    <a:srgbClr val="000000"/>
    <a:srgbClr val="CCE1FD"/>
    <a:srgbClr val="E8F1FE"/>
    <a:srgbClr val="46A1DA"/>
    <a:srgbClr val="4DB1E3"/>
    <a:srgbClr val="E84D15"/>
    <a:srgbClr val="F9B102"/>
    <a:srgbClr val="E74E14"/>
    <a:srgbClr val="18A0D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928" autoAdjust="0"/>
    <p:restoredTop sz="94660"/>
  </p:normalViewPr>
  <p:slideViewPr>
    <p:cSldViewPr snapToGrid="0" showGuides="1">
      <p:cViewPr>
        <p:scale>
          <a:sx n="81" d="100"/>
          <a:sy n="81" d="100"/>
        </p:scale>
        <p:origin x="-1002" y="-36"/>
      </p:cViewPr>
      <p:guideLst>
        <p:guide orient="horz" pos="2160"/>
        <p:guide orient="horz" pos="3974"/>
        <p:guide orient="horz" pos="346"/>
        <p:guide orient="horz" pos="482"/>
        <p:guide orient="horz" pos="3838"/>
        <p:guide pos="2880"/>
        <p:guide pos="340"/>
        <p:guide pos="5420"/>
        <p:guide pos="476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handoutMaster" Target="handoutMasters/handoutMaster1.xml"/><Relationship Id="rId18" Type="http://schemas.openxmlformats.org/officeDocument/2006/relationships/font" Target="fonts/font5.fntdata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17" Type="http://schemas.openxmlformats.org/officeDocument/2006/relationships/font" Target="fonts/font4.fntdata"/><Relationship Id="rId2" Type="http://schemas.openxmlformats.org/officeDocument/2006/relationships/slide" Target="slides/slide1.xml"/><Relationship Id="rId16" Type="http://schemas.openxmlformats.org/officeDocument/2006/relationships/font" Target="fonts/font3.fntdata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font" Target="fonts/font2.fntdata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font" Target="fonts/font6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1.fntdata"/><Relationship Id="rId22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16/11/2020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16/11/2020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 xmlns="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Title 20"/>
          <p:cNvSpPr txBox="1">
            <a:spLocks/>
          </p:cNvSpPr>
          <p:nvPr/>
        </p:nvSpPr>
        <p:spPr>
          <a:xfrm>
            <a:off x="755653" y="4627659"/>
            <a:ext cx="6010911" cy="1465165"/>
          </a:xfrm>
          <a:prstGeom prst="roundRect">
            <a:avLst>
              <a:gd name="adj" fmla="val 0"/>
            </a:avLst>
          </a:prstGeom>
          <a:solidFill>
            <a:srgbClr val="096AA0"/>
          </a:solidFill>
          <a:ln w="25400">
            <a:noFill/>
          </a:ln>
        </p:spPr>
        <p:txBody>
          <a:bodyPr vert="horz" lIns="108000" tIns="252000" rIns="2196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pPr>
              <a:lnSpc>
                <a:spcPct val="100000"/>
              </a:lnSpc>
            </a:pPr>
            <a:r>
              <a:rPr lang="en-GB" altLang="en-US" sz="1600" b="0" dirty="0">
                <a:solidFill>
                  <a:schemeClr val="bg1"/>
                </a:solidFill>
              </a:rPr>
              <a:t>As with all professional designers doing jobs like this, you will need to create a scale model (not full size!) which can be tested in your classroom – by a marble, not you unfortunately!</a:t>
            </a:r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61962" y="765175"/>
            <a:ext cx="8220075" cy="856891"/>
          </a:xfrm>
          <a:prstGeom prst="roundRect">
            <a:avLst>
              <a:gd name="adj" fmla="val 0"/>
            </a:avLst>
          </a:prstGeom>
          <a:solidFill>
            <a:srgbClr val="096AA0"/>
          </a:solidFill>
          <a:ln>
            <a:solidFill>
              <a:srgbClr val="096AA0"/>
            </a:solidFill>
          </a:ln>
        </p:spPr>
        <p:txBody>
          <a:bodyPr/>
          <a:lstStyle/>
          <a:p>
            <a:r>
              <a:rPr lang="en-GB" sz="3600" dirty="0">
                <a:solidFill>
                  <a:schemeClr val="bg1"/>
                </a:solidFill>
                <a:latin typeface="+mn-lt"/>
              </a:rPr>
              <a:t>The Job’s Yours!</a:t>
            </a:r>
          </a:p>
        </p:txBody>
      </p:sp>
      <p:pic>
        <p:nvPicPr>
          <p:cNvPr id="28" name="Picture 27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0655" t="37972" b="6386"/>
          <a:stretch/>
        </p:blipFill>
        <p:spPr>
          <a:xfrm>
            <a:off x="4572000" y="2276474"/>
            <a:ext cx="3816350" cy="3816350"/>
          </a:xfrm>
          <a:prstGeom prst="flowChartConnector">
            <a:avLst/>
          </a:prstGeom>
        </p:spPr>
      </p:pic>
      <p:sp>
        <p:nvSpPr>
          <p:cNvPr id="29" name="Oval 28"/>
          <p:cNvSpPr/>
          <p:nvPr/>
        </p:nvSpPr>
        <p:spPr>
          <a:xfrm>
            <a:off x="4572000" y="2276474"/>
            <a:ext cx="3816350" cy="3816350"/>
          </a:xfrm>
          <a:prstGeom prst="ellipse">
            <a:avLst/>
          </a:prstGeom>
          <a:noFill/>
          <a:ln w="38100">
            <a:solidFill>
              <a:srgbClr val="096A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Oval 29"/>
          <p:cNvSpPr/>
          <p:nvPr/>
        </p:nvSpPr>
        <p:spPr>
          <a:xfrm>
            <a:off x="4572000" y="2276475"/>
            <a:ext cx="3816350" cy="3816350"/>
          </a:xfrm>
          <a:prstGeom prst="ellipse">
            <a:avLst/>
          </a:prstGeom>
          <a:solidFill>
            <a:srgbClr val="096AA0">
              <a:alpha val="20000"/>
            </a:srgbClr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3" name="TextBox 32"/>
          <p:cNvSpPr txBox="1"/>
          <p:nvPr/>
        </p:nvSpPr>
        <p:spPr>
          <a:xfrm>
            <a:off x="755650" y="1905045"/>
            <a:ext cx="5939348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altLang="en-US" sz="1600" dirty="0"/>
              <a:t>You have been appointed the new chief rollercoaster </a:t>
            </a:r>
          </a:p>
          <a:p>
            <a:r>
              <a:rPr lang="en-GB" altLang="en-US" sz="1600" dirty="0"/>
              <a:t>designer for a top UK theme park.</a:t>
            </a:r>
          </a:p>
          <a:p>
            <a:endParaRPr lang="en-GB" altLang="en-US" sz="1600" dirty="0"/>
          </a:p>
          <a:p>
            <a:r>
              <a:rPr lang="en-GB" altLang="en-US" sz="1600" dirty="0"/>
              <a:t>Your first assignment is to design a </a:t>
            </a:r>
          </a:p>
          <a:p>
            <a:r>
              <a:rPr lang="en-GB" altLang="en-US" sz="1600" dirty="0"/>
              <a:t>rollercoaster to be built next year.</a:t>
            </a:r>
          </a:p>
        </p:txBody>
      </p:sp>
      <p:pic>
        <p:nvPicPr>
          <p:cNvPr id="35" name="Picture 3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5502306" y="1773146"/>
            <a:ext cx="2886044" cy="50848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62372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" grpId="0" animBg="1"/>
      <p:bldP spid="3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903" t="20236" r="32872"/>
          <a:stretch/>
        </p:blipFill>
        <p:spPr>
          <a:xfrm>
            <a:off x="4572000" y="1526650"/>
            <a:ext cx="3816350" cy="4566175"/>
          </a:xfrm>
          <a:prstGeom prst="rect">
            <a:avLst/>
          </a:prstGeom>
        </p:spPr>
      </p:pic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61962" y="765175"/>
            <a:ext cx="8220075" cy="856891"/>
          </a:xfrm>
          <a:prstGeom prst="roundRect">
            <a:avLst>
              <a:gd name="adj" fmla="val 0"/>
            </a:avLst>
          </a:prstGeom>
          <a:solidFill>
            <a:srgbClr val="096AA0"/>
          </a:solidFill>
          <a:ln>
            <a:solidFill>
              <a:srgbClr val="096AA0"/>
            </a:solidFill>
          </a:ln>
        </p:spPr>
        <p:txBody>
          <a:bodyPr/>
          <a:lstStyle/>
          <a:p>
            <a:r>
              <a:rPr lang="en-GB" sz="3600" dirty="0">
                <a:solidFill>
                  <a:schemeClr val="bg1"/>
                </a:solidFill>
                <a:latin typeface="+mn-lt"/>
              </a:rPr>
              <a:t>Design Features</a:t>
            </a:r>
          </a:p>
        </p:txBody>
      </p:sp>
      <p:sp>
        <p:nvSpPr>
          <p:cNvPr id="33" name="TextBox 32"/>
          <p:cNvSpPr txBox="1"/>
          <p:nvPr/>
        </p:nvSpPr>
        <p:spPr>
          <a:xfrm>
            <a:off x="579804" y="1258129"/>
            <a:ext cx="3777894" cy="830997"/>
          </a:xfrm>
          <a:prstGeom prst="rect">
            <a:avLst/>
          </a:prstGeom>
          <a:noFill/>
        </p:spPr>
        <p:txBody>
          <a:bodyPr wrap="square" lIns="108000" rIns="108000" rtlCol="0">
            <a:spAutoFit/>
          </a:bodyPr>
          <a:lstStyle/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600" dirty="0"/>
              <a:t>When it’s done, your run will be tested with a marble so you need to think about that in your design.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755650" y="3045837"/>
            <a:ext cx="3816350" cy="3046988"/>
          </a:xfrm>
          <a:prstGeom prst="rect">
            <a:avLst/>
          </a:prstGeom>
          <a:solidFill>
            <a:srgbClr val="096AA0"/>
          </a:solidFill>
        </p:spPr>
        <p:txBody>
          <a:bodyPr wrap="square" lIns="108000" rIns="108000" rtlCol="0" anchor="ctr">
            <a:noAutofit/>
          </a:bodyPr>
          <a:lstStyle/>
          <a:p>
            <a:pPr marL="285750" indent="-285750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Char char="•"/>
            </a:pPr>
            <a:r>
              <a:rPr lang="en-GB" altLang="en-US" sz="1550" dirty="0">
                <a:solidFill>
                  <a:schemeClr val="bg1"/>
                </a:solidFill>
              </a:rPr>
              <a:t>There should be at least one 360° loop.</a:t>
            </a:r>
          </a:p>
          <a:p>
            <a:pPr marL="285750" indent="-285750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Char char="•"/>
            </a:pPr>
            <a:endParaRPr lang="en-GB" altLang="en-US" sz="1550" dirty="0">
              <a:solidFill>
                <a:schemeClr val="bg1"/>
              </a:solidFill>
            </a:endParaRPr>
          </a:p>
          <a:p>
            <a:pPr marL="285750" indent="-285750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Char char="•"/>
            </a:pPr>
            <a:r>
              <a:rPr lang="en-GB" altLang="en-US" sz="1550" dirty="0">
                <a:solidFill>
                  <a:schemeClr val="bg1"/>
                </a:solidFill>
              </a:rPr>
              <a:t>The whole track must be 2m or longer.</a:t>
            </a:r>
          </a:p>
          <a:p>
            <a:pPr marL="285750" indent="-285750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Char char="•"/>
            </a:pPr>
            <a:endParaRPr lang="en-GB" altLang="en-US" sz="1550" dirty="0">
              <a:solidFill>
                <a:schemeClr val="bg1"/>
              </a:solidFill>
            </a:endParaRPr>
          </a:p>
          <a:p>
            <a:pPr marL="285750" indent="-285750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Char char="•"/>
            </a:pPr>
            <a:r>
              <a:rPr lang="en-GB" altLang="en-US" sz="1550" dirty="0">
                <a:solidFill>
                  <a:schemeClr val="bg1"/>
                </a:solidFill>
              </a:rPr>
              <a:t>There must be one part of the </a:t>
            </a:r>
            <a:br>
              <a:rPr lang="en-GB" altLang="en-US" sz="1550" dirty="0">
                <a:solidFill>
                  <a:schemeClr val="bg1"/>
                </a:solidFill>
              </a:rPr>
            </a:br>
            <a:r>
              <a:rPr lang="en-GB" altLang="en-US" sz="1550" dirty="0">
                <a:solidFill>
                  <a:schemeClr val="bg1"/>
                </a:solidFill>
              </a:rPr>
              <a:t>rollercoaster that is a 45º drop.</a:t>
            </a:r>
          </a:p>
          <a:p>
            <a:pPr marL="285750" indent="-285750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Char char="•"/>
            </a:pPr>
            <a:endParaRPr lang="en-GB" altLang="en-US" sz="1550" dirty="0">
              <a:solidFill>
                <a:schemeClr val="bg1"/>
              </a:solidFill>
            </a:endParaRPr>
          </a:p>
          <a:p>
            <a:pPr marL="285750" indent="-285750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Char char="•"/>
            </a:pPr>
            <a:r>
              <a:rPr lang="en-GB" altLang="en-US" sz="1550" dirty="0">
                <a:solidFill>
                  <a:schemeClr val="bg1"/>
                </a:solidFill>
              </a:rPr>
              <a:t>At least one part of the rollercoaster must be 1.5m or higher from the ground/surface.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579804" y="1985144"/>
            <a:ext cx="3777894" cy="1077218"/>
          </a:xfrm>
          <a:prstGeom prst="rect">
            <a:avLst/>
          </a:prstGeom>
          <a:noFill/>
        </p:spPr>
        <p:txBody>
          <a:bodyPr wrap="square" lIns="108000" rIns="108000" rtlCol="0">
            <a:spAutoFit/>
          </a:bodyPr>
          <a:lstStyle/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600" dirty="0"/>
              <a:t>Also, there are some specifications that the owners of the theme park have asked for so your design needs to include the four following features:</a:t>
            </a:r>
          </a:p>
        </p:txBody>
      </p:sp>
    </p:spTree>
    <p:extLst>
      <p:ext uri="{BB962C8B-B14F-4D97-AF65-F5344CB8AC3E}">
        <p14:creationId xmlns:p14="http://schemas.microsoft.com/office/powerpoint/2010/main" val="2324836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" grpId="0"/>
      <p:bldP spid="33" grpId="1"/>
      <p:bldP spid="12" grpId="0" animBg="1"/>
      <p:bldP spid="1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539750" y="765175"/>
            <a:ext cx="8220075" cy="856891"/>
          </a:xfrm>
          <a:prstGeom prst="roundRect">
            <a:avLst>
              <a:gd name="adj" fmla="val 0"/>
            </a:avLst>
          </a:prstGeom>
          <a:solidFill>
            <a:srgbClr val="096AA0"/>
          </a:solidFill>
          <a:ln>
            <a:solidFill>
              <a:srgbClr val="096AA0"/>
            </a:solidFill>
          </a:ln>
        </p:spPr>
        <p:txBody>
          <a:bodyPr/>
          <a:lstStyle/>
          <a:p>
            <a:r>
              <a:rPr lang="en-GB" sz="3600" dirty="0">
                <a:solidFill>
                  <a:schemeClr val="bg1"/>
                </a:solidFill>
                <a:latin typeface="+mn-lt"/>
              </a:rPr>
              <a:t>The Materials</a:t>
            </a:r>
          </a:p>
        </p:txBody>
      </p:sp>
      <p:sp>
        <p:nvSpPr>
          <p:cNvPr id="33" name="TextBox 32"/>
          <p:cNvSpPr txBox="1"/>
          <p:nvPr/>
        </p:nvSpPr>
        <p:spPr>
          <a:xfrm>
            <a:off x="731796" y="2248711"/>
            <a:ext cx="7632700" cy="584775"/>
          </a:xfrm>
          <a:prstGeom prst="rect">
            <a:avLst/>
          </a:prstGeom>
          <a:noFill/>
        </p:spPr>
        <p:txBody>
          <a:bodyPr wrap="square" lIns="108000" rIns="108000" rtlCol="0">
            <a:spAutoFit/>
          </a:bodyPr>
          <a:lstStyle/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600" dirty="0"/>
              <a:t>Your rollercoaster doesn’t all have to be made from the same materials </a:t>
            </a:r>
            <a:br>
              <a:rPr lang="en-GB" altLang="en-US" sz="1600" dirty="0"/>
            </a:br>
            <a:r>
              <a:rPr lang="en-GB" altLang="en-US" sz="1600" dirty="0"/>
              <a:t>but all materials used have to be big enough for a marble to test it.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731796" y="1533043"/>
            <a:ext cx="7632700" cy="830997"/>
          </a:xfrm>
          <a:prstGeom prst="rect">
            <a:avLst/>
          </a:prstGeom>
          <a:noFill/>
        </p:spPr>
        <p:txBody>
          <a:bodyPr wrap="square" lIns="108000" rIns="108000" rtlCol="0">
            <a:spAutoFit/>
          </a:bodyPr>
          <a:lstStyle/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600" dirty="0"/>
              <a:t>To get you thinking, think about the advantages of each of these materials. You might also have your own ideas or materials to use. </a:t>
            </a:r>
          </a:p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600" dirty="0"/>
              <a:t>Click on the boxes to reveal the contents.</a:t>
            </a:r>
          </a:p>
        </p:txBody>
      </p:sp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68786149"/>
              </p:ext>
            </p:extLst>
          </p:nvPr>
        </p:nvGraphicFramePr>
        <p:xfrm>
          <a:off x="755650" y="2732777"/>
          <a:ext cx="7632700" cy="3364993"/>
        </p:xfrm>
        <a:graphic>
          <a:graphicData uri="http://schemas.openxmlformats.org/drawingml/2006/table">
            <a:tbl>
              <a:tblPr firstRow="1" bandRow="1">
                <a:tableStyleId>{7DF18680-E054-41AD-8BC1-D1AEF772440D}</a:tableStyleId>
              </a:tblPr>
              <a:tblGrid>
                <a:gridCol w="1526540">
                  <a:extLst>
                    <a:ext uri="{9D8B030D-6E8A-4147-A177-3AD203B41FA5}">
                      <a16:colId xmlns:a16="http://schemas.microsoft.com/office/drawing/2014/main" xmlns="" val="3599682936"/>
                    </a:ext>
                  </a:extLst>
                </a:gridCol>
                <a:gridCol w="1526540">
                  <a:extLst>
                    <a:ext uri="{9D8B030D-6E8A-4147-A177-3AD203B41FA5}">
                      <a16:colId xmlns:a16="http://schemas.microsoft.com/office/drawing/2014/main" xmlns="" val="57255043"/>
                    </a:ext>
                  </a:extLst>
                </a:gridCol>
                <a:gridCol w="1526540">
                  <a:extLst>
                    <a:ext uri="{9D8B030D-6E8A-4147-A177-3AD203B41FA5}">
                      <a16:colId xmlns:a16="http://schemas.microsoft.com/office/drawing/2014/main" xmlns="" val="968644349"/>
                    </a:ext>
                  </a:extLst>
                </a:gridCol>
                <a:gridCol w="1526540">
                  <a:extLst>
                    <a:ext uri="{9D8B030D-6E8A-4147-A177-3AD203B41FA5}">
                      <a16:colId xmlns:a16="http://schemas.microsoft.com/office/drawing/2014/main" xmlns="" val="1994933495"/>
                    </a:ext>
                  </a:extLst>
                </a:gridCol>
                <a:gridCol w="1526540">
                  <a:extLst>
                    <a:ext uri="{9D8B030D-6E8A-4147-A177-3AD203B41FA5}">
                      <a16:colId xmlns:a16="http://schemas.microsoft.com/office/drawing/2014/main" xmlns="" val="1294667657"/>
                    </a:ext>
                  </a:extLst>
                </a:gridCol>
              </a:tblGrid>
              <a:tr h="806209">
                <a:tc>
                  <a:txBody>
                    <a:bodyPr/>
                    <a:lstStyle/>
                    <a:p>
                      <a:pPr algn="ctr"/>
                      <a:r>
                        <a:rPr lang="en-GB" sz="1400" dirty="0"/>
                        <a:t>Material</a:t>
                      </a:r>
                    </a:p>
                  </a:txBody>
                  <a:tcPr marL="91456" marR="91456" marT="45725" marB="45725" anchor="ctr">
                    <a:solidFill>
                      <a:srgbClr val="096AA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/>
                        <a:t>Plastic tubing</a:t>
                      </a:r>
                    </a:p>
                  </a:txBody>
                  <a:tcPr marL="91456" marR="91456" marT="45725" marB="45725" anchor="ctr">
                    <a:solidFill>
                      <a:srgbClr val="096AA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/>
                        <a:t>Plastic pipe</a:t>
                      </a:r>
                    </a:p>
                  </a:txBody>
                  <a:tcPr marL="91456" marR="91456" marT="45725" marB="45725" anchor="ctr">
                    <a:solidFill>
                      <a:srgbClr val="096AA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/>
                        <a:t>Cardboard tubes</a:t>
                      </a:r>
                    </a:p>
                  </a:txBody>
                  <a:tcPr marL="91456" marR="91456" marT="45725" marB="45725" anchor="ctr">
                    <a:solidFill>
                      <a:srgbClr val="096AA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/>
                        <a:t>Folded v-shaped carboard</a:t>
                      </a:r>
                    </a:p>
                  </a:txBody>
                  <a:tcPr marL="91456" marR="91456" marT="45725" marB="45725" anchor="ctr">
                    <a:solidFill>
                      <a:srgbClr val="096AA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202767800"/>
                  </a:ext>
                </a:extLst>
              </a:tr>
              <a:tr h="746725">
                <a:tc>
                  <a:txBody>
                    <a:bodyPr/>
                    <a:lstStyle/>
                    <a:p>
                      <a:pPr algn="ctr"/>
                      <a:r>
                        <a:rPr lang="en-GB" sz="1400" dirty="0">
                          <a:solidFill>
                            <a:schemeClr val="tx1"/>
                          </a:solidFill>
                        </a:rPr>
                        <a:t>Explanation</a:t>
                      </a:r>
                    </a:p>
                  </a:txBody>
                  <a:tcPr marL="91456" marR="91456" marT="45725" marB="45725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dirty="0">
                          <a:solidFill>
                            <a:schemeClr val="tx1"/>
                          </a:solidFill>
                        </a:rPr>
                        <a:t>Very flexible, transparent rubber tubing</a:t>
                      </a:r>
                    </a:p>
                  </a:txBody>
                  <a:tcPr marL="91456" marR="91456" marT="45725" marB="45725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dirty="0">
                          <a:solidFill>
                            <a:schemeClr val="tx1"/>
                          </a:solidFill>
                        </a:rPr>
                        <a:t>Semi-flexible plumbing pipe</a:t>
                      </a:r>
                    </a:p>
                  </a:txBody>
                  <a:tcPr marL="91456" marR="91456" marT="45725" marB="45725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dirty="0">
                          <a:solidFill>
                            <a:schemeClr val="tx1"/>
                          </a:solidFill>
                        </a:rPr>
                        <a:t>Insides of kitchen roll and other items</a:t>
                      </a:r>
                    </a:p>
                  </a:txBody>
                  <a:tcPr marL="91456" marR="91456" marT="45725" marB="45725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dirty="0">
                          <a:solidFill>
                            <a:schemeClr val="tx1"/>
                          </a:solidFill>
                        </a:rPr>
                        <a:t>A v-shaped design made from flat card</a:t>
                      </a:r>
                    </a:p>
                  </a:txBody>
                  <a:tcPr marL="91456" marR="91456" marT="45725" marB="45725" anchor="ctr"/>
                </a:tc>
                <a:extLst>
                  <a:ext uri="{0D108BD9-81ED-4DB2-BD59-A6C34878D82A}">
                    <a16:rowId xmlns:a16="http://schemas.microsoft.com/office/drawing/2014/main" xmlns="" val="736240676"/>
                  </a:ext>
                </a:extLst>
              </a:tr>
              <a:tr h="806209">
                <a:tc>
                  <a:txBody>
                    <a:bodyPr/>
                    <a:lstStyle/>
                    <a:p>
                      <a:pPr algn="ctr"/>
                      <a:r>
                        <a:rPr lang="en-GB" sz="1400" dirty="0">
                          <a:solidFill>
                            <a:schemeClr val="tx1"/>
                          </a:solidFill>
                        </a:rPr>
                        <a:t>Advantages</a:t>
                      </a:r>
                    </a:p>
                  </a:txBody>
                  <a:tcPr marL="91456" marR="91456" marT="45725" marB="45725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dirty="0">
                          <a:solidFill>
                            <a:schemeClr val="tx1"/>
                          </a:solidFill>
                        </a:rPr>
                        <a:t>It’s flexible, the contents can’t drop off and you can see through to the inside.</a:t>
                      </a:r>
                    </a:p>
                  </a:txBody>
                  <a:tcPr marL="91456" marR="91456" marT="45725" marB="45725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dirty="0">
                          <a:solidFill>
                            <a:schemeClr val="tx1"/>
                          </a:solidFill>
                        </a:rPr>
                        <a:t>It has a covered top so the marble doesn’t fall out, it is flexible for gentle curves and can be sawn in half for an open-top run.</a:t>
                      </a:r>
                    </a:p>
                  </a:txBody>
                  <a:tcPr marL="91456" marR="91456" marT="45725" marB="45725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dirty="0">
                          <a:solidFill>
                            <a:schemeClr val="tx1"/>
                          </a:solidFill>
                        </a:rPr>
                        <a:t>These are cheap and easily available and stiff for straight runs.</a:t>
                      </a:r>
                    </a:p>
                  </a:txBody>
                  <a:tcPr marL="91456" marR="91456" marT="45725" marB="45725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dirty="0">
                          <a:solidFill>
                            <a:schemeClr val="tx1"/>
                          </a:solidFill>
                        </a:rPr>
                        <a:t>These are easy and cheap to use and can be stiff for straight runs.</a:t>
                      </a:r>
                    </a:p>
                  </a:txBody>
                  <a:tcPr marL="91456" marR="91456" marT="45725" marB="45725" anchor="ctr"/>
                </a:tc>
                <a:extLst>
                  <a:ext uri="{0D108BD9-81ED-4DB2-BD59-A6C34878D82A}">
                    <a16:rowId xmlns:a16="http://schemas.microsoft.com/office/drawing/2014/main" xmlns="" val="1037333076"/>
                  </a:ext>
                </a:extLst>
              </a:tr>
              <a:tr h="806209">
                <a:tc>
                  <a:txBody>
                    <a:bodyPr/>
                    <a:lstStyle/>
                    <a:p>
                      <a:pPr algn="ctr"/>
                      <a:r>
                        <a:rPr lang="en-GB" sz="1400" dirty="0">
                          <a:solidFill>
                            <a:schemeClr val="tx1"/>
                          </a:solidFill>
                        </a:rPr>
                        <a:t>Disadvantages</a:t>
                      </a:r>
                    </a:p>
                  </a:txBody>
                  <a:tcPr marL="91456" marR="91456" marT="45725" marB="45725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dirty="0">
                          <a:solidFill>
                            <a:schemeClr val="tx1"/>
                          </a:solidFill>
                        </a:rPr>
                        <a:t>It is not rigid so would need support.</a:t>
                      </a:r>
                    </a:p>
                  </a:txBody>
                  <a:tcPr marL="91456" marR="91456" marT="45725" marB="45725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dirty="0">
                          <a:solidFill>
                            <a:schemeClr val="tx1"/>
                          </a:solidFill>
                        </a:rPr>
                        <a:t>It is not flexible and could be too big.</a:t>
                      </a:r>
                    </a:p>
                  </a:txBody>
                  <a:tcPr marL="91456" marR="91456" marT="45725" marB="45725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dirty="0">
                          <a:solidFill>
                            <a:schemeClr val="tx1"/>
                          </a:solidFill>
                        </a:rPr>
                        <a:t>It would have to be cut to go around corners.</a:t>
                      </a:r>
                    </a:p>
                  </a:txBody>
                  <a:tcPr marL="91456" marR="91456" marT="45725" marB="45725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dirty="0">
                          <a:solidFill>
                            <a:schemeClr val="tx1"/>
                          </a:solidFill>
                        </a:rPr>
                        <a:t>It can’t go around corners or support itself as the </a:t>
                      </a:r>
                      <a:r>
                        <a:rPr lang="en-GB" sz="1000" dirty="0" err="1">
                          <a:solidFill>
                            <a:schemeClr val="tx1"/>
                          </a:solidFill>
                        </a:rPr>
                        <a:t>v-shape</a:t>
                      </a:r>
                      <a:r>
                        <a:rPr lang="en-GB" sz="1000" dirty="0">
                          <a:solidFill>
                            <a:schemeClr val="tx1"/>
                          </a:solidFill>
                        </a:rPr>
                        <a:t> would fall over.</a:t>
                      </a:r>
                    </a:p>
                  </a:txBody>
                  <a:tcPr marL="91456" marR="91456" marT="45725" marB="45725" anchor="ctr"/>
                </a:tc>
                <a:extLst>
                  <a:ext uri="{0D108BD9-81ED-4DB2-BD59-A6C34878D82A}">
                    <a16:rowId xmlns:a16="http://schemas.microsoft.com/office/drawing/2014/main" xmlns="" val="2287619309"/>
                  </a:ext>
                </a:extLst>
              </a:tr>
            </a:tbl>
          </a:graphicData>
        </a:graphic>
      </p:graphicFrame>
      <p:sp>
        <p:nvSpPr>
          <p:cNvPr id="4" name="1"/>
          <p:cNvSpPr/>
          <p:nvPr/>
        </p:nvSpPr>
        <p:spPr>
          <a:xfrm>
            <a:off x="2313829" y="4337894"/>
            <a:ext cx="1423284" cy="866692"/>
          </a:xfrm>
          <a:prstGeom prst="rect">
            <a:avLst/>
          </a:prstGeom>
          <a:solidFill>
            <a:srgbClr val="E8F1F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2"/>
          <p:cNvSpPr/>
          <p:nvPr/>
        </p:nvSpPr>
        <p:spPr>
          <a:xfrm>
            <a:off x="3836504" y="4337894"/>
            <a:ext cx="1423284" cy="930302"/>
          </a:xfrm>
          <a:prstGeom prst="rect">
            <a:avLst/>
          </a:prstGeom>
          <a:solidFill>
            <a:srgbClr val="E8F1F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3"/>
          <p:cNvSpPr/>
          <p:nvPr/>
        </p:nvSpPr>
        <p:spPr>
          <a:xfrm>
            <a:off x="5359179" y="4337894"/>
            <a:ext cx="1423284" cy="930302"/>
          </a:xfrm>
          <a:prstGeom prst="rect">
            <a:avLst/>
          </a:prstGeom>
          <a:solidFill>
            <a:srgbClr val="E8F1F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4"/>
          <p:cNvSpPr/>
          <p:nvPr/>
        </p:nvSpPr>
        <p:spPr>
          <a:xfrm>
            <a:off x="6861837" y="4337894"/>
            <a:ext cx="1423284" cy="930302"/>
          </a:xfrm>
          <a:prstGeom prst="rect">
            <a:avLst/>
          </a:prstGeom>
          <a:solidFill>
            <a:srgbClr val="E8F1F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5"/>
          <p:cNvSpPr/>
          <p:nvPr/>
        </p:nvSpPr>
        <p:spPr>
          <a:xfrm>
            <a:off x="2313829" y="5338861"/>
            <a:ext cx="1423284" cy="758909"/>
          </a:xfrm>
          <a:prstGeom prst="rect">
            <a:avLst/>
          </a:prstGeom>
          <a:solidFill>
            <a:srgbClr val="CCE1F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6"/>
          <p:cNvSpPr/>
          <p:nvPr/>
        </p:nvSpPr>
        <p:spPr>
          <a:xfrm>
            <a:off x="3836504" y="5338861"/>
            <a:ext cx="1423284" cy="758909"/>
          </a:xfrm>
          <a:prstGeom prst="rect">
            <a:avLst/>
          </a:prstGeom>
          <a:solidFill>
            <a:srgbClr val="CCE1F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7"/>
          <p:cNvSpPr/>
          <p:nvPr/>
        </p:nvSpPr>
        <p:spPr>
          <a:xfrm>
            <a:off x="5319146" y="5338861"/>
            <a:ext cx="1423284" cy="758909"/>
          </a:xfrm>
          <a:prstGeom prst="rect">
            <a:avLst/>
          </a:prstGeom>
          <a:solidFill>
            <a:srgbClr val="CCE1F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8"/>
          <p:cNvSpPr/>
          <p:nvPr/>
        </p:nvSpPr>
        <p:spPr>
          <a:xfrm>
            <a:off x="6861837" y="5338861"/>
            <a:ext cx="1423284" cy="758909"/>
          </a:xfrm>
          <a:prstGeom prst="rect">
            <a:avLst/>
          </a:prstGeom>
          <a:solidFill>
            <a:srgbClr val="CCE1F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120887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28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9" fill="hold">
                      <p:stCondLst>
                        <p:cond delay="0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34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5" fill="hold">
                      <p:stCondLst>
                        <p:cond delay="0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40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1" fill="hold">
                      <p:stCondLst>
                        <p:cond delay="0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46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7" fill="hold">
                      <p:stCondLst>
                        <p:cond delay="0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52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3" fill="hold">
                      <p:stCondLst>
                        <p:cond delay="0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58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9" fill="hold">
                      <p:stCondLst>
                        <p:cond delay="0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</p:childTnLst>
        </p:cTn>
      </p:par>
    </p:tnLst>
    <p:bldLst>
      <p:bldP spid="33" grpId="0"/>
      <p:bldP spid="33" grpId="1"/>
      <p:bldP spid="14" grpId="0"/>
      <p:bldP spid="4" grpId="0" animBg="1"/>
      <p:bldP spid="10" grpId="0" animBg="1"/>
      <p:bldP spid="11" grpId="0" animBg="1"/>
      <p:bldP spid="13" grpId="0" animBg="1"/>
      <p:bldP spid="15" grpId="0" animBg="1"/>
      <p:bldP spid="16" grpId="0" animBg="1"/>
      <p:bldP spid="17" grpId="0" animBg="1"/>
      <p:bldP spid="18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61962" y="765175"/>
            <a:ext cx="8220075" cy="856891"/>
          </a:xfrm>
          <a:prstGeom prst="roundRect">
            <a:avLst>
              <a:gd name="adj" fmla="val 0"/>
            </a:avLst>
          </a:prstGeom>
          <a:solidFill>
            <a:srgbClr val="096AA0"/>
          </a:solidFill>
          <a:ln>
            <a:solidFill>
              <a:srgbClr val="096AA0"/>
            </a:solidFill>
          </a:ln>
        </p:spPr>
        <p:txBody>
          <a:bodyPr/>
          <a:lstStyle/>
          <a:p>
            <a:r>
              <a:rPr lang="en-GB" sz="3600" dirty="0">
                <a:solidFill>
                  <a:schemeClr val="bg1"/>
                </a:solidFill>
                <a:latin typeface="+mn-lt"/>
              </a:rPr>
              <a:t>Tests</a:t>
            </a:r>
          </a:p>
        </p:txBody>
      </p:sp>
      <p:sp>
        <p:nvSpPr>
          <p:cNvPr id="44" name="TextBox 43"/>
          <p:cNvSpPr txBox="1"/>
          <p:nvPr/>
        </p:nvSpPr>
        <p:spPr>
          <a:xfrm>
            <a:off x="755650" y="1769873"/>
            <a:ext cx="76327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  <a:defRPr/>
            </a:pPr>
            <a:r>
              <a:rPr lang="en-GB" altLang="en-US" sz="1600" dirty="0"/>
              <a:t>Before putting pencil to paper with your design, you need to gather some materials and a marble to start testing what works and what doesn’t.</a:t>
            </a:r>
          </a:p>
        </p:txBody>
      </p:sp>
      <p:sp>
        <p:nvSpPr>
          <p:cNvPr id="46" name="TextBox 45"/>
          <p:cNvSpPr txBox="1"/>
          <p:nvPr/>
        </p:nvSpPr>
        <p:spPr>
          <a:xfrm>
            <a:off x="755650" y="3428999"/>
            <a:ext cx="6949164" cy="1190709"/>
          </a:xfrm>
          <a:prstGeom prst="rect">
            <a:avLst/>
          </a:prstGeom>
          <a:solidFill>
            <a:srgbClr val="096AA0"/>
          </a:solidFill>
        </p:spPr>
        <p:txBody>
          <a:bodyPr wrap="square" lIns="108000" rIns="108000" rtlCol="0" anchor="ctr">
            <a:noAutofit/>
          </a:bodyPr>
          <a:lstStyle/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  <a:defRPr/>
            </a:pPr>
            <a:r>
              <a:rPr lang="en-GB" altLang="en-US" sz="1600" dirty="0">
                <a:solidFill>
                  <a:schemeClr val="bg1"/>
                </a:solidFill>
              </a:rPr>
              <a:t>Think about:</a:t>
            </a:r>
          </a:p>
          <a:p>
            <a:pPr marL="285750" indent="-285750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Char char="•"/>
              <a:defRPr/>
            </a:pPr>
            <a:r>
              <a:rPr lang="en-GB" altLang="en-US" sz="1600" dirty="0">
                <a:solidFill>
                  <a:schemeClr val="bg1"/>
                </a:solidFill>
              </a:rPr>
              <a:t>the speed needed to make a marble go around the loop;</a:t>
            </a:r>
          </a:p>
          <a:p>
            <a:pPr marL="285750" indent="-285750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Char char="•"/>
              <a:defRPr/>
            </a:pPr>
            <a:r>
              <a:rPr lang="en-GB" altLang="en-US" sz="1600" dirty="0">
                <a:solidFill>
                  <a:schemeClr val="bg1"/>
                </a:solidFill>
              </a:rPr>
              <a:t>how to stop the marble from falling out of the run;</a:t>
            </a:r>
          </a:p>
          <a:p>
            <a:pPr marL="285750" indent="-285750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Char char="•"/>
              <a:defRPr/>
            </a:pPr>
            <a:r>
              <a:rPr lang="en-GB" altLang="en-US" sz="1600" dirty="0">
                <a:solidFill>
                  <a:schemeClr val="bg1"/>
                </a:solidFill>
              </a:rPr>
              <a:t>how to keep parts of the run stable so it won’t fall over.</a:t>
            </a:r>
          </a:p>
        </p:txBody>
      </p:sp>
      <p:pic>
        <p:nvPicPr>
          <p:cNvPr id="47" name="Picture 4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4572000" y="2575303"/>
            <a:ext cx="4110037" cy="4282697"/>
          </a:xfrm>
          <a:prstGeom prst="rect">
            <a:avLst/>
          </a:prstGeom>
        </p:spPr>
      </p:pic>
      <p:sp>
        <p:nvSpPr>
          <p:cNvPr id="49" name="TextBox 48"/>
          <p:cNvSpPr txBox="1"/>
          <p:nvPr/>
        </p:nvSpPr>
        <p:spPr>
          <a:xfrm>
            <a:off x="755650" y="2582009"/>
            <a:ext cx="576442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  <a:defRPr/>
            </a:pPr>
            <a:r>
              <a:rPr lang="en-GB" altLang="en-US" sz="1600" dirty="0"/>
              <a:t>Carry out some tests in your group and make notes on the outcomes before sharing them with your teacher and class.</a:t>
            </a:r>
          </a:p>
        </p:txBody>
      </p:sp>
    </p:spTree>
    <p:extLst>
      <p:ext uri="{BB962C8B-B14F-4D97-AF65-F5344CB8AC3E}">
        <p14:creationId xmlns:p14="http://schemas.microsoft.com/office/powerpoint/2010/main" val="13700323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4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4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4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4" grpId="0"/>
      <p:bldP spid="46" grpId="0" animBg="1"/>
      <p:bldP spid="49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774" r="10450"/>
          <a:stretch/>
        </p:blipFill>
        <p:spPr>
          <a:xfrm>
            <a:off x="4572000" y="1618487"/>
            <a:ext cx="3816350" cy="4474338"/>
          </a:xfrm>
          <a:prstGeom prst="rect">
            <a:avLst/>
          </a:prstGeom>
        </p:spPr>
      </p:pic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61962" y="765175"/>
            <a:ext cx="8220075" cy="856891"/>
          </a:xfrm>
          <a:prstGeom prst="roundRect">
            <a:avLst>
              <a:gd name="adj" fmla="val 0"/>
            </a:avLst>
          </a:prstGeom>
          <a:solidFill>
            <a:srgbClr val="096AA0"/>
          </a:solidFill>
          <a:ln>
            <a:solidFill>
              <a:srgbClr val="096AA0"/>
            </a:solidFill>
          </a:ln>
        </p:spPr>
        <p:txBody>
          <a:bodyPr/>
          <a:lstStyle/>
          <a:p>
            <a:r>
              <a:rPr lang="en-GB" sz="3600" dirty="0">
                <a:solidFill>
                  <a:schemeClr val="bg1"/>
                </a:solidFill>
                <a:latin typeface="+mn-lt"/>
              </a:rPr>
              <a:t>Design Time</a:t>
            </a:r>
          </a:p>
        </p:txBody>
      </p:sp>
      <p:sp>
        <p:nvSpPr>
          <p:cNvPr id="33" name="TextBox 32"/>
          <p:cNvSpPr txBox="1"/>
          <p:nvPr/>
        </p:nvSpPr>
        <p:spPr>
          <a:xfrm>
            <a:off x="755650" y="1740702"/>
            <a:ext cx="3816350" cy="1569660"/>
          </a:xfrm>
          <a:prstGeom prst="rect">
            <a:avLst/>
          </a:prstGeom>
          <a:noFill/>
        </p:spPr>
        <p:txBody>
          <a:bodyPr wrap="square" lIns="108000" rIns="108000" rtlCol="0">
            <a:spAutoFit/>
          </a:bodyPr>
          <a:lstStyle/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600" dirty="0"/>
              <a:t>Use the design sheets to work on your design.</a:t>
            </a:r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 sz="1600" dirty="0"/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600" dirty="0"/>
              <a:t>Remember the four features you need to include and what you have learnt from your tests.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755650" y="3428999"/>
            <a:ext cx="3816350" cy="2663826"/>
          </a:xfrm>
          <a:prstGeom prst="rect">
            <a:avLst/>
          </a:prstGeom>
          <a:solidFill>
            <a:srgbClr val="096AA0"/>
          </a:solidFill>
        </p:spPr>
        <p:txBody>
          <a:bodyPr wrap="square" lIns="108000" rIns="108000" rtlCol="0" anchor="ctr">
            <a:noAutofit/>
          </a:bodyPr>
          <a:lstStyle/>
          <a:p>
            <a:pPr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GB" altLang="en-US" sz="1600" dirty="0">
                <a:solidFill>
                  <a:schemeClr val="bg1"/>
                </a:solidFill>
              </a:rPr>
              <a:t>The four features:</a:t>
            </a:r>
          </a:p>
          <a:p>
            <a:pPr marL="285750" indent="-285750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Char char="•"/>
            </a:pPr>
            <a:r>
              <a:rPr lang="en-GB" altLang="en-US" sz="1600" dirty="0">
                <a:solidFill>
                  <a:schemeClr val="bg1"/>
                </a:solidFill>
              </a:rPr>
              <a:t>There should be at least one 360° loop.</a:t>
            </a:r>
          </a:p>
          <a:p>
            <a:pPr marL="285750" indent="-285750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Char char="•"/>
            </a:pPr>
            <a:r>
              <a:rPr lang="en-GB" altLang="en-US" sz="1600" dirty="0">
                <a:solidFill>
                  <a:schemeClr val="bg1"/>
                </a:solidFill>
              </a:rPr>
              <a:t>The whole track must be 2m or longer.</a:t>
            </a:r>
          </a:p>
          <a:p>
            <a:pPr marL="285750" indent="-285750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Char char="•"/>
            </a:pPr>
            <a:r>
              <a:rPr lang="en-GB" altLang="en-US" sz="1600" dirty="0">
                <a:solidFill>
                  <a:schemeClr val="bg1"/>
                </a:solidFill>
              </a:rPr>
              <a:t>There must be one part of the rollercoaster that is a 45º drop.</a:t>
            </a:r>
          </a:p>
          <a:p>
            <a:pPr marL="285750" indent="-285750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Char char="•"/>
            </a:pPr>
            <a:r>
              <a:rPr lang="en-GB" altLang="en-US" sz="1600" dirty="0">
                <a:solidFill>
                  <a:schemeClr val="bg1"/>
                </a:solidFill>
              </a:rPr>
              <a:t>At least one part of the rollercoaster must be 1.5m or higher from the ground/surface.</a:t>
            </a:r>
          </a:p>
        </p:txBody>
      </p:sp>
    </p:spTree>
    <p:extLst>
      <p:ext uri="{BB962C8B-B14F-4D97-AF65-F5344CB8AC3E}">
        <p14:creationId xmlns:p14="http://schemas.microsoft.com/office/powerpoint/2010/main" val="4768181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" grpId="0"/>
      <p:bldP spid="33" grpId="1"/>
      <p:bldP spid="12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val 8"/>
          <p:cNvSpPr/>
          <p:nvPr/>
        </p:nvSpPr>
        <p:spPr>
          <a:xfrm>
            <a:off x="755649" y="3078342"/>
            <a:ext cx="3014483" cy="3014483"/>
          </a:xfrm>
          <a:prstGeom prst="ellipse">
            <a:avLst/>
          </a:prstGeom>
          <a:solidFill>
            <a:srgbClr val="096AA0">
              <a:alpha val="14118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Oval 3"/>
          <p:cNvSpPr/>
          <p:nvPr/>
        </p:nvSpPr>
        <p:spPr>
          <a:xfrm>
            <a:off x="5373867" y="3078342"/>
            <a:ext cx="3014483" cy="3014483"/>
          </a:xfrm>
          <a:prstGeom prst="ellipse">
            <a:avLst/>
          </a:prstGeom>
          <a:solidFill>
            <a:srgbClr val="096AA0">
              <a:alpha val="14118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61962" y="765175"/>
            <a:ext cx="8220075" cy="856891"/>
          </a:xfrm>
          <a:prstGeom prst="roundRect">
            <a:avLst>
              <a:gd name="adj" fmla="val 0"/>
            </a:avLst>
          </a:prstGeom>
          <a:solidFill>
            <a:srgbClr val="096AA0"/>
          </a:solidFill>
          <a:ln>
            <a:solidFill>
              <a:srgbClr val="096AA0"/>
            </a:solidFill>
          </a:ln>
        </p:spPr>
        <p:txBody>
          <a:bodyPr/>
          <a:lstStyle/>
          <a:p>
            <a:r>
              <a:rPr lang="en-GB" sz="3600" dirty="0">
                <a:solidFill>
                  <a:schemeClr val="bg1"/>
                </a:solidFill>
                <a:latin typeface="+mn-lt"/>
              </a:rPr>
              <a:t>Construction Time</a:t>
            </a:r>
          </a:p>
        </p:txBody>
      </p:sp>
      <p:sp>
        <p:nvSpPr>
          <p:cNvPr id="33" name="TextBox 32"/>
          <p:cNvSpPr txBox="1"/>
          <p:nvPr/>
        </p:nvSpPr>
        <p:spPr>
          <a:xfrm>
            <a:off x="755649" y="1779427"/>
            <a:ext cx="7632699" cy="1323439"/>
          </a:xfrm>
          <a:prstGeom prst="rect">
            <a:avLst/>
          </a:prstGeom>
          <a:noFill/>
        </p:spPr>
        <p:txBody>
          <a:bodyPr wrap="square" lIns="108000" rIns="108000" rtlCol="0">
            <a:spAutoFit/>
          </a:bodyPr>
          <a:lstStyle/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600" dirty="0"/>
              <a:t>Use design sheets to create your design for real!</a:t>
            </a:r>
          </a:p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 sz="1600" dirty="0"/>
          </a:p>
          <a:p>
            <a:pPr algn="ctr">
              <a:spcBef>
                <a:spcPct val="0"/>
              </a:spcBef>
            </a:pPr>
            <a:r>
              <a:rPr lang="en-GB" altLang="en-US" sz="1600" dirty="0"/>
              <a:t>Remember, if something isn’t working, make a change to improve it – don’t </a:t>
            </a:r>
            <a:br>
              <a:rPr lang="en-GB" altLang="en-US" sz="1600" dirty="0"/>
            </a:br>
            <a:r>
              <a:rPr lang="en-GB" altLang="en-US" sz="1600" dirty="0"/>
              <a:t>be scared of adaptations. Keep testing as you go to make sure each part works.</a:t>
            </a:r>
          </a:p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 sz="1600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0" y="3428999"/>
            <a:ext cx="3914899" cy="2663825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756621" y="3251326"/>
            <a:ext cx="3815379" cy="28414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15511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" grpId="0"/>
      <p:bldP spid="33" grpId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TextBox 32"/>
          <p:cNvSpPr txBox="1"/>
          <p:nvPr/>
        </p:nvSpPr>
        <p:spPr>
          <a:xfrm>
            <a:off x="755651" y="4428877"/>
            <a:ext cx="5764420" cy="1663947"/>
          </a:xfrm>
          <a:prstGeom prst="rect">
            <a:avLst/>
          </a:prstGeom>
          <a:solidFill>
            <a:srgbClr val="096AA0"/>
          </a:solidFill>
        </p:spPr>
        <p:txBody>
          <a:bodyPr wrap="square" lIns="108000" rIns="2016000" rtlCol="0" anchor="ctr">
            <a:noAutofit/>
          </a:bodyPr>
          <a:lstStyle/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600" dirty="0">
                <a:solidFill>
                  <a:schemeClr val="bg1"/>
                </a:solidFill>
              </a:rPr>
              <a:t>It’s time to test your finished design… </a:t>
            </a:r>
            <a:br>
              <a:rPr lang="en-GB" altLang="en-US" sz="1600" dirty="0">
                <a:solidFill>
                  <a:schemeClr val="bg1"/>
                </a:solidFill>
              </a:rPr>
            </a:br>
            <a:r>
              <a:rPr lang="en-GB" altLang="en-US" sz="1600" dirty="0">
                <a:solidFill>
                  <a:schemeClr val="bg1"/>
                </a:solidFill>
              </a:rPr>
              <a:t>will it work? </a:t>
            </a:r>
            <a:br>
              <a:rPr lang="en-GB" altLang="en-US" sz="1600" dirty="0">
                <a:solidFill>
                  <a:schemeClr val="bg1"/>
                </a:solidFill>
              </a:rPr>
            </a:br>
            <a:endParaRPr lang="en-GB" altLang="en-US" sz="1600" dirty="0">
              <a:solidFill>
                <a:schemeClr val="bg1"/>
              </a:solidFill>
            </a:endParaRPr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600" dirty="0">
                <a:solidFill>
                  <a:schemeClr val="bg1"/>
                </a:solidFill>
              </a:rPr>
              <a:t>Each design will be tested with a marble and checked-off against the four </a:t>
            </a:r>
            <a:br>
              <a:rPr lang="en-GB" altLang="en-US" sz="1600" dirty="0">
                <a:solidFill>
                  <a:schemeClr val="bg1"/>
                </a:solidFill>
              </a:rPr>
            </a:br>
            <a:r>
              <a:rPr lang="en-GB" altLang="en-US" sz="1600" dirty="0">
                <a:solidFill>
                  <a:schemeClr val="bg1"/>
                </a:solidFill>
              </a:rPr>
              <a:t>requirements.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755651" y="4456983"/>
            <a:ext cx="5764420" cy="1663947"/>
          </a:xfrm>
          <a:prstGeom prst="rect">
            <a:avLst/>
          </a:prstGeom>
          <a:solidFill>
            <a:srgbClr val="096AA0"/>
          </a:solidFill>
        </p:spPr>
        <p:txBody>
          <a:bodyPr wrap="square" lIns="108000" rIns="2016000" rtlCol="0" anchor="ctr">
            <a:noAutofit/>
          </a:bodyPr>
          <a:lstStyle/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600" dirty="0">
                <a:solidFill>
                  <a:schemeClr val="bg1"/>
                </a:solidFill>
              </a:rPr>
              <a:t>How will your design fare in the tests?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041" b="32955"/>
          <a:stretch/>
        </p:blipFill>
        <p:spPr>
          <a:xfrm>
            <a:off x="755651" y="1622067"/>
            <a:ext cx="7632700" cy="2806809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000" t="27425" r="-1" b="1865"/>
          <a:stretch/>
        </p:blipFill>
        <p:spPr>
          <a:xfrm>
            <a:off x="4572000" y="2290527"/>
            <a:ext cx="3816351" cy="3816351"/>
          </a:xfrm>
          <a:prstGeom prst="flowChartConnector">
            <a:avLst/>
          </a:prstGeom>
        </p:spPr>
      </p:pic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61962" y="765175"/>
            <a:ext cx="8220075" cy="856891"/>
          </a:xfrm>
          <a:prstGeom prst="roundRect">
            <a:avLst>
              <a:gd name="adj" fmla="val 0"/>
            </a:avLst>
          </a:prstGeom>
          <a:solidFill>
            <a:srgbClr val="096AA0"/>
          </a:solidFill>
          <a:ln>
            <a:solidFill>
              <a:srgbClr val="096AA0"/>
            </a:solidFill>
          </a:ln>
        </p:spPr>
        <p:txBody>
          <a:bodyPr/>
          <a:lstStyle/>
          <a:p>
            <a:r>
              <a:rPr lang="en-GB" sz="3600" dirty="0">
                <a:solidFill>
                  <a:schemeClr val="bg1"/>
                </a:solidFill>
                <a:latin typeface="+mn-lt"/>
              </a:rPr>
              <a:t>The Big Reveal!</a:t>
            </a:r>
          </a:p>
        </p:txBody>
      </p:sp>
      <p:sp>
        <p:nvSpPr>
          <p:cNvPr id="9" name="Oval 8"/>
          <p:cNvSpPr/>
          <p:nvPr/>
        </p:nvSpPr>
        <p:spPr>
          <a:xfrm>
            <a:off x="4572000" y="2276474"/>
            <a:ext cx="3816350" cy="3816350"/>
          </a:xfrm>
          <a:prstGeom prst="ellipse">
            <a:avLst/>
          </a:prstGeom>
          <a:noFill/>
          <a:ln w="38100">
            <a:solidFill>
              <a:srgbClr val="096A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Oval 9"/>
          <p:cNvSpPr/>
          <p:nvPr/>
        </p:nvSpPr>
        <p:spPr>
          <a:xfrm>
            <a:off x="4572000" y="2276475"/>
            <a:ext cx="3816350" cy="3816350"/>
          </a:xfrm>
          <a:prstGeom prst="ellipse">
            <a:avLst/>
          </a:prstGeom>
          <a:solidFill>
            <a:srgbClr val="096AA0">
              <a:alpha val="25098"/>
            </a:srgbClr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938793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Box 11"/>
          <p:cNvSpPr txBox="1"/>
          <p:nvPr/>
        </p:nvSpPr>
        <p:spPr>
          <a:xfrm>
            <a:off x="755650" y="3605194"/>
            <a:ext cx="5843933" cy="1643932"/>
          </a:xfrm>
          <a:prstGeom prst="rect">
            <a:avLst/>
          </a:prstGeom>
          <a:solidFill>
            <a:srgbClr val="096AA0"/>
          </a:solidFill>
        </p:spPr>
        <p:txBody>
          <a:bodyPr wrap="square" lIns="108000" rIns="108000" rtlCol="0" anchor="ctr">
            <a:noAutofit/>
          </a:bodyPr>
          <a:lstStyle/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600" dirty="0">
                <a:solidFill>
                  <a:schemeClr val="bg1"/>
                </a:solidFill>
              </a:rPr>
              <a:t>If you had the task again, what would you </a:t>
            </a:r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600" dirty="0">
                <a:solidFill>
                  <a:schemeClr val="bg1"/>
                </a:solidFill>
              </a:rPr>
              <a:t>do differently?</a:t>
            </a:r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 sz="1600" dirty="0">
              <a:solidFill>
                <a:schemeClr val="bg1"/>
              </a:solidFill>
            </a:endParaRPr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600" dirty="0">
                <a:solidFill>
                  <a:schemeClr val="bg1"/>
                </a:solidFill>
              </a:rPr>
              <a:t>Has it made you want to be a rollercoaster </a:t>
            </a:r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600" dirty="0">
                <a:solidFill>
                  <a:schemeClr val="bg1"/>
                </a:solidFill>
              </a:rPr>
              <a:t>designer?</a:t>
            </a:r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61962" y="765175"/>
            <a:ext cx="8220075" cy="856891"/>
          </a:xfrm>
          <a:prstGeom prst="roundRect">
            <a:avLst>
              <a:gd name="adj" fmla="val 0"/>
            </a:avLst>
          </a:prstGeom>
          <a:solidFill>
            <a:srgbClr val="096AA0"/>
          </a:solidFill>
          <a:ln>
            <a:solidFill>
              <a:srgbClr val="096AA0"/>
            </a:solidFill>
          </a:ln>
        </p:spPr>
        <p:txBody>
          <a:bodyPr/>
          <a:lstStyle/>
          <a:p>
            <a:r>
              <a:rPr lang="en-GB" sz="3600" dirty="0">
                <a:solidFill>
                  <a:schemeClr val="bg1"/>
                </a:solidFill>
                <a:latin typeface="+mn-lt"/>
              </a:rPr>
              <a:t>Evaluation Time</a:t>
            </a:r>
          </a:p>
        </p:txBody>
      </p:sp>
      <p:sp>
        <p:nvSpPr>
          <p:cNvPr id="33" name="TextBox 32"/>
          <p:cNvSpPr txBox="1"/>
          <p:nvPr/>
        </p:nvSpPr>
        <p:spPr>
          <a:xfrm>
            <a:off x="755650" y="1828800"/>
            <a:ext cx="5565636" cy="1569660"/>
          </a:xfrm>
          <a:prstGeom prst="rect">
            <a:avLst/>
          </a:prstGeom>
          <a:noFill/>
        </p:spPr>
        <p:txBody>
          <a:bodyPr wrap="square" lIns="108000" rIns="108000" rtlCol="0">
            <a:spAutoFit/>
          </a:bodyPr>
          <a:lstStyle/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600" dirty="0"/>
              <a:t>Is it back the drawing board, some little design tweaks or on to rollercoaster glory?</a:t>
            </a:r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 sz="1600" dirty="0"/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600" dirty="0"/>
              <a:t>Use the evaluation sheets to take some time to think </a:t>
            </a:r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600" dirty="0"/>
              <a:t>about how your design fared in the tests and how </a:t>
            </a:r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600" dirty="0"/>
              <a:t>well it fitted the design brief.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7804"/>
          <a:stretch/>
        </p:blipFill>
        <p:spPr>
          <a:xfrm>
            <a:off x="5263332" y="1828800"/>
            <a:ext cx="3189060" cy="5029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080348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33" grpId="0"/>
      <p:bldP spid="33" grpId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0807585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xmlns="" name="PowerPoint Guidance.pptx" id="{180D27B9-5640-447B-B5C0-DD73573B2821}" vid="{310EF2B5-F8B8-4941-8818-76ED4D5D3054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89</TotalTime>
  <Words>646</Words>
  <Application>Microsoft Office PowerPoint</Application>
  <PresentationFormat>On-screen Show (4:3)</PresentationFormat>
  <Paragraphs>76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4" baseType="lpstr">
      <vt:lpstr>Arial</vt:lpstr>
      <vt:lpstr>Twinkl</vt:lpstr>
      <vt:lpstr>Calibri</vt:lpstr>
      <vt:lpstr>Office Theme</vt:lpstr>
      <vt:lpstr>PowerPoint Presentation</vt:lpstr>
      <vt:lpstr>The Job’s Yours!</vt:lpstr>
      <vt:lpstr>Design Features</vt:lpstr>
      <vt:lpstr>The Materials</vt:lpstr>
      <vt:lpstr>Tests</vt:lpstr>
      <vt:lpstr>Design Time</vt:lpstr>
      <vt:lpstr>Construction Time</vt:lpstr>
      <vt:lpstr>The Big Reveal!</vt:lpstr>
      <vt:lpstr>Evaluation Time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Harvey Johnson</dc:creator>
  <cp:lastModifiedBy>ICT Department</cp:lastModifiedBy>
  <cp:revision>12</cp:revision>
  <dcterms:created xsi:type="dcterms:W3CDTF">2019-04-25T07:29:53Z</dcterms:created>
  <dcterms:modified xsi:type="dcterms:W3CDTF">2020-11-16T09:30:28Z</dcterms:modified>
</cp:coreProperties>
</file>