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61" r:id="rId4"/>
    <p:sldId id="262" r:id="rId5"/>
    <p:sldId id="266" r:id="rId6"/>
    <p:sldId id="267" r:id="rId7"/>
    <p:sldId id="260" r:id="rId8"/>
    <p:sldId id="263" r:id="rId9"/>
    <p:sldId id="264" r:id="rId10"/>
    <p:sldId id="269" r:id="rId11"/>
    <p:sldId id="270" r:id="rId12"/>
    <p:sldId id="268" r:id="rId13"/>
    <p:sldId id="272" r:id="rId14"/>
    <p:sldId id="271" r:id="rId15"/>
    <p:sldId id="276" r:id="rId16"/>
    <p:sldId id="277" r:id="rId17"/>
    <p:sldId id="273" r:id="rId18"/>
    <p:sldId id="275" r:id="rId19"/>
    <p:sldId id="274" r:id="rId20"/>
    <p:sldId id="257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68" autoAdjust="0"/>
    <p:restoredTop sz="94660"/>
  </p:normalViewPr>
  <p:slideViewPr>
    <p:cSldViewPr snapToGrid="0">
      <p:cViewPr varScale="1">
        <p:scale>
          <a:sx n="85" d="100"/>
          <a:sy n="85" d="100"/>
        </p:scale>
        <p:origin x="16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F987-D050-4D2A-B518-C6C70AA1D4F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5F958-25AE-4CC0-9B56-9F607FE19B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89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F987-D050-4D2A-B518-C6C70AA1D4F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5F958-25AE-4CC0-9B56-9F607FE19B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359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F987-D050-4D2A-B518-C6C70AA1D4F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5F958-25AE-4CC0-9B56-9F607FE19B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409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F987-D050-4D2A-B518-C6C70AA1D4F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5F958-25AE-4CC0-9B56-9F607FE19B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230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F987-D050-4D2A-B518-C6C70AA1D4F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5F958-25AE-4CC0-9B56-9F607FE19B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093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F987-D050-4D2A-B518-C6C70AA1D4F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5F958-25AE-4CC0-9B56-9F607FE19B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467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F987-D050-4D2A-B518-C6C70AA1D4F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5F958-25AE-4CC0-9B56-9F607FE19B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103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F987-D050-4D2A-B518-C6C70AA1D4F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5F958-25AE-4CC0-9B56-9F607FE19B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514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F987-D050-4D2A-B518-C6C70AA1D4F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5F958-25AE-4CC0-9B56-9F607FE19B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515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F987-D050-4D2A-B518-C6C70AA1D4F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5F958-25AE-4CC0-9B56-9F607FE19B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128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F987-D050-4D2A-B518-C6C70AA1D4F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5F958-25AE-4CC0-9B56-9F607FE19B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783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6F987-D050-4D2A-B518-C6C70AA1D4F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55F958-25AE-4CC0-9B56-9F607FE19B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581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78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 smtClean="0"/>
              <a:t>28/1/2021</a:t>
            </a: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400" u="sng" dirty="0" smtClean="0"/>
              <a:t>LO: Subtract amounts of money.</a:t>
            </a:r>
            <a:endParaRPr lang="en-GB" sz="4400" u="sng" dirty="0"/>
          </a:p>
        </p:txBody>
      </p:sp>
    </p:spTree>
    <p:extLst>
      <p:ext uri="{BB962C8B-B14F-4D97-AF65-F5344CB8AC3E}">
        <p14:creationId xmlns:p14="http://schemas.microsoft.com/office/powerpoint/2010/main" val="2389075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407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04382A9-286A-472F-B533-7A874C7EBC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3845" y="139960"/>
            <a:ext cx="8913124" cy="63221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EBEEB991-16F8-4A54-8A09-3A48978456E3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Jack is saving to buy a packet of felt tips.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more money does he need to save?</a:t>
            </a: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70F8189-75E2-46A4-9D27-452CE5EB77AC}"/>
              </a:ext>
            </a:extLst>
          </p:cNvPr>
          <p:cNvSpPr txBox="1"/>
          <p:nvPr/>
        </p:nvSpPr>
        <p:spPr>
          <a:xfrm rot="21317930">
            <a:off x="6337919" y="2725246"/>
            <a:ext cx="988063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£3</a:t>
            </a:r>
          </a:p>
          <a:p>
            <a:pPr algn="ctr"/>
            <a:r>
              <a:rPr lang="en-GB" b="1" dirty="0">
                <a:latin typeface="Century Gothic" panose="020B0502020202020204" pitchFamily="34" charset="0"/>
              </a:rPr>
              <a:t>and</a:t>
            </a:r>
          </a:p>
          <a:p>
            <a:pPr algn="ctr"/>
            <a:r>
              <a:rPr lang="en-GB" b="1" dirty="0">
                <a:latin typeface="Century Gothic" panose="020B0502020202020204" pitchFamily="34" charset="0"/>
              </a:rPr>
              <a:t>35p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-290690" y="-118850"/>
            <a:ext cx="2593623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u="sng" smtClean="0"/>
              <a:t>Starter</a:t>
            </a:r>
            <a:endParaRPr lang="en-GB" sz="3600" u="sng" dirty="0"/>
          </a:p>
        </p:txBody>
      </p:sp>
    </p:spTree>
    <p:extLst>
      <p:ext uri="{BB962C8B-B14F-4D97-AF65-F5344CB8AC3E}">
        <p14:creationId xmlns:p14="http://schemas.microsoft.com/office/powerpoint/2010/main" val="83168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04382A9-286A-472F-B533-7A874C7EBC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4662"/>
            <a:ext cx="8913124" cy="63221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EBEEB991-16F8-4A54-8A09-3A48978456E3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Jack is saving to buy a packet of felt tips.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more money does he need to save?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Jack needs to save another £1 and 15p.</a:t>
            </a: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70F8189-75E2-46A4-9D27-452CE5EB77AC}"/>
              </a:ext>
            </a:extLst>
          </p:cNvPr>
          <p:cNvSpPr txBox="1"/>
          <p:nvPr/>
        </p:nvSpPr>
        <p:spPr>
          <a:xfrm rot="21317930">
            <a:off x="6337919" y="2725246"/>
            <a:ext cx="988063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£3</a:t>
            </a:r>
          </a:p>
          <a:p>
            <a:pPr algn="ctr"/>
            <a:r>
              <a:rPr lang="en-GB" b="1" dirty="0">
                <a:latin typeface="Century Gothic" panose="020B0502020202020204" pitchFamily="34" charset="0"/>
              </a:rPr>
              <a:t>and</a:t>
            </a:r>
          </a:p>
          <a:p>
            <a:pPr algn="ctr"/>
            <a:r>
              <a:rPr lang="en-GB" b="1" dirty="0">
                <a:latin typeface="Century Gothic" panose="020B0502020202020204" pitchFamily="34" charset="0"/>
              </a:rPr>
              <a:t>35p</a:t>
            </a:r>
          </a:p>
        </p:txBody>
      </p:sp>
    </p:spTree>
    <p:extLst>
      <p:ext uri="{BB962C8B-B14F-4D97-AF65-F5344CB8AC3E}">
        <p14:creationId xmlns:p14="http://schemas.microsoft.com/office/powerpoint/2010/main" val="21148638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missing numbers on the number line.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7" name="Table 7">
            <a:extLst>
              <a:ext uri="{FF2B5EF4-FFF2-40B4-BE49-F238E27FC236}">
                <a16:creationId xmlns:a16="http://schemas.microsoft.com/office/drawing/2014/main" id="{F0962291-15D1-43F8-BDE3-FF9A51BEE1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07284" y="3161453"/>
          <a:ext cx="6595198" cy="2315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4440">
                  <a:extLst>
                    <a:ext uri="{9D8B030D-6E8A-4147-A177-3AD203B41FA5}">
                      <a16:colId xmlns:a16="http://schemas.microsoft.com/office/drawing/2014/main" val="3805297755"/>
                    </a:ext>
                  </a:extLst>
                </a:gridCol>
                <a:gridCol w="724440">
                  <a:extLst>
                    <a:ext uri="{9D8B030D-6E8A-4147-A177-3AD203B41FA5}">
                      <a16:colId xmlns:a16="http://schemas.microsoft.com/office/drawing/2014/main" val="1253066343"/>
                    </a:ext>
                  </a:extLst>
                </a:gridCol>
                <a:gridCol w="348836">
                  <a:extLst>
                    <a:ext uri="{9D8B030D-6E8A-4147-A177-3AD203B41FA5}">
                      <a16:colId xmlns:a16="http://schemas.microsoft.com/office/drawing/2014/main" val="172346307"/>
                    </a:ext>
                  </a:extLst>
                </a:gridCol>
                <a:gridCol w="136953">
                  <a:extLst>
                    <a:ext uri="{9D8B030D-6E8A-4147-A177-3AD203B41FA5}">
                      <a16:colId xmlns:a16="http://schemas.microsoft.com/office/drawing/2014/main" val="810832621"/>
                    </a:ext>
                  </a:extLst>
                </a:gridCol>
                <a:gridCol w="32453">
                  <a:extLst>
                    <a:ext uri="{9D8B030D-6E8A-4147-A177-3AD203B41FA5}">
                      <a16:colId xmlns:a16="http://schemas.microsoft.com/office/drawing/2014/main" val="243112045"/>
                    </a:ext>
                  </a:extLst>
                </a:gridCol>
                <a:gridCol w="146957">
                  <a:extLst>
                    <a:ext uri="{9D8B030D-6E8A-4147-A177-3AD203B41FA5}">
                      <a16:colId xmlns:a16="http://schemas.microsoft.com/office/drawing/2014/main" val="1085059419"/>
                    </a:ext>
                  </a:extLst>
                </a:gridCol>
                <a:gridCol w="724440">
                  <a:extLst>
                    <a:ext uri="{9D8B030D-6E8A-4147-A177-3AD203B41FA5}">
                      <a16:colId xmlns:a16="http://schemas.microsoft.com/office/drawing/2014/main" val="1829961908"/>
                    </a:ext>
                  </a:extLst>
                </a:gridCol>
                <a:gridCol w="724440">
                  <a:extLst>
                    <a:ext uri="{9D8B030D-6E8A-4147-A177-3AD203B41FA5}">
                      <a16:colId xmlns:a16="http://schemas.microsoft.com/office/drawing/2014/main" val="4201805425"/>
                    </a:ext>
                  </a:extLst>
                </a:gridCol>
                <a:gridCol w="73858">
                  <a:extLst>
                    <a:ext uri="{9D8B030D-6E8A-4147-A177-3AD203B41FA5}">
                      <a16:colId xmlns:a16="http://schemas.microsoft.com/office/drawing/2014/main" val="2994697002"/>
                    </a:ext>
                  </a:extLst>
                </a:gridCol>
                <a:gridCol w="2958381">
                  <a:extLst>
                    <a:ext uri="{9D8B030D-6E8A-4147-A177-3AD203B41FA5}">
                      <a16:colId xmlns:a16="http://schemas.microsoft.com/office/drawing/2014/main" val="1597858250"/>
                    </a:ext>
                  </a:extLst>
                </a:gridCol>
              </a:tblGrid>
              <a:tr h="231508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40315776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82D8010E-9BB2-4C08-8162-92EB5815A77B}"/>
              </a:ext>
            </a:extLst>
          </p:cNvPr>
          <p:cNvSpPr txBox="1"/>
          <p:nvPr/>
        </p:nvSpPr>
        <p:spPr>
          <a:xfrm>
            <a:off x="6279633" y="2823224"/>
            <a:ext cx="1599797" cy="307777"/>
          </a:xfrm>
          <a:prstGeom prst="rect">
            <a:avLst/>
          </a:prstGeom>
          <a:noFill/>
          <a:ln w="19050">
            <a:noFill/>
          </a:ln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£</a:t>
            </a:r>
            <a:r>
              <a:rPr lang="en-GB" sz="2000" b="1" spc="-300" dirty="0">
                <a:latin typeface="Century Gothic" panose="020B0502020202020204" pitchFamily="34" charset="0"/>
              </a:rPr>
              <a:t>____</a:t>
            </a:r>
            <a:r>
              <a:rPr lang="en-GB" sz="2000" b="1" dirty="0">
                <a:latin typeface="Century Gothic" panose="020B0502020202020204" pitchFamily="34" charset="0"/>
              </a:rPr>
              <a:t> and 20p</a:t>
            </a:r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id="{47A60174-E8F2-4885-AB8D-2B5E994A47B9}"/>
              </a:ext>
            </a:extLst>
          </p:cNvPr>
          <p:cNvSpPr/>
          <p:nvPr/>
        </p:nvSpPr>
        <p:spPr>
          <a:xfrm>
            <a:off x="4774407" y="2149534"/>
            <a:ext cx="4627122" cy="2006400"/>
          </a:xfrm>
          <a:prstGeom prst="arc">
            <a:avLst>
              <a:gd name="adj1" fmla="val 10765491"/>
              <a:gd name="adj2" fmla="val 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D5E965CA-26EA-46FB-B1C9-46DA4A7F07DD}"/>
              </a:ext>
            </a:extLst>
          </p:cNvPr>
          <p:cNvSpPr/>
          <p:nvPr/>
        </p:nvSpPr>
        <p:spPr>
          <a:xfrm flipH="1">
            <a:off x="2807284" y="2149534"/>
            <a:ext cx="1966170" cy="2006400"/>
          </a:xfrm>
          <a:prstGeom prst="arc">
            <a:avLst>
              <a:gd name="adj1" fmla="val 10728505"/>
              <a:gd name="adj2" fmla="val 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D8DB11-0E0E-47EE-BA5C-2970F26DDE97}"/>
              </a:ext>
            </a:extLst>
          </p:cNvPr>
          <p:cNvSpPr txBox="1"/>
          <p:nvPr/>
        </p:nvSpPr>
        <p:spPr>
          <a:xfrm>
            <a:off x="2934504" y="2823224"/>
            <a:ext cx="1689565" cy="307777"/>
          </a:xfrm>
          <a:prstGeom prst="rect">
            <a:avLst/>
          </a:prstGeom>
          <a:noFill/>
          <a:ln w="19050">
            <a:noFill/>
          </a:ln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£1 and </a:t>
            </a:r>
            <a:r>
              <a:rPr lang="en-GB" sz="2000" b="1" spc="-300" dirty="0">
                <a:latin typeface="Century Gothic" panose="020B0502020202020204" pitchFamily="34" charset="0"/>
              </a:rPr>
              <a:t>_____</a:t>
            </a:r>
            <a:r>
              <a:rPr lang="en-GB" sz="2000" b="1" dirty="0">
                <a:latin typeface="Century Gothic" panose="020B0502020202020204" pitchFamily="34" charset="0"/>
              </a:rPr>
              <a:t>  p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A47F4A5C-22E8-4771-8271-49FBE4564559}"/>
              </a:ext>
            </a:extLst>
          </p:cNvPr>
          <p:cNvSpPr/>
          <p:nvPr/>
        </p:nvSpPr>
        <p:spPr>
          <a:xfrm>
            <a:off x="2233640" y="3453124"/>
            <a:ext cx="1150039" cy="65880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75p</a:t>
            </a:r>
            <a:endParaRPr lang="en-GB" sz="2000" b="1" spc="-3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8920F416-6269-45AA-97F3-704B90B6D13C}"/>
              </a:ext>
            </a:extLst>
          </p:cNvPr>
          <p:cNvSpPr/>
          <p:nvPr/>
        </p:nvSpPr>
        <p:spPr>
          <a:xfrm>
            <a:off x="4197129" y="3453126"/>
            <a:ext cx="1152000" cy="65901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£2 and</a:t>
            </a:r>
          </a:p>
          <a:p>
            <a:pPr algn="ctr"/>
            <a:r>
              <a:rPr lang="en-GB" sz="20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p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0C5580E4-9312-481D-BB8D-3F12E0DAA067}"/>
              </a:ext>
            </a:extLst>
          </p:cNvPr>
          <p:cNvSpPr/>
          <p:nvPr/>
        </p:nvSpPr>
        <p:spPr>
          <a:xfrm>
            <a:off x="8829370" y="3453125"/>
            <a:ext cx="1152000" cy="65880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£6 and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70p</a:t>
            </a:r>
          </a:p>
        </p:txBody>
      </p:sp>
    </p:spTree>
    <p:extLst>
      <p:ext uri="{BB962C8B-B14F-4D97-AF65-F5344CB8AC3E}">
        <p14:creationId xmlns:p14="http://schemas.microsoft.com/office/powerpoint/2010/main" val="20280393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missing numbers on the number line.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4" name="Table 7">
            <a:extLst>
              <a:ext uri="{FF2B5EF4-FFF2-40B4-BE49-F238E27FC236}">
                <a16:creationId xmlns:a16="http://schemas.microsoft.com/office/drawing/2014/main" id="{C0B34C41-14C4-45C4-92F1-6AC2BD9EFA2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07284" y="3161453"/>
          <a:ext cx="6595198" cy="2315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4440">
                  <a:extLst>
                    <a:ext uri="{9D8B030D-6E8A-4147-A177-3AD203B41FA5}">
                      <a16:colId xmlns:a16="http://schemas.microsoft.com/office/drawing/2014/main" val="3805297755"/>
                    </a:ext>
                  </a:extLst>
                </a:gridCol>
                <a:gridCol w="724440">
                  <a:extLst>
                    <a:ext uri="{9D8B030D-6E8A-4147-A177-3AD203B41FA5}">
                      <a16:colId xmlns:a16="http://schemas.microsoft.com/office/drawing/2014/main" val="1253066343"/>
                    </a:ext>
                  </a:extLst>
                </a:gridCol>
                <a:gridCol w="348836">
                  <a:extLst>
                    <a:ext uri="{9D8B030D-6E8A-4147-A177-3AD203B41FA5}">
                      <a16:colId xmlns:a16="http://schemas.microsoft.com/office/drawing/2014/main" val="172346307"/>
                    </a:ext>
                  </a:extLst>
                </a:gridCol>
                <a:gridCol w="136953">
                  <a:extLst>
                    <a:ext uri="{9D8B030D-6E8A-4147-A177-3AD203B41FA5}">
                      <a16:colId xmlns:a16="http://schemas.microsoft.com/office/drawing/2014/main" val="810832621"/>
                    </a:ext>
                  </a:extLst>
                </a:gridCol>
                <a:gridCol w="32453">
                  <a:extLst>
                    <a:ext uri="{9D8B030D-6E8A-4147-A177-3AD203B41FA5}">
                      <a16:colId xmlns:a16="http://schemas.microsoft.com/office/drawing/2014/main" val="243112045"/>
                    </a:ext>
                  </a:extLst>
                </a:gridCol>
                <a:gridCol w="146957">
                  <a:extLst>
                    <a:ext uri="{9D8B030D-6E8A-4147-A177-3AD203B41FA5}">
                      <a16:colId xmlns:a16="http://schemas.microsoft.com/office/drawing/2014/main" val="1085059419"/>
                    </a:ext>
                  </a:extLst>
                </a:gridCol>
                <a:gridCol w="724440">
                  <a:extLst>
                    <a:ext uri="{9D8B030D-6E8A-4147-A177-3AD203B41FA5}">
                      <a16:colId xmlns:a16="http://schemas.microsoft.com/office/drawing/2014/main" val="1829961908"/>
                    </a:ext>
                  </a:extLst>
                </a:gridCol>
                <a:gridCol w="724440">
                  <a:extLst>
                    <a:ext uri="{9D8B030D-6E8A-4147-A177-3AD203B41FA5}">
                      <a16:colId xmlns:a16="http://schemas.microsoft.com/office/drawing/2014/main" val="4201805425"/>
                    </a:ext>
                  </a:extLst>
                </a:gridCol>
                <a:gridCol w="73858">
                  <a:extLst>
                    <a:ext uri="{9D8B030D-6E8A-4147-A177-3AD203B41FA5}">
                      <a16:colId xmlns:a16="http://schemas.microsoft.com/office/drawing/2014/main" val="2994697002"/>
                    </a:ext>
                  </a:extLst>
                </a:gridCol>
                <a:gridCol w="2958381">
                  <a:extLst>
                    <a:ext uri="{9D8B030D-6E8A-4147-A177-3AD203B41FA5}">
                      <a16:colId xmlns:a16="http://schemas.microsoft.com/office/drawing/2014/main" val="1597858250"/>
                    </a:ext>
                  </a:extLst>
                </a:gridCol>
              </a:tblGrid>
              <a:tr h="231508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40315776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108108A0-F75E-4EFC-A31F-928E1DD13EAA}"/>
              </a:ext>
            </a:extLst>
          </p:cNvPr>
          <p:cNvSpPr txBox="1"/>
          <p:nvPr/>
        </p:nvSpPr>
        <p:spPr>
          <a:xfrm>
            <a:off x="6387034" y="2823224"/>
            <a:ext cx="1384995" cy="307777"/>
          </a:xfrm>
          <a:prstGeom prst="rect">
            <a:avLst/>
          </a:prstGeom>
          <a:noFill/>
          <a:ln w="19050">
            <a:noFill/>
          </a:ln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£</a:t>
            </a:r>
            <a:r>
              <a:rPr lang="en-GB" sz="20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  <a:r>
              <a:rPr lang="en-GB" sz="2000" b="1" dirty="0">
                <a:latin typeface="Century Gothic" panose="020B0502020202020204" pitchFamily="34" charset="0"/>
              </a:rPr>
              <a:t> and 20p</a:t>
            </a: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CEDD3A60-0889-4A52-9DA7-50D5DB4B1666}"/>
              </a:ext>
            </a:extLst>
          </p:cNvPr>
          <p:cNvSpPr/>
          <p:nvPr/>
        </p:nvSpPr>
        <p:spPr>
          <a:xfrm>
            <a:off x="4774407" y="2149534"/>
            <a:ext cx="4627122" cy="2006400"/>
          </a:xfrm>
          <a:prstGeom prst="arc">
            <a:avLst>
              <a:gd name="adj1" fmla="val 10765491"/>
              <a:gd name="adj2" fmla="val 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Arc 23">
            <a:extLst>
              <a:ext uri="{FF2B5EF4-FFF2-40B4-BE49-F238E27FC236}">
                <a16:creationId xmlns:a16="http://schemas.microsoft.com/office/drawing/2014/main" id="{EBEAA04A-D8F3-43DC-9588-5A0F4EF084C8}"/>
              </a:ext>
            </a:extLst>
          </p:cNvPr>
          <p:cNvSpPr/>
          <p:nvPr/>
        </p:nvSpPr>
        <p:spPr>
          <a:xfrm flipH="1">
            <a:off x="2807284" y="2149534"/>
            <a:ext cx="1966170" cy="2006400"/>
          </a:xfrm>
          <a:prstGeom prst="arc">
            <a:avLst>
              <a:gd name="adj1" fmla="val 10728505"/>
              <a:gd name="adj2" fmla="val 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AC6A515-A6C4-4FCA-A527-55491BDBD93F}"/>
              </a:ext>
            </a:extLst>
          </p:cNvPr>
          <p:cNvSpPr txBox="1"/>
          <p:nvPr/>
        </p:nvSpPr>
        <p:spPr>
          <a:xfrm>
            <a:off x="3086787" y="2823224"/>
            <a:ext cx="1384996" cy="307777"/>
          </a:xfrm>
          <a:prstGeom prst="rect">
            <a:avLst/>
          </a:prstGeom>
          <a:noFill/>
          <a:ln w="19050">
            <a:noFill/>
          </a:ln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£1 and </a:t>
            </a:r>
            <a:r>
              <a:rPr lang="en-GB" sz="20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75</a:t>
            </a:r>
            <a:r>
              <a:rPr lang="en-GB" sz="2000" b="1" dirty="0">
                <a:latin typeface="Century Gothic" panose="020B0502020202020204" pitchFamily="34" charset="0"/>
              </a:rPr>
              <a:t>p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65FF6912-9890-4B3C-BF4A-7285C20D15A5}"/>
              </a:ext>
            </a:extLst>
          </p:cNvPr>
          <p:cNvSpPr/>
          <p:nvPr/>
        </p:nvSpPr>
        <p:spPr>
          <a:xfrm>
            <a:off x="2233640" y="3453124"/>
            <a:ext cx="1150039" cy="65880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75p</a:t>
            </a:r>
            <a:endParaRPr lang="en-GB" sz="2000" b="1" spc="-3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8E5C5F78-7405-465D-847C-592504E97C33}"/>
              </a:ext>
            </a:extLst>
          </p:cNvPr>
          <p:cNvSpPr/>
          <p:nvPr/>
        </p:nvSpPr>
        <p:spPr>
          <a:xfrm>
            <a:off x="4197129" y="3453126"/>
            <a:ext cx="1152000" cy="65901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£2 and</a:t>
            </a:r>
          </a:p>
          <a:p>
            <a:pPr algn="ctr"/>
            <a:r>
              <a:rPr lang="en-GB" sz="20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50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B042AE32-C118-4AA9-A8C0-7E0848569DC4}"/>
              </a:ext>
            </a:extLst>
          </p:cNvPr>
          <p:cNvSpPr/>
          <p:nvPr/>
        </p:nvSpPr>
        <p:spPr>
          <a:xfrm>
            <a:off x="8829370" y="3453125"/>
            <a:ext cx="1152000" cy="65880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£6 and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70p</a:t>
            </a:r>
          </a:p>
        </p:txBody>
      </p:sp>
    </p:spTree>
    <p:extLst>
      <p:ext uri="{BB962C8B-B14F-4D97-AF65-F5344CB8AC3E}">
        <p14:creationId xmlns:p14="http://schemas.microsoft.com/office/powerpoint/2010/main" val="8452158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6061" y="2334155"/>
            <a:ext cx="5937372" cy="3682823"/>
          </a:xfrm>
          <a:prstGeom prst="rect">
            <a:avLst/>
          </a:prstGeom>
        </p:spPr>
      </p:pic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1617" y="2005176"/>
            <a:ext cx="5434092" cy="4340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264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08890" y="1900898"/>
            <a:ext cx="5621688" cy="4595417"/>
          </a:xfrm>
          <a:prstGeom prst="rect">
            <a:avLst/>
          </a:prstGeom>
        </p:spPr>
      </p:pic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772" y="2679831"/>
            <a:ext cx="5767917" cy="2722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2086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838200" y="1549045"/>
            <a:ext cx="57472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 Challenge questions at back of worksheet document </a:t>
            </a:r>
            <a:endParaRPr lang="en-GB" sz="2000" dirty="0"/>
          </a:p>
        </p:txBody>
      </p:sp>
      <p:pic>
        <p:nvPicPr>
          <p:cNvPr id="6" name="Content Placeholder 5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704" y="2531005"/>
            <a:ext cx="5290785" cy="3169884"/>
          </a:xfrm>
          <a:prstGeom prst="rect">
            <a:avLst/>
          </a:prstGeom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4356" y="2291644"/>
            <a:ext cx="5153166" cy="3896961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896215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7C5E5C6-25EC-4CD5-A67A-D34B758BD9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4662"/>
            <a:ext cx="8913124" cy="63221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386E1E6A-3B6E-4CB5-B867-8E8625B7F806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Shirelle likes two items in the museum’s gift shop.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less does the gold keyring cost?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£_____ and ______p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3" name="Table 33">
            <a:extLst>
              <a:ext uri="{FF2B5EF4-FFF2-40B4-BE49-F238E27FC236}">
                <a16:creationId xmlns:a16="http://schemas.microsoft.com/office/drawing/2014/main" id="{3FC8BACE-95D5-4C46-8103-209F5313C60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85867" y="3086802"/>
          <a:ext cx="2291926" cy="7721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91926">
                  <a:extLst>
                    <a:ext uri="{9D8B030D-6E8A-4147-A177-3AD203B41FA5}">
                      <a16:colId xmlns:a16="http://schemas.microsoft.com/office/drawing/2014/main" val="818873337"/>
                    </a:ext>
                  </a:extLst>
                </a:gridCol>
              </a:tblGrid>
              <a:tr h="772193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£3 and 60p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2579414"/>
                  </a:ext>
                </a:extLst>
              </a:tr>
            </a:tbl>
          </a:graphicData>
        </a:graphic>
      </p:graphicFrame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88A28709-495E-4EB7-BE6B-05D9B884DF30}"/>
              </a:ext>
            </a:extLst>
          </p:cNvPr>
          <p:cNvCxnSpPr/>
          <p:nvPr/>
        </p:nvCxnSpPr>
        <p:spPr>
          <a:xfrm>
            <a:off x="4731830" y="2991622"/>
            <a:ext cx="0" cy="318113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4E1339DE-7987-4FB9-AC90-5862B121A632}"/>
              </a:ext>
            </a:extLst>
          </p:cNvPr>
          <p:cNvCxnSpPr/>
          <p:nvPr/>
        </p:nvCxnSpPr>
        <p:spPr>
          <a:xfrm>
            <a:off x="7422854" y="2991622"/>
            <a:ext cx="0" cy="318113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" name="Table 33">
            <a:extLst>
              <a:ext uri="{FF2B5EF4-FFF2-40B4-BE49-F238E27FC236}">
                <a16:creationId xmlns:a16="http://schemas.microsoft.com/office/drawing/2014/main" id="{410FEB45-7C45-4A1C-92CA-62A2194A567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288229" y="3086802"/>
          <a:ext cx="2291926" cy="7721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91926">
                  <a:extLst>
                    <a:ext uri="{9D8B030D-6E8A-4147-A177-3AD203B41FA5}">
                      <a16:colId xmlns:a16="http://schemas.microsoft.com/office/drawing/2014/main" val="3067953971"/>
                    </a:ext>
                  </a:extLst>
                </a:gridCol>
              </a:tblGrid>
              <a:tr h="77219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£7 and 45p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25794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19712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7C5E5C6-25EC-4CD5-A67A-D34B758BD9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4662"/>
            <a:ext cx="8913124" cy="63221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386E1E6A-3B6E-4CB5-B867-8E8625B7F806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Shirelle likes two items in the museum’s gift shop.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less does the gold keyring cost?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£3 and 85p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3" name="Table 33">
            <a:extLst>
              <a:ext uri="{FF2B5EF4-FFF2-40B4-BE49-F238E27FC236}">
                <a16:creationId xmlns:a16="http://schemas.microsoft.com/office/drawing/2014/main" id="{3FC8BACE-95D5-4C46-8103-209F5313C607}"/>
              </a:ext>
            </a:extLst>
          </p:cNvPr>
          <p:cNvGraphicFramePr>
            <a:graphicFrameLocks noGrp="1"/>
          </p:cNvGraphicFramePr>
          <p:nvPr/>
        </p:nvGraphicFramePr>
        <p:xfrm>
          <a:off x="3585867" y="3086802"/>
          <a:ext cx="2291926" cy="7721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91926">
                  <a:extLst>
                    <a:ext uri="{9D8B030D-6E8A-4147-A177-3AD203B41FA5}">
                      <a16:colId xmlns:a16="http://schemas.microsoft.com/office/drawing/2014/main" val="818873337"/>
                    </a:ext>
                  </a:extLst>
                </a:gridCol>
              </a:tblGrid>
              <a:tr h="772193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£3 and 60p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2579414"/>
                  </a:ext>
                </a:extLst>
              </a:tr>
            </a:tbl>
          </a:graphicData>
        </a:graphic>
      </p:graphicFrame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88A28709-495E-4EB7-BE6B-05D9B884DF30}"/>
              </a:ext>
            </a:extLst>
          </p:cNvPr>
          <p:cNvCxnSpPr/>
          <p:nvPr/>
        </p:nvCxnSpPr>
        <p:spPr>
          <a:xfrm>
            <a:off x="4731830" y="2991622"/>
            <a:ext cx="0" cy="318113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4E1339DE-7987-4FB9-AC90-5862B121A632}"/>
              </a:ext>
            </a:extLst>
          </p:cNvPr>
          <p:cNvCxnSpPr/>
          <p:nvPr/>
        </p:nvCxnSpPr>
        <p:spPr>
          <a:xfrm>
            <a:off x="7422854" y="2991622"/>
            <a:ext cx="0" cy="318113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" name="Table 33">
            <a:extLst>
              <a:ext uri="{FF2B5EF4-FFF2-40B4-BE49-F238E27FC236}">
                <a16:creationId xmlns:a16="http://schemas.microsoft.com/office/drawing/2014/main" id="{410FEB45-7C45-4A1C-92CA-62A2194A5678}"/>
              </a:ext>
            </a:extLst>
          </p:cNvPr>
          <p:cNvGraphicFramePr>
            <a:graphicFrameLocks noGrp="1"/>
          </p:cNvGraphicFramePr>
          <p:nvPr/>
        </p:nvGraphicFramePr>
        <p:xfrm>
          <a:off x="6288229" y="3086802"/>
          <a:ext cx="2291926" cy="7721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91926">
                  <a:extLst>
                    <a:ext uri="{9D8B030D-6E8A-4147-A177-3AD203B41FA5}">
                      <a16:colId xmlns:a16="http://schemas.microsoft.com/office/drawing/2014/main" val="3067953971"/>
                    </a:ext>
                  </a:extLst>
                </a:gridCol>
              </a:tblGrid>
              <a:tr h="77219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£7 and 45p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25794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17717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76622" y="1906146"/>
            <a:ext cx="4969885" cy="3964075"/>
          </a:xfrm>
          <a:prstGeom prst="rect">
            <a:avLst/>
          </a:prstGeom>
        </p:spPr>
      </p:pic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850" y="2210946"/>
            <a:ext cx="5681150" cy="3354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0916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6628"/>
          <a:stretch/>
        </p:blipFill>
        <p:spPr>
          <a:xfrm>
            <a:off x="273403" y="2075832"/>
            <a:ext cx="5822598" cy="3726657"/>
          </a:xfrm>
          <a:prstGeom prst="rect">
            <a:avLst/>
          </a:prstGeom>
        </p:spPr>
      </p:pic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0052" y="1748939"/>
            <a:ext cx="5452251" cy="4380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7813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6795" y="2475441"/>
            <a:ext cx="5477378" cy="2694870"/>
          </a:xfrm>
          <a:prstGeom prst="rect">
            <a:avLst/>
          </a:prstGeom>
        </p:spPr>
      </p:pic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838200" y="1549045"/>
            <a:ext cx="57472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 Challenge questions at back of worksheet document </a:t>
            </a:r>
            <a:endParaRPr lang="en-GB" sz="2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075921"/>
            <a:ext cx="5562600" cy="446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9767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CFDF7D4-9DEE-4AE6-8493-6CCE9CCB45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4662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888F412C-23DB-460A-84F9-9679776CBB98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Saoirse had £7 and 85p in her piggy bank. She spent £1 and 60p. Complete the bar model to show how much she has left.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Left Brace 15">
            <a:extLst>
              <a:ext uri="{FF2B5EF4-FFF2-40B4-BE49-F238E27FC236}">
                <a16:creationId xmlns:a16="http://schemas.microsoft.com/office/drawing/2014/main" id="{F6409432-202A-48CB-939F-80A25ED44C88}"/>
              </a:ext>
            </a:extLst>
          </p:cNvPr>
          <p:cNvSpPr/>
          <p:nvPr/>
        </p:nvSpPr>
        <p:spPr>
          <a:xfrm rot="16200000">
            <a:off x="3935587" y="3077175"/>
            <a:ext cx="54000" cy="208800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F4E2EB3-63BE-4F1C-A537-0E8DC0BC5FAC}"/>
              </a:ext>
            </a:extLst>
          </p:cNvPr>
          <p:cNvSpPr txBox="1"/>
          <p:nvPr/>
        </p:nvSpPr>
        <p:spPr>
          <a:xfrm>
            <a:off x="3148101" y="4238195"/>
            <a:ext cx="16289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= £1 and 60p</a:t>
            </a:r>
          </a:p>
        </p:txBody>
      </p:sp>
    </p:spTree>
    <p:extLst>
      <p:ext uri="{BB962C8B-B14F-4D97-AF65-F5344CB8AC3E}">
        <p14:creationId xmlns:p14="http://schemas.microsoft.com/office/powerpoint/2010/main" val="12076139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A43EAAE0-B906-4D02-A13C-6023F5FED0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4662"/>
            <a:ext cx="8913124" cy="6322100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5D5C616C-AAAF-47B3-A181-A25BFFC594C2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Saoirse had £7 and 85p in her piggy bank. She spent £1 and 60p. Complete the bar model to show how much she has left.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Saoirse has £6 and 25p left.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0" name="Left Brace 39">
            <a:extLst>
              <a:ext uri="{FF2B5EF4-FFF2-40B4-BE49-F238E27FC236}">
                <a16:creationId xmlns:a16="http://schemas.microsoft.com/office/drawing/2014/main" id="{D4D5A6E3-0F76-4B42-9757-E77E1F60893F}"/>
              </a:ext>
            </a:extLst>
          </p:cNvPr>
          <p:cNvSpPr/>
          <p:nvPr/>
        </p:nvSpPr>
        <p:spPr>
          <a:xfrm rot="16200000">
            <a:off x="6303659" y="-49591"/>
            <a:ext cx="54000" cy="5819966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6739F0F-3188-4A2A-96F1-CF2ED074E56D}"/>
              </a:ext>
            </a:extLst>
          </p:cNvPr>
          <p:cNvSpPr txBox="1"/>
          <p:nvPr/>
        </p:nvSpPr>
        <p:spPr>
          <a:xfrm>
            <a:off x="5516173" y="2907838"/>
            <a:ext cx="16289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= £7 and 85p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B06B92B-A69D-4052-A5AD-68B182E16D09}"/>
              </a:ext>
            </a:extLst>
          </p:cNvPr>
          <p:cNvSpPr txBox="1"/>
          <p:nvPr/>
        </p:nvSpPr>
        <p:spPr>
          <a:xfrm>
            <a:off x="6930761" y="4238195"/>
            <a:ext cx="16289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= £6 and 25p</a:t>
            </a:r>
          </a:p>
        </p:txBody>
      </p:sp>
      <p:sp>
        <p:nvSpPr>
          <p:cNvPr id="43" name="Left Brace 42">
            <a:extLst>
              <a:ext uri="{FF2B5EF4-FFF2-40B4-BE49-F238E27FC236}">
                <a16:creationId xmlns:a16="http://schemas.microsoft.com/office/drawing/2014/main" id="{F8140871-8D8A-4FA4-A160-11F2A88B99B9}"/>
              </a:ext>
            </a:extLst>
          </p:cNvPr>
          <p:cNvSpPr/>
          <p:nvPr/>
        </p:nvSpPr>
        <p:spPr>
          <a:xfrm rot="16200000">
            <a:off x="7718247" y="2465176"/>
            <a:ext cx="54000" cy="331200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Left Brace 43">
            <a:extLst>
              <a:ext uri="{FF2B5EF4-FFF2-40B4-BE49-F238E27FC236}">
                <a16:creationId xmlns:a16="http://schemas.microsoft.com/office/drawing/2014/main" id="{A44A2FAF-56A7-437D-AD93-C3517F0B46B1}"/>
              </a:ext>
            </a:extLst>
          </p:cNvPr>
          <p:cNvSpPr/>
          <p:nvPr/>
        </p:nvSpPr>
        <p:spPr>
          <a:xfrm rot="16200000">
            <a:off x="3935587" y="3077175"/>
            <a:ext cx="54000" cy="208800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17D7B95-80EB-4813-A239-C030CB61D229}"/>
              </a:ext>
            </a:extLst>
          </p:cNvPr>
          <p:cNvSpPr txBox="1"/>
          <p:nvPr/>
        </p:nvSpPr>
        <p:spPr>
          <a:xfrm>
            <a:off x="3148101" y="4238195"/>
            <a:ext cx="16289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= £1 and 60p</a:t>
            </a:r>
          </a:p>
        </p:txBody>
      </p:sp>
    </p:spTree>
    <p:extLst>
      <p:ext uri="{BB962C8B-B14F-4D97-AF65-F5344CB8AC3E}">
        <p14:creationId xmlns:p14="http://schemas.microsoft.com/office/powerpoint/2010/main" val="26018206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3896" y="1690688"/>
            <a:ext cx="5629275" cy="48196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533" y="2136422"/>
            <a:ext cx="5633313" cy="3270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4984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4103" y="1690688"/>
            <a:ext cx="5629275" cy="4114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328" y="2439987"/>
            <a:ext cx="4762500" cy="279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9150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838200" y="1549045"/>
            <a:ext cx="57472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 Challenge questions at back of worksheet document </a:t>
            </a:r>
            <a:endParaRPr lang="en-GB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4306" y="2104672"/>
            <a:ext cx="5676900" cy="42291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684" y="2664002"/>
            <a:ext cx="5198624" cy="302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7704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998" y="1125624"/>
            <a:ext cx="9572625" cy="4943475"/>
          </a:xfrm>
          <a:prstGeom prst="rect">
            <a:avLst/>
          </a:prstGeom>
        </p:spPr>
      </p:pic>
      <p:pic>
        <p:nvPicPr>
          <p:cNvPr id="1026" name="Picture 2" descr="Think Solve Expla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7155" y="594559"/>
            <a:ext cx="1943019" cy="2408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1701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529</Words>
  <Application>Microsoft Office PowerPoint</Application>
  <PresentationFormat>Widescreen</PresentationFormat>
  <Paragraphs>199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Century Gothic</vt:lpstr>
      <vt:lpstr>Office Theme</vt:lpstr>
      <vt:lpstr>PowerPoint Presentation</vt:lpstr>
      <vt:lpstr>28/1/2021</vt:lpstr>
      <vt:lpstr>PowerPoint Presentation</vt:lpstr>
      <vt:lpstr>PowerPoint Presentation</vt:lpstr>
      <vt:lpstr>PowerPoint Presentation</vt:lpstr>
      <vt:lpstr>PowerPoint Presentation</vt:lpstr>
      <vt:lpstr>Have a go at these similar questions.  If you have the worksheet printed they are the same.</vt:lpstr>
      <vt:lpstr>Have a go at these similar questions.  If you have the worksheet printed they are the same.</vt:lpstr>
      <vt:lpstr>Have a go at these similar questions.  If you have the worksheet printed they are the same.</vt:lpstr>
      <vt:lpstr>PowerPoint Presentation</vt:lpstr>
      <vt:lpstr>PowerPoint Presentation</vt:lpstr>
      <vt:lpstr>Have a go at these similar questions.  If you have the worksheet printed they are the same.</vt:lpstr>
      <vt:lpstr>Have a go at these similar questions.  If you have the worksheet printed they are the same.</vt:lpstr>
      <vt:lpstr>Have a go at these similar questions.  If you have the worksheet printed they are the same.</vt:lpstr>
      <vt:lpstr>PowerPoint Presentation</vt:lpstr>
      <vt:lpstr>PowerPoint Presentation</vt:lpstr>
      <vt:lpstr>Have a go at these similar questions.  If you have the worksheet printed they are the same.</vt:lpstr>
      <vt:lpstr>Have a go at these similar questions.  If you have the worksheet printed they are the same.</vt:lpstr>
      <vt:lpstr>Have a go at these similar questions.  If you have the worksheet printed they are the same.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31</cp:revision>
  <dcterms:created xsi:type="dcterms:W3CDTF">2021-01-18T21:38:25Z</dcterms:created>
  <dcterms:modified xsi:type="dcterms:W3CDTF">2021-01-20T09:13:50Z</dcterms:modified>
</cp:coreProperties>
</file>