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67" r:id="rId2"/>
    <p:sldId id="273" r:id="rId3"/>
    <p:sldId id="289" r:id="rId4"/>
    <p:sldId id="274" r:id="rId5"/>
    <p:sldId id="275" r:id="rId6"/>
    <p:sldId id="279" r:id="rId7"/>
    <p:sldId id="291" r:id="rId8"/>
    <p:sldId id="292" r:id="rId9"/>
    <p:sldId id="293" r:id="rId10"/>
    <p:sldId id="294" r:id="rId11"/>
  </p:sldIdLst>
  <p:sldSz cx="12188825" cy="6858000"/>
  <p:notesSz cx="6858000" cy="9144000"/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9" pos="3839" userDrawn="1">
          <p15:clr>
            <a:srgbClr val="A4A3A4"/>
          </p15:clr>
        </p15:guide>
        <p15:guide id="10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32" autoAdjust="0"/>
    <p:restoredTop sz="94280" autoAdjust="0"/>
  </p:normalViewPr>
  <p:slideViewPr>
    <p:cSldViewPr showGuides="1">
      <p:cViewPr varScale="1">
        <p:scale>
          <a:sx n="74" d="100"/>
          <a:sy n="74" d="100"/>
        </p:scale>
        <p:origin x="-594" y="-90"/>
      </p:cViewPr>
      <p:guideLst>
        <p:guide orient="horz" pos="2160"/>
        <p:guide pos="383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3" d="100"/>
          <a:sy n="63" d="100"/>
        </p:scale>
        <p:origin x="1986" y="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73C59C-4E16-4A64-A766-34DB213E11B3}" type="datetimeFigureOut">
              <a:rPr lang="en-US">
                <a:solidFill>
                  <a:schemeClr val="tx2"/>
                </a:solidFill>
              </a:rPr>
              <a:t>10/14/2021</a:t>
            </a:fld>
            <a:endParaRPr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D77566-CD65-4859-9FA1-43956DC85B8C}" type="slidenum">
              <a:rPr>
                <a:solidFill>
                  <a:schemeClr val="tx2"/>
                </a:solidFill>
              </a:rPr>
              <a:t>‹#›</a:t>
            </a:fld>
            <a:endParaRPr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983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95CF31C-F757-429C-A789-86504F04C3BE}" type="datetimeFigureOut">
              <a:rPr lang="en-US"/>
              <a:pPr/>
              <a:t>10/14/2021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8796F01-7154-41E0-B48B-A6921757531A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4077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2383" y="1498601"/>
            <a:ext cx="7008574" cy="3298825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5400" cap="none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2383" y="4927600"/>
            <a:ext cx="7008574" cy="1244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222770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A30F4-0B4E-4E4B-BC36-C30CD13F4E17}" type="datetimeFigureOut">
              <a:rPr lang="en-US"/>
              <a:t>10/14/2021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0BA0E-20D0-4E7C-B286-26C960A6788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6352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589" y="4445000"/>
            <a:ext cx="7008574" cy="1930400"/>
          </a:xfrm>
        </p:spPr>
        <p:txBody>
          <a:bodyPr anchor="t">
            <a:normAutofit/>
          </a:bodyPr>
          <a:lstStyle>
            <a:lvl1pPr algn="l">
              <a:defRPr sz="5400" b="0" cap="none" baseline="0"/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589" y="3124200"/>
            <a:ext cx="7008574" cy="1296987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963402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30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1706581" indent="0">
              <a:buNone/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755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10/14/2021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8933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137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730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0162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755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10/14/2021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528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10/14/2021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1676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10/14/2021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68731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961368" y="0"/>
            <a:ext cx="792273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721" y="1701800"/>
            <a:ext cx="3351927" cy="28448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21" y="4648200"/>
            <a:ext cx="3351927" cy="17272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9236" y="482600"/>
            <a:ext cx="6805427" cy="5892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F754-515F-40B9-8D24-D54D5825B3D0}" type="datetimeFigureOut">
              <a:rPr lang="en-US"/>
              <a:t>10/14/2021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6807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082258" y="0"/>
            <a:ext cx="802431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7765" y="4800600"/>
            <a:ext cx="7313295" cy="7620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2437765" y="279401"/>
            <a:ext cx="7313295" cy="4448175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37765" y="5562600"/>
            <a:ext cx="7313295" cy="8128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F754-515F-40B9-8D24-D54D5825B3D0}" type="datetimeFigureOut">
              <a:rPr lang="en-US"/>
              <a:t>10/14/2021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2133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B6C2-1084-4AED-A74A-DF028B0094EA}" type="datetimeFigureOut">
              <a:rPr lang="en-US"/>
              <a:t>10/14/2021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1043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52633" y="274638"/>
            <a:ext cx="1422030" cy="589756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309" y="274638"/>
            <a:ext cx="8532178" cy="589756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B6C2-1084-4AED-A74A-DF028B0094EA}" type="datetimeFigureOut">
              <a:rPr lang="en-US"/>
              <a:t>10/14/2021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5071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04721" y="0"/>
            <a:ext cx="11579384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309" y="1701800"/>
            <a:ext cx="10157354" cy="44704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309" y="6400801"/>
            <a:ext cx="2742486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l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fld id="{2DD204D1-F9BD-4643-8480-6EA41EB484F1}" type="datetimeFigureOut">
              <a:rPr lang="en-US" smtClean="0"/>
              <a:pPr/>
              <a:t>10/14/2021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07842" y="6400801"/>
            <a:ext cx="6216301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ctr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7146" y="6400801"/>
            <a:ext cx="1107518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r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fld id="{EB37DED6-D4C7-42EE-AB49-D2E39E64FD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04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9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75" r:id="rId8"/>
    <p:sldLayoutId id="2147483676" r:id="rId9"/>
    <p:sldLayoutId id="2147483677" r:id="rId10"/>
    <p:sldLayoutId id="2147483678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1218987" rtl="0" eaLnBrk="1" latinLnBrk="0" hangingPunct="1">
        <a:lnSpc>
          <a:spcPct val="85000"/>
        </a:lnSpc>
        <a:spcBef>
          <a:spcPct val="0"/>
        </a:spcBef>
        <a:buNone/>
        <a:tabLst/>
        <a:defRPr sz="4400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5000"/>
        </a:lnSpc>
        <a:spcBef>
          <a:spcPts val="1866"/>
        </a:spcBef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1392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58037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84683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11328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437973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461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264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885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74132" y="2564904"/>
            <a:ext cx="8614693" cy="2088231"/>
          </a:xfrm>
        </p:spPr>
        <p:txBody>
          <a:bodyPr>
            <a:normAutofit/>
          </a:bodyPr>
          <a:lstStyle/>
          <a:p>
            <a:r>
              <a:rPr lang="en-US" sz="4400" u="sng" dirty="0" smtClean="0">
                <a:latin typeface="Letter-join 8" panose="02000805000000020003" pitchFamily="50" charset="0"/>
              </a:rPr>
              <a:t>Thursday 21</a:t>
            </a:r>
            <a:r>
              <a:rPr lang="en-US" sz="4400" u="sng" baseline="30000" dirty="0" smtClean="0">
                <a:latin typeface="Letter-join 8" panose="02000805000000020003" pitchFamily="50" charset="0"/>
              </a:rPr>
              <a:t>st</a:t>
            </a:r>
            <a:r>
              <a:rPr lang="en-US" sz="4400" u="sng" dirty="0" smtClean="0">
                <a:latin typeface="Letter-join 8" panose="02000805000000020003" pitchFamily="50" charset="0"/>
              </a:rPr>
              <a:t> October 2021</a:t>
            </a:r>
            <a:br>
              <a:rPr lang="en-US" sz="4400" u="sng" dirty="0" smtClean="0">
                <a:latin typeface="Letter-join 8" panose="02000805000000020003" pitchFamily="50" charset="0"/>
              </a:rPr>
            </a:br>
            <a:r>
              <a:rPr lang="en-US" sz="4400" u="sng" dirty="0" smtClean="0">
                <a:latin typeface="Letter-join 8" panose="02000805000000020003" pitchFamily="50" charset="0"/>
              </a:rPr>
              <a:t/>
            </a:r>
            <a:br>
              <a:rPr lang="en-US" sz="4400" u="sng" dirty="0" smtClean="0">
                <a:latin typeface="Letter-join 8" panose="02000805000000020003" pitchFamily="50" charset="0"/>
              </a:rPr>
            </a:br>
            <a:r>
              <a:rPr lang="en-US" sz="4400" u="sng" dirty="0" smtClean="0">
                <a:latin typeface="Letter-join 8" panose="02000805000000020003" pitchFamily="50" charset="0"/>
              </a:rPr>
              <a:t>LO: </a:t>
            </a:r>
            <a:r>
              <a:rPr lang="en-US" sz="4400" u="sng" dirty="0" smtClean="0">
                <a:latin typeface="Letter-join 8" panose="02000805000000020003" pitchFamily="50" charset="0"/>
              </a:rPr>
              <a:t>To write </a:t>
            </a:r>
            <a:r>
              <a:rPr lang="en-US" sz="4400" u="sng" dirty="0">
                <a:latin typeface="Letter-join 8" panose="02000805000000020003" pitchFamily="50" charset="0"/>
              </a:rPr>
              <a:t>S</a:t>
            </a:r>
            <a:r>
              <a:rPr lang="en-US" sz="4400" u="sng" dirty="0" smtClean="0">
                <a:latin typeface="Letter-join 8" panose="02000805000000020003" pitchFamily="50" charset="0"/>
              </a:rPr>
              <a:t>cene </a:t>
            </a:r>
            <a:r>
              <a:rPr lang="en-US" sz="4400" u="sng" dirty="0" smtClean="0">
                <a:latin typeface="Letter-join 8" panose="02000805000000020003" pitchFamily="50" charset="0"/>
              </a:rPr>
              <a:t>3.</a:t>
            </a:r>
            <a:endParaRPr lang="en-US" sz="4400" u="sng" dirty="0">
              <a:latin typeface="Letter-join 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101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780" y="116631"/>
            <a:ext cx="10729192" cy="635884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686700" y="6470036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3. Sofa (under and on)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4981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820" y="1268760"/>
            <a:ext cx="10157354" cy="4470400"/>
          </a:xfrm>
        </p:spPr>
        <p:txBody>
          <a:bodyPr/>
          <a:lstStyle/>
          <a:p>
            <a:pPr marL="0" indent="0">
              <a:buNone/>
            </a:pPr>
            <a:r>
              <a:rPr lang="en-GB" sz="3200" b="1" u="sng" dirty="0" smtClean="0">
                <a:latin typeface="Letter-join 8" panose="02000805000000020003" pitchFamily="50" charset="0"/>
              </a:rPr>
              <a:t>When writing today…</a:t>
            </a:r>
          </a:p>
          <a:p>
            <a:endParaRPr lang="en-GB" sz="3200" dirty="0">
              <a:latin typeface="Letter-join 8" panose="02000805000000020003" pitchFamily="50" charset="0"/>
            </a:endParaRPr>
          </a:p>
          <a:p>
            <a:pPr marL="0" indent="0">
              <a:buNone/>
            </a:pPr>
            <a:r>
              <a:rPr lang="en-GB" sz="3200" dirty="0" smtClean="0">
                <a:latin typeface="Letter-join 8" panose="02000805000000020003" pitchFamily="50" charset="0"/>
              </a:rPr>
              <a:t>Start a new line for a new character. </a:t>
            </a:r>
          </a:p>
          <a:p>
            <a:pPr marL="0" indent="0">
              <a:buNone/>
            </a:pPr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356787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788" y="-221828"/>
            <a:ext cx="10157354" cy="1397000"/>
          </a:xfrm>
        </p:spPr>
        <p:txBody>
          <a:bodyPr>
            <a:normAutofit/>
          </a:bodyPr>
          <a:lstStyle/>
          <a:p>
            <a:r>
              <a:rPr lang="en-GB" sz="3600" u="sng" dirty="0" smtClean="0">
                <a:latin typeface="Letter-join 8" panose="02000805000000020003" pitchFamily="50" charset="0"/>
              </a:rPr>
              <a:t>Set the scene</a:t>
            </a:r>
            <a:endParaRPr lang="en-GB" sz="3600" u="sng" dirty="0">
              <a:latin typeface="Letter-join 8" panose="02000805000000020003" pitchFamily="50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93812" y="1772816"/>
            <a:ext cx="5760640" cy="2240067"/>
          </a:xfrm>
          <a:prstGeom prst="rect">
            <a:avLst/>
          </a:prstGeom>
        </p:spPr>
        <p:txBody>
          <a:bodyPr vert="horz" lIns="121899" tIns="60949" rIns="121899" bIns="60949" rtlCol="0" anchor="b">
            <a:normAutofit fontScale="97500"/>
          </a:bodyPr>
          <a:lstStyle>
            <a:lvl1pPr algn="l" defTabSz="1218987" rtl="0" eaLnBrk="1" latinLnBrk="0" hangingPunct="1">
              <a:lnSpc>
                <a:spcPct val="85000"/>
              </a:lnSpc>
              <a:spcBef>
                <a:spcPct val="0"/>
              </a:spcBef>
              <a:buNone/>
              <a:tabLst/>
              <a:defRPr sz="4400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Letter-join 8" panose="02000805000000020003" pitchFamily="50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9118748" y="6237313"/>
            <a:ext cx="3824089" cy="576063"/>
          </a:xfrm>
          <a:prstGeom prst="rect">
            <a:avLst/>
          </a:prstGeom>
        </p:spPr>
        <p:txBody>
          <a:bodyPr vert="horz" lIns="121899" tIns="60949" rIns="121899" bIns="60949" rtlCol="0" anchor="b">
            <a:normAutofit fontScale="90000" lnSpcReduction="20000"/>
          </a:bodyPr>
          <a:lstStyle>
            <a:lvl1pPr algn="l" defTabSz="1218987" rtl="0" eaLnBrk="1" latinLnBrk="0" hangingPunct="1">
              <a:lnSpc>
                <a:spcPct val="85000"/>
              </a:lnSpc>
              <a:spcBef>
                <a:spcPct val="0"/>
              </a:spcBef>
              <a:buNone/>
              <a:tabLst/>
              <a:defRPr sz="4400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u="sng" dirty="0" smtClean="0">
                <a:latin typeface="Letter-join 8" panose="02000805000000020003" pitchFamily="50" charset="0"/>
              </a:rPr>
              <a:t>Teacher- model a sentence</a:t>
            </a:r>
            <a:endParaRPr lang="en-US" sz="2400" u="sng" dirty="0">
              <a:latin typeface="Letter-join 8" panose="02000805000000020003" pitchFamily="50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6525345"/>
            <a:ext cx="8098453" cy="332656"/>
          </a:xfrm>
          <a:prstGeom prst="rect">
            <a:avLst/>
          </a:prstGeom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693812" y="5949281"/>
            <a:ext cx="2831740" cy="576063"/>
          </a:xfrm>
          <a:prstGeom prst="rect">
            <a:avLst/>
          </a:prstGeom>
        </p:spPr>
        <p:txBody>
          <a:bodyPr vert="horz" lIns="121899" tIns="60949" rIns="121899" bIns="60949" rtlCol="0" anchor="b">
            <a:normAutofit fontScale="97500"/>
          </a:bodyPr>
          <a:lstStyle>
            <a:lvl1pPr algn="l" defTabSz="1218987" rtl="0" eaLnBrk="1" latinLnBrk="0" hangingPunct="1">
              <a:lnSpc>
                <a:spcPct val="85000"/>
              </a:lnSpc>
              <a:spcBef>
                <a:spcPct val="0"/>
              </a:spcBef>
              <a:buNone/>
              <a:tabLst/>
              <a:defRPr sz="4400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u="sng" dirty="0" smtClean="0">
                <a:latin typeface="Letter-join 8" panose="02000805000000020003" pitchFamily="50" charset="0"/>
              </a:rPr>
              <a:t>Sheet example</a:t>
            </a:r>
            <a:endParaRPr lang="en-US" sz="2400" u="sng" dirty="0">
              <a:latin typeface="Letter-join 8" panose="02000805000000020003" pitchFamily="50" charset="0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477788" y="983699"/>
            <a:ext cx="3824089" cy="576063"/>
          </a:xfrm>
          <a:prstGeom prst="rect">
            <a:avLst/>
          </a:prstGeom>
        </p:spPr>
        <p:txBody>
          <a:bodyPr vert="horz" lIns="121899" tIns="60949" rIns="121899" bIns="60949" rtlCol="0" anchor="b">
            <a:normAutofit fontScale="97500"/>
          </a:bodyPr>
          <a:lstStyle>
            <a:lvl1pPr algn="l" defTabSz="1218987" rtl="0" eaLnBrk="1" latinLnBrk="0" hangingPunct="1">
              <a:lnSpc>
                <a:spcPct val="85000"/>
              </a:lnSpc>
              <a:spcBef>
                <a:spcPct val="0"/>
              </a:spcBef>
              <a:buNone/>
              <a:tabLst/>
              <a:defRPr sz="4400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u="sng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New line</a:t>
            </a:r>
            <a:endParaRPr lang="en-US" sz="2400" u="sng" dirty="0">
              <a:solidFill>
                <a:srgbClr val="FF0000"/>
              </a:solidFill>
              <a:latin typeface="Letter-join 8" panose="02000805000000020003" pitchFamily="50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/>
          <a:stretch/>
        </p:blipFill>
        <p:spPr>
          <a:xfrm>
            <a:off x="4501846" y="0"/>
            <a:ext cx="7654378" cy="4536505"/>
          </a:xfrm>
          <a:prstGeom prst="rect">
            <a:avLst/>
          </a:prstGeom>
        </p:spPr>
      </p:pic>
      <p:sp>
        <p:nvSpPr>
          <p:cNvPr id="13" name="Title 1"/>
          <p:cNvSpPr>
            <a:spLocks noGrp="1"/>
          </p:cNvSpPr>
          <p:nvPr>
            <p:ph idx="1"/>
          </p:nvPr>
        </p:nvSpPr>
        <p:spPr>
          <a:xfrm>
            <a:off x="477788" y="1883999"/>
            <a:ext cx="3824089" cy="38492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>
                <a:latin typeface="Letter-join 8" panose="02000805000000020003" pitchFamily="50" charset="0"/>
              </a:rPr>
              <a:t>Where is this scene taking place?</a:t>
            </a:r>
          </a:p>
          <a:p>
            <a:pPr marL="0" indent="0">
              <a:buNone/>
            </a:pPr>
            <a:r>
              <a:rPr lang="en-GB" sz="2800" dirty="0" smtClean="0">
                <a:latin typeface="Letter-join 8" panose="02000805000000020003" pitchFamily="50" charset="0"/>
              </a:rPr>
              <a:t>What is happening in this scene?</a:t>
            </a:r>
            <a:endParaRPr lang="en-GB" sz="2800" dirty="0">
              <a:latin typeface="Letter-join 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6799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89756" y="0"/>
            <a:ext cx="10157354" cy="1397000"/>
          </a:xfrm>
        </p:spPr>
        <p:txBody>
          <a:bodyPr>
            <a:normAutofit/>
          </a:bodyPr>
          <a:lstStyle/>
          <a:p>
            <a:r>
              <a:rPr lang="en-GB" sz="3600" u="sng" dirty="0" smtClean="0">
                <a:latin typeface="Letter-join 8" panose="02000805000000020003" pitchFamily="50" charset="0"/>
              </a:rPr>
              <a:t>Stage directions</a:t>
            </a:r>
            <a:endParaRPr lang="en-GB" sz="3600" u="sng" dirty="0">
              <a:latin typeface="Letter-join 8" panose="02000805000000020003" pitchFamily="50" charset="0"/>
            </a:endParaRPr>
          </a:p>
        </p:txBody>
      </p:sp>
      <p:sp>
        <p:nvSpPr>
          <p:cNvPr id="6" name="Title 1"/>
          <p:cNvSpPr>
            <a:spLocks noGrp="1"/>
          </p:cNvSpPr>
          <p:nvPr>
            <p:ph idx="1"/>
          </p:nvPr>
        </p:nvSpPr>
        <p:spPr>
          <a:xfrm>
            <a:off x="432041" y="1781420"/>
            <a:ext cx="4680520" cy="39594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>
                <a:latin typeface="Letter-join 8" panose="02000805000000020003" pitchFamily="50" charset="0"/>
              </a:rPr>
              <a:t>Where are the characters when starting the scene?</a:t>
            </a:r>
            <a:endParaRPr lang="en-GB" sz="2800" dirty="0">
              <a:latin typeface="Letter-join 8" panose="02000805000000020003" pitchFamily="50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7606581" y="6208657"/>
            <a:ext cx="4559332" cy="576063"/>
          </a:xfrm>
          <a:prstGeom prst="rect">
            <a:avLst/>
          </a:prstGeom>
        </p:spPr>
        <p:txBody>
          <a:bodyPr vert="horz" lIns="121899" tIns="60949" rIns="121899" bIns="60949" rtlCol="0" anchor="b">
            <a:normAutofit fontScale="97500"/>
          </a:bodyPr>
          <a:lstStyle>
            <a:lvl1pPr algn="l" defTabSz="1218987" rtl="0" eaLnBrk="1" latinLnBrk="0" hangingPunct="1">
              <a:lnSpc>
                <a:spcPct val="85000"/>
              </a:lnSpc>
              <a:spcBef>
                <a:spcPct val="0"/>
              </a:spcBef>
              <a:buNone/>
              <a:tabLst/>
              <a:defRPr sz="4400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u="sng" dirty="0" smtClean="0">
                <a:latin typeface="Letter-join 8" panose="02000805000000020003" pitchFamily="50" charset="0"/>
              </a:rPr>
              <a:t>Teacher- model a sentence</a:t>
            </a:r>
            <a:endParaRPr lang="en-US" sz="2400" u="sng" dirty="0">
              <a:latin typeface="Letter-join 8" panose="02000805000000020003" pitchFamily="50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68" y="6309320"/>
            <a:ext cx="3599457" cy="475400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702680" y="5762128"/>
            <a:ext cx="2831740" cy="576063"/>
          </a:xfrm>
          <a:prstGeom prst="rect">
            <a:avLst/>
          </a:prstGeom>
        </p:spPr>
        <p:txBody>
          <a:bodyPr vert="horz" lIns="121899" tIns="60949" rIns="121899" bIns="60949" rtlCol="0" anchor="b">
            <a:normAutofit fontScale="97500"/>
          </a:bodyPr>
          <a:lstStyle>
            <a:lvl1pPr algn="l" defTabSz="1218987" rtl="0" eaLnBrk="1" latinLnBrk="0" hangingPunct="1">
              <a:lnSpc>
                <a:spcPct val="85000"/>
              </a:lnSpc>
              <a:spcBef>
                <a:spcPct val="0"/>
              </a:spcBef>
              <a:buNone/>
              <a:tabLst/>
              <a:defRPr sz="4400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u="sng" dirty="0" smtClean="0">
                <a:latin typeface="Letter-join 8" panose="02000805000000020003" pitchFamily="50" charset="0"/>
              </a:rPr>
              <a:t>Sheet example</a:t>
            </a:r>
            <a:endParaRPr lang="en-US" sz="2400" u="sng" dirty="0">
              <a:latin typeface="Letter-join 8" panose="02000805000000020003" pitchFamily="50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/>
          <a:srcRect l="-831"/>
          <a:stretch/>
        </p:blipFill>
        <p:spPr>
          <a:xfrm>
            <a:off x="4438228" y="0"/>
            <a:ext cx="7717996" cy="4536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110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33772" y="2228295"/>
            <a:ext cx="6912768" cy="2808312"/>
          </a:xfrm>
        </p:spPr>
        <p:txBody>
          <a:bodyPr>
            <a:normAutofit fontScale="90000"/>
          </a:bodyPr>
          <a:lstStyle/>
          <a:p>
            <a:r>
              <a:rPr lang="en-GB" sz="3600" u="sng" dirty="0" smtClean="0">
                <a:latin typeface="Letter-join 8" panose="02000805000000020003" pitchFamily="50" charset="0"/>
              </a:rPr>
              <a:t/>
            </a:r>
            <a:br>
              <a:rPr lang="en-GB" sz="3600" u="sng" dirty="0" smtClean="0">
                <a:latin typeface="Letter-join 8" panose="02000805000000020003" pitchFamily="50" charset="0"/>
              </a:rPr>
            </a:br>
            <a:r>
              <a:rPr lang="en-GB" sz="3600" dirty="0">
                <a:latin typeface="Letter-join 8" panose="02000805000000020003" pitchFamily="50" charset="0"/>
              </a:rPr>
              <a:t/>
            </a:r>
            <a:br>
              <a:rPr lang="en-GB" sz="3600" dirty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/>
            </a:r>
            <a:br>
              <a:rPr lang="en-GB" sz="2700" dirty="0" smtClean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>Traction Man: (____________) ____________________________________</a:t>
            </a:r>
            <a:br>
              <a:rPr lang="en-GB" sz="2700" dirty="0" smtClean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>____________________________________</a:t>
            </a:r>
            <a:r>
              <a:rPr lang="en-GB" sz="3600" dirty="0" smtClean="0">
                <a:latin typeface="Letter-join 8" panose="02000805000000020003" pitchFamily="50" charset="0"/>
              </a:rPr>
              <a:t/>
            </a:r>
            <a:br>
              <a:rPr lang="en-GB" sz="3600" dirty="0" smtClean="0">
                <a:latin typeface="Letter-join 8" panose="02000805000000020003" pitchFamily="50" charset="0"/>
              </a:rPr>
            </a:br>
            <a:endParaRPr lang="en-GB" sz="3600" dirty="0">
              <a:latin typeface="Letter-join 8" panose="02000805000000020003" pitchFamily="50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93813" y="320080"/>
            <a:ext cx="54726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u="sng" dirty="0">
                <a:latin typeface="Letter-join 8" panose="02000805000000020003" pitchFamily="50" charset="0"/>
              </a:rPr>
              <a:t>Speech and </a:t>
            </a:r>
            <a:r>
              <a:rPr lang="en-GB" sz="3200" u="sng" dirty="0" smtClean="0">
                <a:latin typeface="Letter-join 8" panose="02000805000000020003" pitchFamily="50" charset="0"/>
              </a:rPr>
              <a:t>character </a:t>
            </a:r>
            <a:r>
              <a:rPr lang="en-GB" sz="3200" u="sng" dirty="0">
                <a:latin typeface="Letter-join 8" panose="02000805000000020003" pitchFamily="50" charset="0"/>
              </a:rPr>
              <a:t>directions.</a:t>
            </a:r>
            <a:endParaRPr lang="en-GB" sz="3200" dirty="0"/>
          </a:p>
        </p:txBody>
      </p:sp>
      <p:sp>
        <p:nvSpPr>
          <p:cNvPr id="3" name="Rectangle 2"/>
          <p:cNvSpPr/>
          <p:nvPr/>
        </p:nvSpPr>
        <p:spPr>
          <a:xfrm>
            <a:off x="333773" y="1397298"/>
            <a:ext cx="64807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u="sng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Add in Traction Man’s directions. </a:t>
            </a:r>
          </a:p>
          <a:p>
            <a:r>
              <a:rPr lang="en-GB" u="sng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What is he saying to the other characters?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r="50031"/>
          <a:stretch/>
        </p:blipFill>
        <p:spPr>
          <a:xfrm>
            <a:off x="7425167" y="11206"/>
            <a:ext cx="4763658" cy="5650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828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33772" y="2228295"/>
            <a:ext cx="6912768" cy="2808312"/>
          </a:xfrm>
        </p:spPr>
        <p:txBody>
          <a:bodyPr>
            <a:normAutofit fontScale="90000"/>
          </a:bodyPr>
          <a:lstStyle/>
          <a:p>
            <a:r>
              <a:rPr lang="en-GB" sz="3600" u="sng" dirty="0" smtClean="0">
                <a:latin typeface="Letter-join 8" panose="02000805000000020003" pitchFamily="50" charset="0"/>
              </a:rPr>
              <a:t/>
            </a:r>
            <a:br>
              <a:rPr lang="en-GB" sz="3600" u="sng" dirty="0" smtClean="0">
                <a:latin typeface="Letter-join 8" panose="02000805000000020003" pitchFamily="50" charset="0"/>
              </a:rPr>
            </a:br>
            <a:r>
              <a:rPr lang="en-GB" sz="3600" dirty="0">
                <a:latin typeface="Letter-join 8" panose="02000805000000020003" pitchFamily="50" charset="0"/>
              </a:rPr>
              <a:t/>
            </a:r>
            <a:br>
              <a:rPr lang="en-GB" sz="3600" dirty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/>
            </a:r>
            <a:br>
              <a:rPr lang="en-GB" sz="2700" dirty="0" smtClean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>Dust balls and sock: (____________) ____________________________________</a:t>
            </a:r>
            <a:br>
              <a:rPr lang="en-GB" sz="2700" dirty="0" smtClean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>____________________________________</a:t>
            </a:r>
            <a:r>
              <a:rPr lang="en-GB" sz="3600" dirty="0" smtClean="0">
                <a:latin typeface="Letter-join 8" panose="02000805000000020003" pitchFamily="50" charset="0"/>
              </a:rPr>
              <a:t/>
            </a:r>
            <a:br>
              <a:rPr lang="en-GB" sz="3600" dirty="0" smtClean="0">
                <a:latin typeface="Letter-join 8" panose="02000805000000020003" pitchFamily="50" charset="0"/>
              </a:rPr>
            </a:br>
            <a:endParaRPr lang="en-GB" sz="3600" dirty="0">
              <a:latin typeface="Letter-join 8" panose="02000805000000020003" pitchFamily="50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93813" y="320080"/>
            <a:ext cx="54726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u="sng" dirty="0">
                <a:latin typeface="Letter-join 8" panose="02000805000000020003" pitchFamily="50" charset="0"/>
              </a:rPr>
              <a:t>Speech and </a:t>
            </a:r>
            <a:r>
              <a:rPr lang="en-GB" sz="3200" u="sng" dirty="0" smtClean="0">
                <a:latin typeface="Letter-join 8" panose="02000805000000020003" pitchFamily="50" charset="0"/>
              </a:rPr>
              <a:t>character </a:t>
            </a:r>
            <a:r>
              <a:rPr lang="en-GB" sz="3200" u="sng" dirty="0">
                <a:latin typeface="Letter-join 8" panose="02000805000000020003" pitchFamily="50" charset="0"/>
              </a:rPr>
              <a:t>directions.</a:t>
            </a:r>
            <a:endParaRPr lang="en-GB" sz="3200" dirty="0"/>
          </a:p>
        </p:txBody>
      </p:sp>
      <p:sp>
        <p:nvSpPr>
          <p:cNvPr id="3" name="Rectangle 2"/>
          <p:cNvSpPr/>
          <p:nvPr/>
        </p:nvSpPr>
        <p:spPr>
          <a:xfrm>
            <a:off x="333773" y="1397298"/>
            <a:ext cx="64807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u="sng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Add in the dust balls and sock’s directions. </a:t>
            </a:r>
          </a:p>
          <a:p>
            <a:r>
              <a:rPr lang="en-GB" u="sng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What is he saying back to Traction Man?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r="50031"/>
          <a:stretch/>
        </p:blipFill>
        <p:spPr>
          <a:xfrm>
            <a:off x="7425167" y="11206"/>
            <a:ext cx="4763658" cy="5650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166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21804" y="3705622"/>
            <a:ext cx="7488831" cy="2808312"/>
          </a:xfrm>
        </p:spPr>
        <p:txBody>
          <a:bodyPr>
            <a:normAutofit/>
          </a:bodyPr>
          <a:lstStyle/>
          <a:p>
            <a:r>
              <a:rPr lang="en-GB" sz="3600" dirty="0">
                <a:latin typeface="Letter-join 8" panose="02000805000000020003" pitchFamily="50" charset="0"/>
              </a:rPr>
              <a:t/>
            </a:r>
            <a:br>
              <a:rPr lang="en-GB" sz="3600" dirty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/>
            </a:r>
            <a:br>
              <a:rPr lang="en-GB" sz="2700" dirty="0" smtClean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>Traction Man: (____________) </a:t>
            </a:r>
            <a:r>
              <a:rPr lang="en-GB" sz="2700" u="sng" dirty="0" smtClean="0">
                <a:latin typeface="Letter-join 8" panose="02000805000000020003" pitchFamily="50" charset="0"/>
              </a:rPr>
              <a:t>I’ll try looking down here for Turbo Dog! ________________________________</a:t>
            </a:r>
            <a:r>
              <a:rPr lang="en-GB" sz="2700" dirty="0" smtClean="0">
                <a:latin typeface="Letter-join 8" panose="02000805000000020003" pitchFamily="50" charset="0"/>
              </a:rPr>
              <a:t/>
            </a:r>
            <a:br>
              <a:rPr lang="en-GB" sz="2700" dirty="0" smtClean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>____________________________________</a:t>
            </a:r>
            <a:r>
              <a:rPr lang="en-GB" sz="3600" dirty="0" smtClean="0">
                <a:latin typeface="Letter-join 8" panose="02000805000000020003" pitchFamily="50" charset="0"/>
              </a:rPr>
              <a:t/>
            </a:r>
            <a:br>
              <a:rPr lang="en-GB" sz="3600" dirty="0" smtClean="0">
                <a:latin typeface="Letter-join 8" panose="02000805000000020003" pitchFamily="50" charset="0"/>
              </a:rPr>
            </a:br>
            <a:endParaRPr lang="en-GB" sz="3600" dirty="0">
              <a:latin typeface="Letter-join 8" panose="02000805000000020003" pitchFamily="50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93813" y="320080"/>
            <a:ext cx="54726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u="sng" dirty="0">
                <a:latin typeface="Letter-join 8" panose="02000805000000020003" pitchFamily="50" charset="0"/>
              </a:rPr>
              <a:t>Speech and </a:t>
            </a:r>
            <a:r>
              <a:rPr lang="en-GB" sz="3200" u="sng" dirty="0" smtClean="0">
                <a:latin typeface="Letter-join 8" panose="02000805000000020003" pitchFamily="50" charset="0"/>
              </a:rPr>
              <a:t>character </a:t>
            </a:r>
            <a:r>
              <a:rPr lang="en-GB" sz="3200" u="sng" dirty="0">
                <a:latin typeface="Letter-join 8" panose="02000805000000020003" pitchFamily="50" charset="0"/>
              </a:rPr>
              <a:t>directions.</a:t>
            </a:r>
            <a:endParaRPr lang="en-GB" sz="3200" dirty="0"/>
          </a:p>
        </p:txBody>
      </p:sp>
      <p:sp>
        <p:nvSpPr>
          <p:cNvPr id="3" name="Rectangle 2"/>
          <p:cNvSpPr/>
          <p:nvPr/>
        </p:nvSpPr>
        <p:spPr>
          <a:xfrm>
            <a:off x="333773" y="1397298"/>
            <a:ext cx="64807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u="sng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Add in Traction Man’s directions.</a:t>
            </a:r>
          </a:p>
          <a:p>
            <a:r>
              <a:rPr lang="en-GB" u="sng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Think about- What is he doing with the rope round him? </a:t>
            </a:r>
          </a:p>
          <a:p>
            <a:endParaRPr lang="en-GB" u="sng" dirty="0" smtClean="0">
              <a:solidFill>
                <a:srgbClr val="FF0000"/>
              </a:solidFill>
              <a:latin typeface="Letter-join 8" panose="02000805000000020003" pitchFamily="50" charset="0"/>
            </a:endParaRPr>
          </a:p>
          <a:p>
            <a:r>
              <a:rPr lang="en-GB" u="sng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What is he saying to the other character?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49028"/>
          <a:stretch/>
        </p:blipFill>
        <p:spPr>
          <a:xfrm>
            <a:off x="8254652" y="0"/>
            <a:ext cx="3901572" cy="4536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529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93813" y="3212975"/>
            <a:ext cx="6912768" cy="2216663"/>
          </a:xfrm>
        </p:spPr>
        <p:txBody>
          <a:bodyPr>
            <a:normAutofit fontScale="90000"/>
          </a:bodyPr>
          <a:lstStyle/>
          <a:p>
            <a:r>
              <a:rPr lang="en-GB" sz="3600" u="sng" dirty="0" smtClean="0">
                <a:latin typeface="Letter-join 8" panose="02000805000000020003" pitchFamily="50" charset="0"/>
              </a:rPr>
              <a:t/>
            </a:r>
            <a:br>
              <a:rPr lang="en-GB" sz="3600" u="sng" dirty="0" smtClean="0">
                <a:latin typeface="Letter-join 8" panose="02000805000000020003" pitchFamily="50" charset="0"/>
              </a:rPr>
            </a:br>
            <a:r>
              <a:rPr lang="en-GB" sz="3600" dirty="0">
                <a:latin typeface="Letter-join 8" panose="02000805000000020003" pitchFamily="50" charset="0"/>
              </a:rPr>
              <a:t/>
            </a:r>
            <a:br>
              <a:rPr lang="en-GB" sz="3600" dirty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/>
            </a:r>
            <a:br>
              <a:rPr lang="en-GB" sz="2700" dirty="0" smtClean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>Remote: </a:t>
            </a:r>
            <a:r>
              <a:rPr lang="en-GB" sz="2700" u="sng" dirty="0" smtClean="0">
                <a:latin typeface="Letter-join 8" panose="02000805000000020003" pitchFamily="50" charset="0"/>
              </a:rPr>
              <a:t>I’ll hold you up. (wait a moment and lean back to pull up rope) Find anything  Traction Man?</a:t>
            </a:r>
            <a:r>
              <a:rPr lang="en-GB" sz="2700" dirty="0" smtClean="0">
                <a:latin typeface="Letter-join 8" panose="02000805000000020003" pitchFamily="50" charset="0"/>
              </a:rPr>
              <a:t>_____________</a:t>
            </a:r>
            <a:br>
              <a:rPr lang="en-GB" sz="2700" dirty="0" smtClean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>____________________________________</a:t>
            </a:r>
            <a:r>
              <a:rPr lang="en-GB" sz="3600" dirty="0" smtClean="0">
                <a:latin typeface="Letter-join 8" panose="02000805000000020003" pitchFamily="50" charset="0"/>
              </a:rPr>
              <a:t/>
            </a:r>
            <a:br>
              <a:rPr lang="en-GB" sz="3600" dirty="0" smtClean="0">
                <a:latin typeface="Letter-join 8" panose="02000805000000020003" pitchFamily="50" charset="0"/>
              </a:rPr>
            </a:br>
            <a:endParaRPr lang="en-GB" sz="3600" dirty="0">
              <a:latin typeface="Letter-join 8" panose="02000805000000020003" pitchFamily="50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93813" y="320080"/>
            <a:ext cx="54726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u="sng" dirty="0">
                <a:latin typeface="Letter-join 8" panose="02000805000000020003" pitchFamily="50" charset="0"/>
              </a:rPr>
              <a:t>Speech and </a:t>
            </a:r>
            <a:r>
              <a:rPr lang="en-GB" sz="3200" u="sng" dirty="0" smtClean="0">
                <a:latin typeface="Letter-join 8" panose="02000805000000020003" pitchFamily="50" charset="0"/>
              </a:rPr>
              <a:t>character </a:t>
            </a:r>
            <a:r>
              <a:rPr lang="en-GB" sz="3200" u="sng" dirty="0">
                <a:latin typeface="Letter-join 8" panose="02000805000000020003" pitchFamily="50" charset="0"/>
              </a:rPr>
              <a:t>directions.</a:t>
            </a:r>
            <a:endParaRPr lang="en-GB" sz="3200" dirty="0"/>
          </a:p>
        </p:txBody>
      </p:sp>
      <p:sp>
        <p:nvSpPr>
          <p:cNvPr id="3" name="Rectangle 2"/>
          <p:cNvSpPr/>
          <p:nvPr/>
        </p:nvSpPr>
        <p:spPr>
          <a:xfrm>
            <a:off x="333773" y="1397298"/>
            <a:ext cx="64807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u="sng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Add in Remote’s directions and speech. </a:t>
            </a:r>
          </a:p>
          <a:p>
            <a:endParaRPr lang="en-GB" u="sng" dirty="0">
              <a:solidFill>
                <a:srgbClr val="FF0000"/>
              </a:solidFill>
              <a:latin typeface="Letter-join 8" panose="02000805000000020003" pitchFamily="50" charset="0"/>
            </a:endParaRPr>
          </a:p>
          <a:p>
            <a:r>
              <a:rPr lang="en-GB" u="sng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Use the model to help.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49028"/>
          <a:stretch/>
        </p:blipFill>
        <p:spPr>
          <a:xfrm>
            <a:off x="8254652" y="0"/>
            <a:ext cx="3901572" cy="4536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673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49796" y="3140968"/>
            <a:ext cx="7488831" cy="2058411"/>
          </a:xfrm>
        </p:spPr>
        <p:txBody>
          <a:bodyPr>
            <a:normAutofit fontScale="90000"/>
          </a:bodyPr>
          <a:lstStyle/>
          <a:p>
            <a:r>
              <a:rPr lang="en-GB" sz="3600" dirty="0">
                <a:latin typeface="Letter-join 8" panose="02000805000000020003" pitchFamily="50" charset="0"/>
              </a:rPr>
              <a:t/>
            </a:r>
            <a:br>
              <a:rPr lang="en-GB" sz="3600" dirty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/>
            </a:r>
            <a:br>
              <a:rPr lang="en-GB" sz="2700" dirty="0" smtClean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>Traction Man: (____________) </a:t>
            </a:r>
            <a:r>
              <a:rPr lang="en-GB" sz="2700" u="sng" dirty="0" smtClean="0">
                <a:latin typeface="Letter-join 8" panose="02000805000000020003" pitchFamily="50" charset="0"/>
              </a:rPr>
              <a:t>________________________________</a:t>
            </a:r>
            <a:r>
              <a:rPr lang="en-GB" sz="2700" dirty="0" smtClean="0">
                <a:latin typeface="Letter-join 8" panose="02000805000000020003" pitchFamily="50" charset="0"/>
              </a:rPr>
              <a:t/>
            </a:r>
            <a:br>
              <a:rPr lang="en-GB" sz="2700" dirty="0" smtClean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>____________________________________</a:t>
            </a:r>
            <a:r>
              <a:rPr lang="en-GB" sz="3600" dirty="0" smtClean="0">
                <a:latin typeface="Letter-join 8" panose="02000805000000020003" pitchFamily="50" charset="0"/>
              </a:rPr>
              <a:t/>
            </a:r>
            <a:br>
              <a:rPr lang="en-GB" sz="3600" dirty="0" smtClean="0">
                <a:latin typeface="Letter-join 8" panose="02000805000000020003" pitchFamily="50" charset="0"/>
              </a:rPr>
            </a:br>
            <a:endParaRPr lang="en-GB" sz="3600" dirty="0">
              <a:latin typeface="Letter-join 8" panose="02000805000000020003" pitchFamily="50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93813" y="320080"/>
            <a:ext cx="54726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u="sng" dirty="0">
                <a:latin typeface="Letter-join 8" panose="02000805000000020003" pitchFamily="50" charset="0"/>
              </a:rPr>
              <a:t>Speech and </a:t>
            </a:r>
            <a:r>
              <a:rPr lang="en-GB" sz="3200" u="sng" dirty="0" smtClean="0">
                <a:latin typeface="Letter-join 8" panose="02000805000000020003" pitchFamily="50" charset="0"/>
              </a:rPr>
              <a:t>character </a:t>
            </a:r>
            <a:r>
              <a:rPr lang="en-GB" sz="3200" u="sng" dirty="0">
                <a:latin typeface="Letter-join 8" panose="02000805000000020003" pitchFamily="50" charset="0"/>
              </a:rPr>
              <a:t>directions.</a:t>
            </a:r>
            <a:endParaRPr lang="en-GB" sz="3200" dirty="0"/>
          </a:p>
        </p:txBody>
      </p:sp>
      <p:sp>
        <p:nvSpPr>
          <p:cNvPr id="3" name="Rectangle 2"/>
          <p:cNvSpPr/>
          <p:nvPr/>
        </p:nvSpPr>
        <p:spPr>
          <a:xfrm>
            <a:off x="549796" y="1844824"/>
            <a:ext cx="64807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u="sng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Add in Traction Man’s directions.</a:t>
            </a:r>
          </a:p>
          <a:p>
            <a:r>
              <a:rPr lang="en-GB" u="sng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What is Traction Man going to say in response to Remote?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49028"/>
          <a:stretch/>
        </p:blipFill>
        <p:spPr>
          <a:xfrm>
            <a:off x="8254652" y="0"/>
            <a:ext cx="3901572" cy="4536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486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Books 16x9">
  <a:themeElements>
    <a:clrScheme name="Books_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TF02787940.potx" id="{9A4E33EC-D715-440E-9062-8AFA4CC9E341}" vid="{0DFBCB81-4ACA-49F1-BA1C-2B43B27F1FC4}"/>
    </a:ext>
  </a:extLst>
</a:theme>
</file>

<file path=ppt/theme/theme2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Blue bookstack presentation (widescreen)</Template>
  <TotalTime>136</TotalTime>
  <Words>183</Words>
  <Application>Microsoft Office PowerPoint</Application>
  <PresentationFormat>Custom</PresentationFormat>
  <Paragraphs>38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Books 16x9</vt:lpstr>
      <vt:lpstr>Thursday 21st October 2021  LO: To write Scene 3.</vt:lpstr>
      <vt:lpstr>PowerPoint Presentation</vt:lpstr>
      <vt:lpstr>PowerPoint Presentation</vt:lpstr>
      <vt:lpstr>Set the scene</vt:lpstr>
      <vt:lpstr>Stage directions</vt:lpstr>
      <vt:lpstr>   Traction Man: (____________) ____________________________________ ____________________________________ </vt:lpstr>
      <vt:lpstr>   Dust balls and sock: (____________) ____________________________________ ____________________________________ </vt:lpstr>
      <vt:lpstr>  Traction Man: (____________) I’ll try looking down here for Turbo Dog! ________________________________ ____________________________________ </vt:lpstr>
      <vt:lpstr>   Remote: I’ll hold you up. (wait a moment and lean back to pull up rope) Find anything  Traction Man?_____________ ____________________________________ </vt:lpstr>
      <vt:lpstr>  Traction Man: (____________) ________________________________ ____________________________________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Layout</dc:title>
  <dc:creator>C Dolman WOP</dc:creator>
  <cp:lastModifiedBy>ICT Department</cp:lastModifiedBy>
  <cp:revision>50</cp:revision>
  <dcterms:created xsi:type="dcterms:W3CDTF">2021-10-12T17:59:13Z</dcterms:created>
  <dcterms:modified xsi:type="dcterms:W3CDTF">2021-10-14T14:44:03Z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CampaignTags">
    <vt:lpwstr/>
  </property>
  <property fmtid="{D5CDD505-2E9C-101B-9397-08002B2CF9AE}" pid="7" name="ScenarioTags">
    <vt:lpwstr/>
  </property>
</Properties>
</file>