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67" r:id="rId2"/>
    <p:sldId id="273" r:id="rId3"/>
    <p:sldId id="289" r:id="rId4"/>
    <p:sldId id="274" r:id="rId5"/>
    <p:sldId id="275" r:id="rId6"/>
    <p:sldId id="279" r:id="rId7"/>
    <p:sldId id="295" r:id="rId8"/>
    <p:sldId id="296" r:id="rId9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9" pos="3839" userDrawn="1">
          <p15:clr>
            <a:srgbClr val="A4A3A4"/>
          </p15:clr>
        </p15:guide>
        <p15:guide id="10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32" autoAdjust="0"/>
    <p:restoredTop sz="94280" autoAdjust="0"/>
  </p:normalViewPr>
  <p:slideViewPr>
    <p:cSldViewPr showGuides="1">
      <p:cViewPr varScale="1">
        <p:scale>
          <a:sx n="74" d="100"/>
          <a:sy n="74" d="100"/>
        </p:scale>
        <p:origin x="-594" y="-90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1986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en-US">
                <a:solidFill>
                  <a:schemeClr val="tx2"/>
                </a:solidFill>
              </a:rPr>
              <a:t>10/14/2021</a:t>
            </a:fld>
            <a:endParaRPr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t>‹#›</a:t>
            </a:fld>
            <a:endParaRPr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en-US"/>
              <a:pPr/>
              <a:t>10/14/2021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2383" y="1498601"/>
            <a:ext cx="7008574" cy="32988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2383" y="4927600"/>
            <a:ext cx="7008574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227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30F4-0B4E-4E4B-BC36-C30CD13F4E17}" type="datetimeFigureOut">
              <a:rPr lang="en-US"/>
              <a:t>10/14/2021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BA0E-20D0-4E7C-B286-26C960A6788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6352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589" y="4445000"/>
            <a:ext cx="7008574" cy="1930400"/>
          </a:xfrm>
        </p:spPr>
        <p:txBody>
          <a:bodyPr anchor="t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589" y="3124200"/>
            <a:ext cx="7008574" cy="1296987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63402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1706581" indent="0">
              <a:buNone/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10/14/2021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8933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730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755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10/14/2021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28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10/14/2021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676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10/14/2021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6873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21" y="1701800"/>
            <a:ext cx="3351927" cy="28448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21" y="4648200"/>
            <a:ext cx="3351927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9236" y="482600"/>
            <a:ext cx="6805427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10/14/2021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6807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10/14/2021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213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10/14/2021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104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309" y="274638"/>
            <a:ext cx="8532178" cy="589756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10/14/2021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5071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4721" y="0"/>
            <a:ext cx="11579384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2DD204D1-F9BD-4643-8480-6EA41EB484F1}" type="datetimeFigureOut">
              <a:rPr lang="en-US" smtClean="0"/>
              <a:pPr/>
              <a:t>10/14/2021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04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5" r:id="rId8"/>
    <p:sldLayoutId id="2147483676" r:id="rId9"/>
    <p:sldLayoutId id="2147483677" r:id="rId10"/>
    <p:sldLayoutId id="214748367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4132" y="2564904"/>
            <a:ext cx="8614693" cy="2088231"/>
          </a:xfrm>
        </p:spPr>
        <p:txBody>
          <a:bodyPr>
            <a:normAutofit/>
          </a:bodyPr>
          <a:lstStyle/>
          <a:p>
            <a:r>
              <a:rPr lang="en-US" sz="4400" u="sng" dirty="0" smtClean="0">
                <a:latin typeface="Letter-join 8" panose="02000805000000020003" pitchFamily="50" charset="0"/>
              </a:rPr>
              <a:t>Friday 22</a:t>
            </a:r>
            <a:r>
              <a:rPr lang="en-US" sz="4400" u="sng" baseline="30000" dirty="0" smtClean="0">
                <a:latin typeface="Letter-join 8" panose="02000805000000020003" pitchFamily="50" charset="0"/>
              </a:rPr>
              <a:t>st</a:t>
            </a:r>
            <a:r>
              <a:rPr lang="en-US" sz="4400" u="sng" dirty="0" smtClean="0">
                <a:latin typeface="Letter-join 8" panose="02000805000000020003" pitchFamily="50" charset="0"/>
              </a:rPr>
              <a:t> October 2021</a:t>
            </a:r>
            <a:br>
              <a:rPr lang="en-US" sz="4400" u="sng" dirty="0" smtClean="0">
                <a:latin typeface="Letter-join 8" panose="02000805000000020003" pitchFamily="50" charset="0"/>
              </a:rPr>
            </a:br>
            <a:r>
              <a:rPr lang="en-US" sz="4400" u="sng" dirty="0" smtClean="0">
                <a:latin typeface="Letter-join 8" panose="02000805000000020003" pitchFamily="50" charset="0"/>
              </a:rPr>
              <a:t/>
            </a:r>
            <a:br>
              <a:rPr lang="en-US" sz="4400" u="sng" dirty="0" smtClean="0">
                <a:latin typeface="Letter-join 8" panose="02000805000000020003" pitchFamily="50" charset="0"/>
              </a:rPr>
            </a:br>
            <a:r>
              <a:rPr lang="en-US" sz="4400" u="sng" dirty="0" smtClean="0">
                <a:latin typeface="Letter-join 8" panose="02000805000000020003" pitchFamily="50" charset="0"/>
              </a:rPr>
              <a:t>LO: Write </a:t>
            </a:r>
            <a:r>
              <a:rPr lang="en-US" sz="4400" u="sng" dirty="0" smtClean="0">
                <a:latin typeface="Letter-join 8" panose="02000805000000020003" pitchFamily="50" charset="0"/>
              </a:rPr>
              <a:t>Scene 4</a:t>
            </a:r>
            <a:endParaRPr lang="en-US" sz="4400" u="sng" dirty="0">
              <a:latin typeface="Letter-join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10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558908" y="6396335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  <a:r>
              <a:rPr lang="en-GB" dirty="0" smtClean="0"/>
              <a:t>. Shed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r="51514"/>
          <a:stretch/>
        </p:blipFill>
        <p:spPr>
          <a:xfrm>
            <a:off x="2566020" y="125631"/>
            <a:ext cx="5544616" cy="6518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981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820" y="1268760"/>
            <a:ext cx="10157354" cy="4470400"/>
          </a:xfrm>
        </p:spPr>
        <p:txBody>
          <a:bodyPr/>
          <a:lstStyle/>
          <a:p>
            <a:pPr marL="0" indent="0">
              <a:buNone/>
            </a:pPr>
            <a:r>
              <a:rPr lang="en-GB" sz="3200" b="1" u="sng" dirty="0" smtClean="0">
                <a:latin typeface="Letter-join 8" panose="02000805000000020003" pitchFamily="50" charset="0"/>
              </a:rPr>
              <a:t>When writing today…</a:t>
            </a:r>
          </a:p>
          <a:p>
            <a:endParaRPr lang="en-GB" sz="3200" dirty="0">
              <a:latin typeface="Letter-join 8" panose="02000805000000020003" pitchFamily="50" charset="0"/>
            </a:endParaRPr>
          </a:p>
          <a:p>
            <a:pPr marL="0" indent="0">
              <a:buNone/>
            </a:pPr>
            <a:r>
              <a:rPr lang="en-GB" sz="3200" dirty="0" smtClean="0">
                <a:latin typeface="Letter-join 8" panose="02000805000000020003" pitchFamily="50" charset="0"/>
              </a:rPr>
              <a:t>Start a new line for a new character.</a:t>
            </a:r>
          </a:p>
          <a:p>
            <a:pPr marL="0" indent="0">
              <a:buNone/>
            </a:pPr>
            <a:r>
              <a:rPr lang="en-GB" sz="3200" dirty="0" smtClean="0">
                <a:latin typeface="Letter-join 8" panose="02000805000000020003" pitchFamily="50" charset="0"/>
              </a:rPr>
              <a:t>Think about directions before and after the </a:t>
            </a:r>
            <a:r>
              <a:rPr lang="en-GB" sz="3200" smtClean="0">
                <a:latin typeface="Letter-join 8" panose="02000805000000020003" pitchFamily="50" charset="0"/>
              </a:rPr>
              <a:t>character speaks.  </a:t>
            </a:r>
            <a:endParaRPr lang="en-GB" sz="3200" dirty="0" smtClean="0">
              <a:latin typeface="Letter-join 8" panose="02000805000000020003" pitchFamily="50" charset="0"/>
            </a:endParaRPr>
          </a:p>
          <a:p>
            <a:pPr marL="0" indent="0">
              <a:buNone/>
            </a:pPr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35678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788" y="-221828"/>
            <a:ext cx="10157354" cy="1397000"/>
          </a:xfrm>
        </p:spPr>
        <p:txBody>
          <a:bodyPr>
            <a:normAutofit/>
          </a:bodyPr>
          <a:lstStyle/>
          <a:p>
            <a:r>
              <a:rPr lang="en-GB" sz="3600" u="sng" dirty="0" smtClean="0">
                <a:latin typeface="Letter-join 8" panose="02000805000000020003" pitchFamily="50" charset="0"/>
              </a:rPr>
              <a:t>Set the scene</a:t>
            </a:r>
            <a:endParaRPr lang="en-GB" sz="3600" u="sng" dirty="0">
              <a:latin typeface="Letter-join 8" panose="02000805000000020003" pitchFamily="50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93812" y="1772816"/>
            <a:ext cx="5760640" cy="2240067"/>
          </a:xfrm>
          <a:prstGeom prst="rect">
            <a:avLst/>
          </a:prstGeom>
        </p:spPr>
        <p:txBody>
          <a:bodyPr vert="horz" lIns="121899" tIns="60949" rIns="121899" bIns="60949" rtlCol="0" anchor="b">
            <a:normAutofit fontScale="97500"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Letter-join 8" panose="02000805000000020003" pitchFamily="50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9118748" y="6237313"/>
            <a:ext cx="3824089" cy="5760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 fontScale="90000" lnSpcReduction="20000"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u="sng" dirty="0" smtClean="0">
                <a:latin typeface="Letter-join 8" panose="02000805000000020003" pitchFamily="50" charset="0"/>
              </a:rPr>
              <a:t>Teacher- model a sentence</a:t>
            </a:r>
            <a:endParaRPr lang="en-US" sz="2400" u="sng" dirty="0">
              <a:latin typeface="Letter-join 8" panose="02000805000000020003" pitchFamily="50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6525345"/>
            <a:ext cx="8098453" cy="332656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693812" y="5949281"/>
            <a:ext cx="2831740" cy="5760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 fontScale="97500"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u="sng" dirty="0" smtClean="0">
                <a:latin typeface="Letter-join 8" panose="02000805000000020003" pitchFamily="50" charset="0"/>
              </a:rPr>
              <a:t>Sheet example</a:t>
            </a:r>
            <a:endParaRPr lang="en-US" sz="2400" u="sng" dirty="0">
              <a:latin typeface="Letter-join 8" panose="02000805000000020003" pitchFamily="50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477788" y="983699"/>
            <a:ext cx="3824089" cy="5760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 fontScale="97500"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New line</a:t>
            </a:r>
            <a:endParaRPr lang="en-US" sz="2400" u="sng" dirty="0">
              <a:solidFill>
                <a:srgbClr val="FF0000"/>
              </a:solidFill>
              <a:latin typeface="Letter-join 8" panose="02000805000000020003" pitchFamily="50" charset="0"/>
            </a:endParaRPr>
          </a:p>
        </p:txBody>
      </p:sp>
      <p:sp>
        <p:nvSpPr>
          <p:cNvPr id="13" name="Title 1"/>
          <p:cNvSpPr>
            <a:spLocks noGrp="1"/>
          </p:cNvSpPr>
          <p:nvPr>
            <p:ph idx="1"/>
          </p:nvPr>
        </p:nvSpPr>
        <p:spPr>
          <a:xfrm>
            <a:off x="477788" y="1883999"/>
            <a:ext cx="5400600" cy="38492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>
                <a:latin typeface="Letter-join 8" panose="02000805000000020003" pitchFamily="50" charset="0"/>
              </a:rPr>
              <a:t>Where is this scene taking place?</a:t>
            </a:r>
          </a:p>
          <a:p>
            <a:pPr marL="0" indent="0">
              <a:buNone/>
            </a:pPr>
            <a:r>
              <a:rPr lang="en-GB" sz="2800" dirty="0" smtClean="0">
                <a:latin typeface="Letter-join 8" panose="02000805000000020003" pitchFamily="50" charset="0"/>
              </a:rPr>
              <a:t>What is happening in this scene?</a:t>
            </a:r>
            <a:endParaRPr lang="en-GB" sz="2800" dirty="0">
              <a:latin typeface="Letter-join 8" panose="02000805000000020003" pitchFamily="50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/>
          <a:srcRect r="51514"/>
          <a:stretch/>
        </p:blipFill>
        <p:spPr>
          <a:xfrm>
            <a:off x="7174532" y="0"/>
            <a:ext cx="5014293" cy="5895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799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89756" y="0"/>
            <a:ext cx="10157354" cy="1397000"/>
          </a:xfrm>
        </p:spPr>
        <p:txBody>
          <a:bodyPr>
            <a:normAutofit/>
          </a:bodyPr>
          <a:lstStyle/>
          <a:p>
            <a:r>
              <a:rPr lang="en-GB" sz="3600" u="sng" dirty="0" smtClean="0">
                <a:latin typeface="Letter-join 8" panose="02000805000000020003" pitchFamily="50" charset="0"/>
              </a:rPr>
              <a:t>Stage directions</a:t>
            </a:r>
            <a:endParaRPr lang="en-GB" sz="3600" u="sng" dirty="0">
              <a:latin typeface="Letter-join 8" panose="02000805000000020003" pitchFamily="50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idx="1"/>
          </p:nvPr>
        </p:nvSpPr>
        <p:spPr>
          <a:xfrm>
            <a:off x="432040" y="1781420"/>
            <a:ext cx="5806387" cy="23676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>
                <a:latin typeface="Letter-join 8" panose="02000805000000020003" pitchFamily="50" charset="0"/>
              </a:rPr>
              <a:t>Where are the characters when starting the scene?</a:t>
            </a:r>
            <a:endParaRPr lang="en-GB" sz="2800" dirty="0">
              <a:latin typeface="Letter-join 8" panose="02000805000000020003" pitchFamily="50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7606581" y="6208657"/>
            <a:ext cx="4559332" cy="5760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 fontScale="97500"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u="sng" dirty="0" smtClean="0">
                <a:latin typeface="Letter-join 8" panose="02000805000000020003" pitchFamily="50" charset="0"/>
              </a:rPr>
              <a:t>Teacher- model a sentence</a:t>
            </a:r>
            <a:endParaRPr lang="en-US" sz="2400" u="sng" dirty="0">
              <a:latin typeface="Letter-join 8" panose="02000805000000020003" pitchFamily="50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68" y="6309320"/>
            <a:ext cx="3599457" cy="47540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702680" y="5762128"/>
            <a:ext cx="2831740" cy="5760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 fontScale="97500"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u="sng" dirty="0" smtClean="0">
                <a:latin typeface="Letter-join 8" panose="02000805000000020003" pitchFamily="50" charset="0"/>
              </a:rPr>
              <a:t>Sheet example</a:t>
            </a:r>
            <a:endParaRPr lang="en-US" sz="2400" u="sng" dirty="0">
              <a:latin typeface="Letter-join 8" panose="02000805000000020003" pitchFamily="50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r="51514"/>
          <a:stretch/>
        </p:blipFill>
        <p:spPr>
          <a:xfrm>
            <a:off x="7246539" y="-21982"/>
            <a:ext cx="4942285" cy="5810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110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96676" y="3082206"/>
            <a:ext cx="6912768" cy="2808312"/>
          </a:xfrm>
        </p:spPr>
        <p:txBody>
          <a:bodyPr>
            <a:normAutofit fontScale="90000"/>
          </a:bodyPr>
          <a:lstStyle/>
          <a:p>
            <a:r>
              <a:rPr lang="en-GB" sz="3600" u="sng" dirty="0" smtClean="0">
                <a:latin typeface="Letter-join 8" panose="02000805000000020003" pitchFamily="50" charset="0"/>
              </a:rPr>
              <a:t/>
            </a:r>
            <a:br>
              <a:rPr lang="en-GB" sz="3600" u="sng" dirty="0" smtClean="0">
                <a:latin typeface="Letter-join 8" panose="02000805000000020003" pitchFamily="50" charset="0"/>
              </a:rPr>
            </a:br>
            <a:r>
              <a:rPr lang="en-GB" sz="3600" dirty="0">
                <a:latin typeface="Letter-join 8" panose="02000805000000020003" pitchFamily="50" charset="0"/>
              </a:rPr>
              <a:t/>
            </a:r>
            <a:br>
              <a:rPr lang="en-GB" sz="3600" dirty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/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Traction Man: (____________) ____________________________________</a:t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____________________________________</a:t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(walks towards ____, ____shed and opens the door) _____________________</a:t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____________________________________</a:t>
            </a:r>
            <a:r>
              <a:rPr lang="en-GB" sz="3600" dirty="0" smtClean="0">
                <a:latin typeface="Letter-join 8" panose="02000805000000020003" pitchFamily="50" charset="0"/>
              </a:rPr>
              <a:t/>
            </a:r>
            <a:br>
              <a:rPr lang="en-GB" sz="3600" dirty="0" smtClean="0">
                <a:latin typeface="Letter-join 8" panose="02000805000000020003" pitchFamily="50" charset="0"/>
              </a:rPr>
            </a:br>
            <a:endParaRPr lang="en-GB" sz="3600" dirty="0">
              <a:latin typeface="Letter-join 8" panose="02000805000000020003" pitchFamily="50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93813" y="320080"/>
            <a:ext cx="54726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u="sng" dirty="0">
                <a:latin typeface="Letter-join 8" panose="02000805000000020003" pitchFamily="50" charset="0"/>
              </a:rPr>
              <a:t>Speech and </a:t>
            </a:r>
            <a:r>
              <a:rPr lang="en-GB" sz="3200" u="sng" dirty="0" smtClean="0">
                <a:latin typeface="Letter-join 8" panose="02000805000000020003" pitchFamily="50" charset="0"/>
              </a:rPr>
              <a:t>character </a:t>
            </a:r>
            <a:r>
              <a:rPr lang="en-GB" sz="3200" u="sng" dirty="0">
                <a:latin typeface="Letter-join 8" panose="02000805000000020003" pitchFamily="50" charset="0"/>
              </a:rPr>
              <a:t>directions.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362862" y="1484784"/>
            <a:ext cx="64807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Add in Traction Man’s directions. </a:t>
            </a:r>
          </a:p>
          <a:p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What is he thinking to himself out loud before he enters the shed?</a:t>
            </a:r>
          </a:p>
          <a:p>
            <a:endParaRPr lang="en-GB" u="sng" dirty="0" smtClean="0">
              <a:solidFill>
                <a:srgbClr val="FF0000"/>
              </a:solidFill>
              <a:latin typeface="Letter-join 8" panose="02000805000000020003" pitchFamily="50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r="51514"/>
          <a:stretch/>
        </p:blipFill>
        <p:spPr>
          <a:xfrm>
            <a:off x="7233781" y="16804"/>
            <a:ext cx="4999059" cy="587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828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96676" y="3082206"/>
            <a:ext cx="6912768" cy="2808312"/>
          </a:xfrm>
        </p:spPr>
        <p:txBody>
          <a:bodyPr>
            <a:normAutofit fontScale="90000"/>
          </a:bodyPr>
          <a:lstStyle/>
          <a:p>
            <a:r>
              <a:rPr lang="en-GB" sz="3600" u="sng" dirty="0" smtClean="0">
                <a:latin typeface="Letter-join 8" panose="02000805000000020003" pitchFamily="50" charset="0"/>
              </a:rPr>
              <a:t/>
            </a:r>
            <a:br>
              <a:rPr lang="en-GB" sz="3600" u="sng" dirty="0" smtClean="0">
                <a:latin typeface="Letter-join 8" panose="02000805000000020003" pitchFamily="50" charset="0"/>
              </a:rPr>
            </a:br>
            <a:r>
              <a:rPr lang="en-GB" sz="3600" dirty="0">
                <a:latin typeface="Letter-join 8" panose="02000805000000020003" pitchFamily="50" charset="0"/>
              </a:rPr>
              <a:t/>
            </a:r>
            <a:br>
              <a:rPr lang="en-GB" sz="3600" dirty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/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Lady: (____________) ____________________________________</a:t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____________________________________</a:t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3600" dirty="0" smtClean="0">
                <a:latin typeface="Letter-join 8" panose="02000805000000020003" pitchFamily="50" charset="0"/>
              </a:rPr>
              <a:t/>
            </a:r>
            <a:br>
              <a:rPr lang="en-GB" sz="3600" dirty="0" smtClean="0">
                <a:latin typeface="Letter-join 8" panose="02000805000000020003" pitchFamily="50" charset="0"/>
              </a:rPr>
            </a:br>
            <a:endParaRPr lang="en-GB" sz="3600" dirty="0">
              <a:latin typeface="Letter-join 8" panose="02000805000000020003" pitchFamily="50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93813" y="320080"/>
            <a:ext cx="54726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u="sng" dirty="0">
                <a:latin typeface="Letter-join 8" panose="02000805000000020003" pitchFamily="50" charset="0"/>
              </a:rPr>
              <a:t>Speech and </a:t>
            </a:r>
            <a:r>
              <a:rPr lang="en-GB" sz="3200" u="sng" dirty="0" smtClean="0">
                <a:latin typeface="Letter-join 8" panose="02000805000000020003" pitchFamily="50" charset="0"/>
              </a:rPr>
              <a:t>character </a:t>
            </a:r>
            <a:r>
              <a:rPr lang="en-GB" sz="3200" u="sng" dirty="0">
                <a:latin typeface="Letter-join 8" panose="02000805000000020003" pitchFamily="50" charset="0"/>
              </a:rPr>
              <a:t>directions.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362862" y="1484784"/>
            <a:ext cx="64807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Add in the Lady’s directions and response to Traction Man. </a:t>
            </a:r>
          </a:p>
          <a:p>
            <a:endParaRPr lang="en-GB" u="sng" dirty="0" smtClean="0">
              <a:solidFill>
                <a:srgbClr val="FF0000"/>
              </a:solidFill>
              <a:latin typeface="Letter-join 8" panose="02000805000000020003" pitchFamily="50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r="51514"/>
          <a:stretch/>
        </p:blipFill>
        <p:spPr>
          <a:xfrm>
            <a:off x="7233781" y="16804"/>
            <a:ext cx="4999059" cy="587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25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21013" y="3429000"/>
            <a:ext cx="6912768" cy="1957462"/>
          </a:xfrm>
        </p:spPr>
        <p:txBody>
          <a:bodyPr>
            <a:normAutofit fontScale="90000"/>
          </a:bodyPr>
          <a:lstStyle/>
          <a:p>
            <a:r>
              <a:rPr lang="en-GB" sz="3600" u="sng" dirty="0" smtClean="0">
                <a:latin typeface="Letter-join 8" panose="02000805000000020003" pitchFamily="50" charset="0"/>
              </a:rPr>
              <a:t/>
            </a:r>
            <a:br>
              <a:rPr lang="en-GB" sz="3600" u="sng" dirty="0" smtClean="0">
                <a:latin typeface="Letter-join 8" panose="02000805000000020003" pitchFamily="50" charset="0"/>
              </a:rPr>
            </a:br>
            <a:r>
              <a:rPr lang="en-GB" sz="3600" dirty="0">
                <a:latin typeface="Letter-join 8" panose="02000805000000020003" pitchFamily="50" charset="0"/>
              </a:rPr>
              <a:t/>
            </a:r>
            <a:br>
              <a:rPr lang="en-GB" sz="3600" dirty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/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Traction Man: (____________) ____________________________________</a:t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____________________________________</a:t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(</a:t>
            </a:r>
            <a:r>
              <a:rPr lang="en-GB" sz="2700" u="sng" dirty="0" smtClean="0">
                <a:latin typeface="Letter-join 8" panose="02000805000000020003" pitchFamily="50" charset="0"/>
              </a:rPr>
              <a:t>Walking away to continue his search</a:t>
            </a:r>
            <a:r>
              <a:rPr lang="en-GB" sz="2700" dirty="0" smtClean="0">
                <a:latin typeface="Letter-join 8" panose="02000805000000020003" pitchFamily="50" charset="0"/>
              </a:rPr>
              <a:t>_____________________________)</a:t>
            </a:r>
            <a:br>
              <a:rPr lang="en-GB" sz="2700" dirty="0" smtClean="0">
                <a:latin typeface="Letter-join 8" panose="02000805000000020003" pitchFamily="50" charset="0"/>
              </a:rPr>
            </a:br>
            <a:endParaRPr lang="en-GB" sz="3600" dirty="0">
              <a:latin typeface="Letter-join 8" panose="02000805000000020003" pitchFamily="50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93813" y="320080"/>
            <a:ext cx="54726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u="sng" dirty="0">
                <a:latin typeface="Letter-join 8" panose="02000805000000020003" pitchFamily="50" charset="0"/>
              </a:rPr>
              <a:t>Speech and </a:t>
            </a:r>
            <a:r>
              <a:rPr lang="en-GB" sz="3200" u="sng" dirty="0" smtClean="0">
                <a:latin typeface="Letter-join 8" panose="02000805000000020003" pitchFamily="50" charset="0"/>
              </a:rPr>
              <a:t>character </a:t>
            </a:r>
            <a:r>
              <a:rPr lang="en-GB" sz="3200" u="sng" dirty="0">
                <a:latin typeface="Letter-join 8" panose="02000805000000020003" pitchFamily="50" charset="0"/>
              </a:rPr>
              <a:t>directions.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362862" y="1484784"/>
            <a:ext cx="64807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Add in Traction Man’s directions and response to Lady. </a:t>
            </a:r>
          </a:p>
          <a:p>
            <a:endParaRPr lang="en-GB" u="sng" dirty="0" smtClean="0">
              <a:solidFill>
                <a:srgbClr val="FF0000"/>
              </a:solidFill>
              <a:latin typeface="Letter-join 8" panose="02000805000000020003" pitchFamily="50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r="51514"/>
          <a:stretch/>
        </p:blipFill>
        <p:spPr>
          <a:xfrm>
            <a:off x="7233781" y="16804"/>
            <a:ext cx="4999059" cy="587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46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Books 16x9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TF02787940.potx" id="{9A4E33EC-D715-440E-9062-8AFA4CC9E341}" vid="{0DFBCB81-4ACA-49F1-BA1C-2B43B27F1FC4}"/>
    </a:ext>
  </a:extLst>
</a:theme>
</file>

<file path=ppt/theme/theme2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Blue bookstack presentation (widescreen)</Template>
  <TotalTime>157</TotalTime>
  <Words>128</Words>
  <Application>Microsoft Office PowerPoint</Application>
  <PresentationFormat>Custom</PresentationFormat>
  <Paragraphs>26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Books 16x9</vt:lpstr>
      <vt:lpstr>Friday 22st October 2021  LO: Write Scene 4</vt:lpstr>
      <vt:lpstr>PowerPoint Presentation</vt:lpstr>
      <vt:lpstr>PowerPoint Presentation</vt:lpstr>
      <vt:lpstr>Set the scene</vt:lpstr>
      <vt:lpstr>Stage directions</vt:lpstr>
      <vt:lpstr>   Traction Man: (____________) ____________________________________ ____________________________________ (walks towards ____, ____shed and opens the door) _____________________ ____________________________________ </vt:lpstr>
      <vt:lpstr>   Lady: (____________) ____________________________________ ____________________________________  </vt:lpstr>
      <vt:lpstr>   Traction Man: (____________) ____________________________________ ____________________________________ (Walking away to continue his search_____________________________)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Layout</dc:title>
  <dc:creator>C Dolman WOP</dc:creator>
  <cp:lastModifiedBy>ICT Department</cp:lastModifiedBy>
  <cp:revision>59</cp:revision>
  <dcterms:created xsi:type="dcterms:W3CDTF">2021-10-12T17:59:13Z</dcterms:created>
  <dcterms:modified xsi:type="dcterms:W3CDTF">2021-10-14T14:46:15Z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