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305" r:id="rId2"/>
    <p:sldId id="258" r:id="rId3"/>
    <p:sldId id="263" r:id="rId4"/>
    <p:sldId id="264" r:id="rId5"/>
    <p:sldId id="294" r:id="rId6"/>
    <p:sldId id="289" r:id="rId7"/>
    <p:sldId id="295" r:id="rId8"/>
    <p:sldId id="309" r:id="rId9"/>
    <p:sldId id="290" r:id="rId10"/>
    <p:sldId id="296" r:id="rId11"/>
    <p:sldId id="310" r:id="rId12"/>
    <p:sldId id="311" r:id="rId13"/>
    <p:sldId id="312" r:id="rId14"/>
    <p:sldId id="306" r:id="rId15"/>
    <p:sldId id="291" r:id="rId16"/>
    <p:sldId id="297" r:id="rId17"/>
    <p:sldId id="292" r:id="rId18"/>
    <p:sldId id="298" r:id="rId19"/>
    <p:sldId id="313" r:id="rId20"/>
    <p:sldId id="293" r:id="rId21"/>
    <p:sldId id="315" r:id="rId22"/>
    <p:sldId id="316" r:id="rId23"/>
    <p:sldId id="267" r:id="rId24"/>
  </p:sldIdLst>
  <p:sldSz cx="9144000" cy="6858000" type="screen4x3"/>
  <p:notesSz cx="6858000" cy="9144000"/>
  <p:embeddedFontLst>
    <p:embeddedFont>
      <p:font typeface="Calibri" panose="020F0502020204030204" pitchFamily="34" charset="0"/>
      <p:regular r:id="rId27"/>
      <p:bold r:id="rId28"/>
      <p:italic r:id="rId29"/>
      <p:boldItalic r:id="rId30"/>
    </p:embeddedFont>
    <p:embeddedFont>
      <p:font typeface="Tuffy-TTF" panose="020B0603060100000000" charset="0"/>
      <p:regular r:id="rId31"/>
      <p:bold r:id="rId32"/>
      <p:italic r:id="rId33"/>
      <p:boldItalic r:id="rId34"/>
    </p:embeddedFont>
    <p:embeddedFont>
      <p:font typeface="Roboto" panose="020B0604020202020204" charset="0"/>
      <p:regular r:id="rId35"/>
      <p:bold r:id="rId36"/>
      <p:italic r:id="rId37"/>
      <p:boldItalic r:id="rId38"/>
    </p:embeddedFont>
    <p:embeddedFont>
      <p:font typeface="Twinkl" panose="020B0604020202020204" charset="0"/>
      <p:regular r:id="rId39"/>
      <p:bold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C76"/>
    <a:srgbClr val="605CA8"/>
    <a:srgbClr val="FFFFFF"/>
    <a:srgbClr val="CC4794"/>
    <a:srgbClr val="CFB6D8"/>
    <a:srgbClr val="2ABEC4"/>
    <a:srgbClr val="009386"/>
    <a:srgbClr val="83B62F"/>
    <a:srgbClr val="7EBA45"/>
    <a:srgbClr val="85BD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howGuides="1">
      <p:cViewPr varScale="1">
        <p:scale>
          <a:sx n="73" d="100"/>
          <a:sy n="73" d="100"/>
        </p:scale>
        <p:origin x="127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87" d="100"/>
          <a:sy n="87" d="100"/>
        </p:scale>
        <p:origin x="384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10/02/2021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10/02/2021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15.xml"/><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3" y="6464797"/>
            <a:ext cx="4141075" cy="207749"/>
          </a:xfrm>
          <a:prstGeom prst="rect">
            <a:avLst/>
          </a:prstGeom>
          <a:noFill/>
        </p:spPr>
        <p:txBody>
          <a:bodyPr wrap="square" lIns="0" tIns="0" rIns="0" bIns="0" rtlCol="0" anchor="ctr" anchorCtr="1">
            <a:noAutofit/>
          </a:bodyPr>
          <a:lstStyle/>
          <a:p>
            <a:pPr algn="ctr">
              <a:lnSpc>
                <a:spcPct val="107000"/>
              </a:lnSpc>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KS1 | Health and Wellbeing | </a:t>
            </a: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Aspirations, Dreams and Goals</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Aspirations, Dreams and Goals</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marL="285750" indent="-285750"/>
            <a:r>
              <a:rPr lang="en-GB" dirty="0"/>
              <a:t>I can set simple but challenging personal goals.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GB" dirty="0">
                <a:latin typeface="+mn-lt"/>
              </a:rPr>
              <a:t>I can identify some things I have already achieved in life.</a:t>
            </a:r>
          </a:p>
          <a:p>
            <a:pPr marL="285750" indent="-285750"/>
            <a:r>
              <a:rPr lang="en-GB" dirty="0">
                <a:latin typeface="+mn-lt"/>
              </a:rPr>
              <a:t>I can identify things I’d like to achieve in the future.</a:t>
            </a:r>
          </a:p>
          <a:p>
            <a:pPr marL="285750" indent="-285750"/>
            <a:r>
              <a:rPr lang="en-GB" dirty="0">
                <a:latin typeface="+mn-lt"/>
              </a:rPr>
              <a:t>I can consider what I will need to do to achieve my goal.</a:t>
            </a:r>
          </a:p>
        </p:txBody>
      </p:sp>
      <p:sp>
        <p:nvSpPr>
          <p:cNvPr id="9" name="TextBox 21"/>
          <p:cNvSpPr txBox="1">
            <a:spLocks noChangeArrowheads="1"/>
          </p:cNvSpPr>
          <p:nvPr/>
        </p:nvSpPr>
        <p:spPr bwMode="auto">
          <a:xfrm>
            <a:off x="2483768" y="6245477"/>
            <a:ext cx="4176464"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screenshot, room, table&#10;&#10;Description automatically generated">
            <a:extLst>
              <a:ext uri="{FF2B5EF4-FFF2-40B4-BE49-F238E27FC236}">
                <a16:creationId xmlns:a16="http://schemas.microsoft.com/office/drawing/2014/main" id="{39B4D09C-C085-4E20-8ABE-B276D3CE1B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sp>
        <p:nvSpPr>
          <p:cNvPr id="14" name="Rectangle 13">
            <a:extLst>
              <a:ext uri="{FF2B5EF4-FFF2-40B4-BE49-F238E27FC236}">
                <a16:creationId xmlns:a16="http://schemas.microsoft.com/office/drawing/2014/main" id="{32613D03-FF47-4865-BC52-4FD22DD288D8}"/>
              </a:ext>
            </a:extLst>
          </p:cNvPr>
          <p:cNvSpPr/>
          <p:nvPr/>
        </p:nvSpPr>
        <p:spPr>
          <a:xfrm>
            <a:off x="395536" y="196068"/>
            <a:ext cx="8352928" cy="1277133"/>
          </a:xfrm>
          <a:prstGeom prst="rect">
            <a:avLst/>
          </a:prstGeom>
          <a:solidFill>
            <a:srgbClr val="FFFFFF"/>
          </a:solidFill>
          <a:ln w="28575">
            <a:solidFill>
              <a:srgbClr val="605C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The Big Questions</a:t>
            </a:r>
            <a:endParaRPr lang="en-GB" dirty="0">
              <a:latin typeface="Twinkl" pitchFamily="2" charset="0"/>
            </a:endParaRPr>
          </a:p>
        </p:txBody>
      </p:sp>
      <p:pic>
        <p:nvPicPr>
          <p:cNvPr id="9" name="Picture 8" descr="A picture containing drawing&#10;&#10;Description automatically generated">
            <a:extLst>
              <a:ext uri="{FF2B5EF4-FFF2-40B4-BE49-F238E27FC236}">
                <a16:creationId xmlns:a16="http://schemas.microsoft.com/office/drawing/2014/main" id="{5FB7A200-39CD-4646-A03A-C5F24F985CF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2784" y="2196497"/>
            <a:ext cx="1982979" cy="4557007"/>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7" name="Picture 6" descr="A close up of a logo&#10;&#10;Description automatically generated">
            <a:extLst>
              <a:ext uri="{FF2B5EF4-FFF2-40B4-BE49-F238E27FC236}">
                <a16:creationId xmlns:a16="http://schemas.microsoft.com/office/drawing/2014/main" id="{FE3664DD-0F86-487C-9373-F99EE53FCC9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300192" y="2138109"/>
            <a:ext cx="2169549" cy="4588528"/>
          </a:xfrm>
          <a:prstGeom prst="rect">
            <a:avLst/>
          </a:prstGeom>
        </p:spPr>
      </p:pic>
      <p:pic>
        <p:nvPicPr>
          <p:cNvPr id="13" name="Border" descr="A close up of a screen&#10;&#10;Description automatically generated">
            <a:extLst>
              <a:ext uri="{FF2B5EF4-FFF2-40B4-BE49-F238E27FC236}">
                <a16:creationId xmlns:a16="http://schemas.microsoft.com/office/drawing/2014/main" id="{869A0E69-4C03-4550-B737-E7AD24925722}"/>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Cloud 16">
            <a:extLst>
              <a:ext uri="{FF2B5EF4-FFF2-40B4-BE49-F238E27FC236}">
                <a16:creationId xmlns:a16="http://schemas.microsoft.com/office/drawing/2014/main" id="{9D71135B-D18A-4053-97A5-86552CAC4AED}"/>
              </a:ext>
            </a:extLst>
          </p:cNvPr>
          <p:cNvSpPr/>
          <p:nvPr/>
        </p:nvSpPr>
        <p:spPr>
          <a:xfrm>
            <a:off x="2483768" y="1628800"/>
            <a:ext cx="3474132" cy="2160240"/>
          </a:xfrm>
          <a:prstGeom prst="cloud">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216000" rIns="0" bIns="72000" rtlCol="0" anchor="ctr"/>
          <a:lstStyle/>
          <a:p>
            <a:pPr algn="ctr"/>
            <a:r>
              <a:rPr lang="en-GB" dirty="0">
                <a:solidFill>
                  <a:sysClr val="windowText" lastClr="000000"/>
                </a:solidFill>
                <a:latin typeface="Twinkl" pitchFamily="50" charset="0"/>
                <a:ea typeface="Calibri" panose="020F0502020204030204" pitchFamily="34" charset="0"/>
                <a:cs typeface="Times New Roman" panose="02020603050405020304" pitchFamily="18" charset="0"/>
              </a:rPr>
              <a:t>What have we already learnt to do in our lives and what have we already achieved?</a:t>
            </a:r>
          </a:p>
        </p:txBody>
      </p:sp>
      <p:sp>
        <p:nvSpPr>
          <p:cNvPr id="18" name="Cloud 17">
            <a:extLst>
              <a:ext uri="{FF2B5EF4-FFF2-40B4-BE49-F238E27FC236}">
                <a16:creationId xmlns:a16="http://schemas.microsoft.com/office/drawing/2014/main" id="{D620106C-7C69-4DB1-8EE2-9A4D7A31B430}"/>
              </a:ext>
            </a:extLst>
          </p:cNvPr>
          <p:cNvSpPr/>
          <p:nvPr/>
        </p:nvSpPr>
        <p:spPr>
          <a:xfrm>
            <a:off x="3131840" y="3808022"/>
            <a:ext cx="3024336" cy="2160240"/>
          </a:xfrm>
          <a:prstGeom prst="cloud">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144000" rIns="0" rtlCol="0" anchor="ctr"/>
          <a:lstStyle/>
          <a:p>
            <a:pPr algn="ctr"/>
            <a:r>
              <a:rPr lang="en-GB" dirty="0">
                <a:solidFill>
                  <a:sysClr val="windowText" lastClr="000000"/>
                </a:solidFill>
                <a:latin typeface="Twinkl" pitchFamily="50" charset="0"/>
                <a:ea typeface="Calibri" panose="020F0502020204030204" pitchFamily="34" charset="0"/>
                <a:cs typeface="Times New Roman" panose="02020603050405020304" pitchFamily="18" charset="0"/>
              </a:rPr>
              <a:t>How can we learn new things and achieve our dreams and goals?</a:t>
            </a:r>
            <a:endParaRPr lang="en-GB" dirty="0">
              <a:solidFill>
                <a:sysClr val="windowText" lastClr="000000"/>
              </a:solidFill>
            </a:endParaRPr>
          </a:p>
        </p:txBody>
      </p:sp>
      <p:sp>
        <p:nvSpPr>
          <p:cNvPr id="19" name="Oval 18">
            <a:extLst>
              <a:ext uri="{FF2B5EF4-FFF2-40B4-BE49-F238E27FC236}">
                <a16:creationId xmlns:a16="http://schemas.microsoft.com/office/drawing/2014/main" id="{D604A4DE-C749-4D8A-B141-FD11532DE82E}"/>
              </a:ext>
            </a:extLst>
          </p:cNvPr>
          <p:cNvSpPr/>
          <p:nvPr/>
        </p:nvSpPr>
        <p:spPr>
          <a:xfrm>
            <a:off x="2569780" y="1720372"/>
            <a:ext cx="252061" cy="252061"/>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25E2BA7A-9743-4D04-92B6-2E58E2E299FC}"/>
              </a:ext>
            </a:extLst>
          </p:cNvPr>
          <p:cNvSpPr/>
          <p:nvPr/>
        </p:nvSpPr>
        <p:spPr>
          <a:xfrm>
            <a:off x="2272333" y="1885995"/>
            <a:ext cx="191036" cy="191036"/>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EFBAEE96-9871-4DDF-BB3B-0E205852AFB6}"/>
              </a:ext>
            </a:extLst>
          </p:cNvPr>
          <p:cNvSpPr/>
          <p:nvPr/>
        </p:nvSpPr>
        <p:spPr>
          <a:xfrm>
            <a:off x="2171205" y="2276872"/>
            <a:ext cx="141417" cy="141417"/>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92C1A644-0626-4653-8D64-0322DF29D0A4}"/>
              </a:ext>
            </a:extLst>
          </p:cNvPr>
          <p:cNvSpPr/>
          <p:nvPr/>
        </p:nvSpPr>
        <p:spPr>
          <a:xfrm>
            <a:off x="6115214" y="3941536"/>
            <a:ext cx="252061" cy="252061"/>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B04DC168-9AFB-4870-ABCE-E368D06E78DB}"/>
              </a:ext>
            </a:extLst>
          </p:cNvPr>
          <p:cNvSpPr/>
          <p:nvPr/>
        </p:nvSpPr>
        <p:spPr>
          <a:xfrm>
            <a:off x="6271757" y="3610733"/>
            <a:ext cx="191036" cy="191036"/>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696847FC-E61F-44F7-9DB5-C1CA6A4A4CB4}"/>
              </a:ext>
            </a:extLst>
          </p:cNvPr>
          <p:cNvSpPr/>
          <p:nvPr/>
        </p:nvSpPr>
        <p:spPr>
          <a:xfrm>
            <a:off x="6702531" y="3521913"/>
            <a:ext cx="141417" cy="141417"/>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F5FB614C-3D4B-4D5D-83D2-2DFE84EBC40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5292080" y="1412776"/>
            <a:ext cx="2742129" cy="5445224"/>
          </a:xfrm>
          <a:prstGeom prst="rect">
            <a:avLst/>
          </a:prstGeom>
        </p:spPr>
      </p:pic>
      <p:sp>
        <p:nvSpPr>
          <p:cNvPr id="3" name="TextBox 2">
            <a:extLst>
              <a:ext uri="{FF2B5EF4-FFF2-40B4-BE49-F238E27FC236}">
                <a16:creationId xmlns:a16="http://schemas.microsoft.com/office/drawing/2014/main" id="{D96DA1F7-BAE7-4022-B8E6-64AF7AB93776}"/>
              </a:ext>
            </a:extLst>
          </p:cNvPr>
          <p:cNvSpPr txBox="1"/>
          <p:nvPr/>
        </p:nvSpPr>
        <p:spPr>
          <a:xfrm>
            <a:off x="683568" y="1628930"/>
            <a:ext cx="7632700" cy="646331"/>
          </a:xfrm>
          <a:prstGeom prst="rect">
            <a:avLst/>
          </a:prstGeom>
          <a:noFill/>
        </p:spPr>
        <p:txBody>
          <a:bodyPr wrap="square" rtlCol="0">
            <a:spAutoFit/>
          </a:bodyPr>
          <a:lstStyle/>
          <a:p>
            <a:r>
              <a:rPr lang="en-GB" dirty="0">
                <a:sym typeface="Wingdings" panose="05000000000000000000" pitchFamily="2" charset="2"/>
              </a:rPr>
              <a:t>When you were a baby, you could do so little – </a:t>
            </a:r>
          </a:p>
          <a:p>
            <a:r>
              <a:rPr lang="en-GB" dirty="0">
                <a:sym typeface="Wingdings" panose="05000000000000000000" pitchFamily="2" charset="2"/>
              </a:rPr>
              <a:t>Just eat and sleep, babble and giggle.</a:t>
            </a:r>
          </a:p>
        </p:txBody>
      </p:sp>
      <p:sp>
        <p:nvSpPr>
          <p:cNvPr id="2" name="Title 1"/>
          <p:cNvSpPr>
            <a:spLocks noGrp="1"/>
          </p:cNvSpPr>
          <p:nvPr>
            <p:ph type="title"/>
          </p:nvPr>
        </p:nvSpPr>
        <p:spPr/>
        <p:txBody>
          <a:bodyPr/>
          <a:lstStyle/>
          <a:p>
            <a:r>
              <a:rPr lang="en-GB" dirty="0">
                <a:latin typeface="Twinkl" pitchFamily="2" charset="0"/>
              </a:rPr>
              <a:t>We Are All Achievers!</a:t>
            </a:r>
          </a:p>
        </p:txBody>
      </p:sp>
      <p:sp>
        <p:nvSpPr>
          <p:cNvPr id="9" name="TextBox 8">
            <a:extLst>
              <a:ext uri="{FF2B5EF4-FFF2-40B4-BE49-F238E27FC236}">
                <a16:creationId xmlns:a16="http://schemas.microsoft.com/office/drawing/2014/main" id="{E3E17A59-6B9C-460F-BD37-ECB73BAA6CA4}"/>
              </a:ext>
            </a:extLst>
          </p:cNvPr>
          <p:cNvSpPr txBox="1"/>
          <p:nvPr/>
        </p:nvSpPr>
        <p:spPr>
          <a:xfrm>
            <a:off x="669409" y="1639699"/>
            <a:ext cx="7632700" cy="646331"/>
          </a:xfrm>
          <a:prstGeom prst="rect">
            <a:avLst/>
          </a:prstGeom>
          <a:noFill/>
        </p:spPr>
        <p:txBody>
          <a:bodyPr wrap="square" rtlCol="0">
            <a:spAutoFit/>
          </a:bodyPr>
          <a:lstStyle/>
          <a:p>
            <a:r>
              <a:rPr lang="en-GB" dirty="0">
                <a:sym typeface="Wingdings" panose="05000000000000000000" pitchFamily="2" charset="2"/>
              </a:rPr>
              <a:t>Now you are older, you can do so much more –</a:t>
            </a:r>
          </a:p>
          <a:p>
            <a:r>
              <a:rPr lang="en-GB" dirty="0"/>
              <a:t>Feed yourself and open the door.</a:t>
            </a:r>
          </a:p>
        </p:txBody>
      </p:sp>
      <p:pic>
        <p:nvPicPr>
          <p:cNvPr id="11" name="Picture 10" descr="A picture containing room&#10;&#10;Description automatically generated">
            <a:extLst>
              <a:ext uri="{FF2B5EF4-FFF2-40B4-BE49-F238E27FC236}">
                <a16:creationId xmlns:a16="http://schemas.microsoft.com/office/drawing/2014/main" id="{1CA6C30E-B54E-4E43-95EA-564872E715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21195" y="2708920"/>
            <a:ext cx="5292080" cy="3175983"/>
          </a:xfrm>
          <a:prstGeom prst="rect">
            <a:avLst/>
          </a:prstGeom>
        </p:spPr>
      </p:pic>
      <p:sp>
        <p:nvSpPr>
          <p:cNvPr id="12" name="TextBox 11">
            <a:extLst>
              <a:ext uri="{FF2B5EF4-FFF2-40B4-BE49-F238E27FC236}">
                <a16:creationId xmlns:a16="http://schemas.microsoft.com/office/drawing/2014/main" id="{A172272D-4BC0-4171-9BCA-E4A13FE4EB90}"/>
              </a:ext>
            </a:extLst>
          </p:cNvPr>
          <p:cNvSpPr txBox="1"/>
          <p:nvPr/>
        </p:nvSpPr>
        <p:spPr>
          <a:xfrm>
            <a:off x="755724" y="1628800"/>
            <a:ext cx="7632700" cy="646331"/>
          </a:xfrm>
          <a:prstGeom prst="rect">
            <a:avLst/>
          </a:prstGeom>
          <a:noFill/>
        </p:spPr>
        <p:txBody>
          <a:bodyPr wrap="square" rtlCol="0">
            <a:spAutoFit/>
          </a:bodyPr>
          <a:lstStyle/>
          <a:p>
            <a:r>
              <a:rPr lang="en-GB" dirty="0"/>
              <a:t>You can say how you feel, brush your hair,</a:t>
            </a:r>
          </a:p>
          <a:p>
            <a:r>
              <a:rPr lang="en-GB" dirty="0"/>
              <a:t>Write your name, choose what to wear.</a:t>
            </a:r>
          </a:p>
        </p:txBody>
      </p:sp>
      <p:pic>
        <p:nvPicPr>
          <p:cNvPr id="14" name="Picture 13" descr="A close up of a logo&#10;&#10;Description automatically generated">
            <a:extLst>
              <a:ext uri="{FF2B5EF4-FFF2-40B4-BE49-F238E27FC236}">
                <a16:creationId xmlns:a16="http://schemas.microsoft.com/office/drawing/2014/main" id="{093002D6-6FDA-4DC0-89B8-FBD6B7EC22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8255" y="2886497"/>
            <a:ext cx="3692548" cy="3509813"/>
          </a:xfrm>
          <a:prstGeom prst="rect">
            <a:avLst/>
          </a:prstGeom>
        </p:spPr>
      </p:pic>
      <p:sp>
        <p:nvSpPr>
          <p:cNvPr id="15" name="TextBox 14">
            <a:extLst>
              <a:ext uri="{FF2B5EF4-FFF2-40B4-BE49-F238E27FC236}">
                <a16:creationId xmlns:a16="http://schemas.microsoft.com/office/drawing/2014/main" id="{0664B8B3-65E5-4580-A7F6-41BDEB4B42B5}"/>
              </a:ext>
            </a:extLst>
          </p:cNvPr>
          <p:cNvSpPr txBox="1"/>
          <p:nvPr/>
        </p:nvSpPr>
        <p:spPr>
          <a:xfrm>
            <a:off x="755576" y="1628800"/>
            <a:ext cx="7632700" cy="646331"/>
          </a:xfrm>
          <a:prstGeom prst="rect">
            <a:avLst/>
          </a:prstGeom>
          <a:noFill/>
        </p:spPr>
        <p:txBody>
          <a:bodyPr wrap="square" rtlCol="0">
            <a:spAutoFit/>
          </a:bodyPr>
          <a:lstStyle/>
          <a:p>
            <a:r>
              <a:rPr lang="en-GB" dirty="0"/>
              <a:t>Maybe you’ve learnt how to ride a bike,</a:t>
            </a:r>
          </a:p>
          <a:p>
            <a:r>
              <a:rPr lang="en-GB" dirty="0"/>
              <a:t>You know your own mind and you know what you like.</a:t>
            </a:r>
          </a:p>
        </p:txBody>
      </p:sp>
      <p:pic>
        <p:nvPicPr>
          <p:cNvPr id="16" name="Picture 15">
            <a:extLst>
              <a:ext uri="{FF2B5EF4-FFF2-40B4-BE49-F238E27FC236}">
                <a16:creationId xmlns:a16="http://schemas.microsoft.com/office/drawing/2014/main" id="{98D521DF-1BF0-462F-A606-16DB1165665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960452" y="2296799"/>
            <a:ext cx="3319495" cy="3937640"/>
          </a:xfrm>
          <a:prstGeom prst="rect">
            <a:avLst/>
          </a:prstGeom>
        </p:spPr>
      </p:pic>
      <p:sp>
        <p:nvSpPr>
          <p:cNvPr id="17" name="TextBox 16">
            <a:extLst>
              <a:ext uri="{FF2B5EF4-FFF2-40B4-BE49-F238E27FC236}">
                <a16:creationId xmlns:a16="http://schemas.microsoft.com/office/drawing/2014/main" id="{0BAD006C-B316-45F0-B982-84158FCF7FB4}"/>
              </a:ext>
            </a:extLst>
          </p:cNvPr>
          <p:cNvSpPr txBox="1"/>
          <p:nvPr/>
        </p:nvSpPr>
        <p:spPr>
          <a:xfrm>
            <a:off x="755576" y="1628800"/>
            <a:ext cx="7632700" cy="646331"/>
          </a:xfrm>
          <a:prstGeom prst="rect">
            <a:avLst/>
          </a:prstGeom>
          <a:noFill/>
        </p:spPr>
        <p:txBody>
          <a:bodyPr wrap="square" rtlCol="0">
            <a:spAutoFit/>
          </a:bodyPr>
          <a:lstStyle/>
          <a:p>
            <a:r>
              <a:rPr lang="en-GB" dirty="0"/>
              <a:t>You can probably run and jump and dance,</a:t>
            </a:r>
          </a:p>
          <a:p>
            <a:r>
              <a:rPr lang="en-GB" dirty="0"/>
              <a:t>And sing your favourite song, whenever you get the chance!</a:t>
            </a:r>
          </a:p>
        </p:txBody>
      </p:sp>
      <p:pic>
        <p:nvPicPr>
          <p:cNvPr id="18" name="Picture 17">
            <a:extLst>
              <a:ext uri="{FF2B5EF4-FFF2-40B4-BE49-F238E27FC236}">
                <a16:creationId xmlns:a16="http://schemas.microsoft.com/office/drawing/2014/main" id="{63BED74D-707D-4333-949C-D1839CEA52D4}"/>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243387" y="2462314"/>
            <a:ext cx="2653980" cy="4395686"/>
          </a:xfrm>
          <a:prstGeom prst="rect">
            <a:avLst/>
          </a:prstGeom>
        </p:spPr>
      </p:pic>
      <p:sp>
        <p:nvSpPr>
          <p:cNvPr id="19" name="TextBox 18">
            <a:extLst>
              <a:ext uri="{FF2B5EF4-FFF2-40B4-BE49-F238E27FC236}">
                <a16:creationId xmlns:a16="http://schemas.microsoft.com/office/drawing/2014/main" id="{81234FD7-7FAF-48D7-A85D-F8C25B7FC0D1}"/>
              </a:ext>
            </a:extLst>
          </p:cNvPr>
          <p:cNvSpPr txBox="1"/>
          <p:nvPr/>
        </p:nvSpPr>
        <p:spPr>
          <a:xfrm>
            <a:off x="755576" y="1628800"/>
            <a:ext cx="7632700" cy="646331"/>
          </a:xfrm>
          <a:prstGeom prst="rect">
            <a:avLst/>
          </a:prstGeom>
          <a:noFill/>
        </p:spPr>
        <p:txBody>
          <a:bodyPr wrap="square" rtlCol="0">
            <a:spAutoFit/>
          </a:bodyPr>
          <a:lstStyle/>
          <a:p>
            <a:r>
              <a:rPr lang="en-GB" dirty="0"/>
              <a:t>No, babies can’t do much, but you’ve achieved a lot,</a:t>
            </a:r>
          </a:p>
          <a:p>
            <a:r>
              <a:rPr lang="en-GB" dirty="0"/>
              <a:t>Think what you’ve learnt since you were a tot!</a:t>
            </a:r>
          </a:p>
        </p:txBody>
      </p:sp>
      <p:pic>
        <p:nvPicPr>
          <p:cNvPr id="20" name="Picture 19">
            <a:extLst>
              <a:ext uri="{FF2B5EF4-FFF2-40B4-BE49-F238E27FC236}">
                <a16:creationId xmlns:a16="http://schemas.microsoft.com/office/drawing/2014/main" id="{99FF6FA9-A07C-4C46-B4D1-84DCD9956CDA}"/>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194902" y="2574517"/>
            <a:ext cx="4754195" cy="3446569"/>
          </a:xfrm>
          <a:prstGeom prst="rect">
            <a:avLst/>
          </a:prstGeom>
        </p:spPr>
      </p:pic>
      <p:pic>
        <p:nvPicPr>
          <p:cNvPr id="6" name="Border" descr="A close up of a screen&#10;&#10;Description automatically generated">
            <a:extLst>
              <a:ext uri="{FF2B5EF4-FFF2-40B4-BE49-F238E27FC236}">
                <a16:creationId xmlns:a16="http://schemas.microsoft.com/office/drawing/2014/main" id="{E531BA64-6964-4162-9975-90DCA21C19D6}"/>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1" name="Pairs">
            <a:extLst>
              <a:ext uri="{FF2B5EF4-FFF2-40B4-BE49-F238E27FC236}">
                <a16:creationId xmlns:a16="http://schemas.microsoft.com/office/drawing/2014/main" id="{9410B33B-F525-4572-94AD-E8E5A7D2654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1"/>
                                        </p:tgtEl>
                                      </p:cBhvr>
                                    </p:animEffect>
                                    <p:set>
                                      <p:cBhvr>
                                        <p:cTn id="33" dur="1" fill="hold">
                                          <p:stCondLst>
                                            <p:cond delay="499"/>
                                          </p:stCondLst>
                                        </p:cTn>
                                        <p:tgtEl>
                                          <p:spTgt spid="11"/>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2"/>
                                        </p:tgtEl>
                                      </p:cBhvr>
                                    </p:animEffect>
                                    <p:set>
                                      <p:cBhvr>
                                        <p:cTn id="45" dur="1" fill="hold">
                                          <p:stCondLst>
                                            <p:cond delay="499"/>
                                          </p:stCondLst>
                                        </p:cTn>
                                        <p:tgtEl>
                                          <p:spTgt spid="12"/>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14"/>
                                        </p:tgtEl>
                                      </p:cBhvr>
                                    </p:animEffect>
                                    <p:set>
                                      <p:cBhvr>
                                        <p:cTn id="48" dur="1" fill="hold">
                                          <p:stCondLst>
                                            <p:cond delay="499"/>
                                          </p:stCondLst>
                                        </p:cTn>
                                        <p:tgtEl>
                                          <p:spTgt spid="14"/>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5"/>
                                        </p:tgtEl>
                                      </p:cBhvr>
                                    </p:animEffect>
                                    <p:set>
                                      <p:cBhvr>
                                        <p:cTn id="60" dur="1" fill="hold">
                                          <p:stCondLst>
                                            <p:cond delay="499"/>
                                          </p:stCondLst>
                                        </p:cTn>
                                        <p:tgtEl>
                                          <p:spTgt spid="15"/>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500"/>
                                        <p:tgtEl>
                                          <p:spTgt spid="16"/>
                                        </p:tgtEl>
                                      </p:cBhvr>
                                    </p:animEffect>
                                    <p:set>
                                      <p:cBhvr>
                                        <p:cTn id="63" dur="1" fill="hold">
                                          <p:stCondLst>
                                            <p:cond delay="499"/>
                                          </p:stCondLst>
                                        </p:cTn>
                                        <p:tgtEl>
                                          <p:spTgt spid="16"/>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17"/>
                                        </p:tgtEl>
                                      </p:cBhvr>
                                    </p:animEffect>
                                    <p:set>
                                      <p:cBhvr>
                                        <p:cTn id="75" dur="1" fill="hold">
                                          <p:stCondLst>
                                            <p:cond delay="499"/>
                                          </p:stCondLst>
                                        </p:cTn>
                                        <p:tgtEl>
                                          <p:spTgt spid="17"/>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18"/>
                                        </p:tgtEl>
                                      </p:cBhvr>
                                    </p:animEffect>
                                    <p:set>
                                      <p:cBhvr>
                                        <p:cTn id="78" dur="1" fill="hold">
                                          <p:stCondLst>
                                            <p:cond delay="499"/>
                                          </p:stCondLst>
                                        </p:cTn>
                                        <p:tgtEl>
                                          <p:spTgt spid="18"/>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par>
                                <p:cTn id="83" presetID="10" presetClass="entr" presetSubtype="0"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9" grpId="0"/>
      <p:bldP spid="9" grpId="1"/>
      <p:bldP spid="12" grpId="0"/>
      <p:bldP spid="12" grpId="1"/>
      <p:bldP spid="15" grpId="0"/>
      <p:bldP spid="15" grpId="1"/>
      <p:bldP spid="17" grpId="0"/>
      <p:bldP spid="17" grpId="1"/>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6DA1F7-BAE7-4022-B8E6-64AF7AB93776}"/>
              </a:ext>
            </a:extLst>
          </p:cNvPr>
          <p:cNvSpPr txBox="1"/>
          <p:nvPr/>
        </p:nvSpPr>
        <p:spPr>
          <a:xfrm>
            <a:off x="755650" y="1628930"/>
            <a:ext cx="7632700" cy="923330"/>
          </a:xfrm>
          <a:prstGeom prst="rect">
            <a:avLst/>
          </a:prstGeom>
          <a:noFill/>
        </p:spPr>
        <p:txBody>
          <a:bodyPr wrap="square" rtlCol="0">
            <a:spAutoFit/>
          </a:bodyPr>
          <a:lstStyle/>
          <a:p>
            <a:pPr algn="ctr"/>
            <a:r>
              <a:rPr lang="en-GB" dirty="0"/>
              <a:t>That’s right! We may not stop to think about it very often but we have all achieved a lot since we were first born. As babies, we could hardly do anything ourselves but as we grew, we learnt so many new skills.</a:t>
            </a:r>
          </a:p>
        </p:txBody>
      </p:sp>
      <p:sp>
        <p:nvSpPr>
          <p:cNvPr id="2" name="Title 1"/>
          <p:cNvSpPr>
            <a:spLocks noGrp="1"/>
          </p:cNvSpPr>
          <p:nvPr>
            <p:ph type="title"/>
          </p:nvPr>
        </p:nvSpPr>
        <p:spPr/>
        <p:txBody>
          <a:bodyPr/>
          <a:lstStyle/>
          <a:p>
            <a:r>
              <a:rPr lang="en-GB" dirty="0">
                <a:latin typeface="Twinkl" pitchFamily="2" charset="0"/>
              </a:rPr>
              <a:t>We Are All Achievers!</a:t>
            </a:r>
          </a:p>
        </p:txBody>
      </p:sp>
      <p:sp>
        <p:nvSpPr>
          <p:cNvPr id="13" name="Rectangle 12">
            <a:extLst>
              <a:ext uri="{FF2B5EF4-FFF2-40B4-BE49-F238E27FC236}">
                <a16:creationId xmlns:a16="http://schemas.microsoft.com/office/drawing/2014/main" id="{9D8A5A7A-F271-4554-B651-F93ED4F30C75}"/>
              </a:ext>
            </a:extLst>
          </p:cNvPr>
          <p:cNvSpPr/>
          <p:nvPr/>
        </p:nvSpPr>
        <p:spPr>
          <a:xfrm>
            <a:off x="323528" y="5301208"/>
            <a:ext cx="8496944" cy="79161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Chat with your partner and see if you can think of five things that you have both learnt to do since you were babies.</a:t>
            </a:r>
          </a:p>
        </p:txBody>
      </p:sp>
      <p:pic>
        <p:nvPicPr>
          <p:cNvPr id="6" name="Border" descr="A close up of a screen&#10;&#10;Description automatically generated">
            <a:extLst>
              <a:ext uri="{FF2B5EF4-FFF2-40B4-BE49-F238E27FC236}">
                <a16:creationId xmlns:a16="http://schemas.microsoft.com/office/drawing/2014/main" id="{E531BA64-6964-4162-9975-90DCA21C19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7" name="Picture 6">
            <a:extLst>
              <a:ext uri="{FF2B5EF4-FFF2-40B4-BE49-F238E27FC236}">
                <a16:creationId xmlns:a16="http://schemas.microsoft.com/office/drawing/2014/main" id="{A9A2CEE1-4597-4B7D-9531-3B6E03CE1D4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059832" y="2934185"/>
            <a:ext cx="2578991" cy="1764720"/>
          </a:xfrm>
          <a:prstGeom prst="rect">
            <a:avLst/>
          </a:prstGeom>
        </p:spPr>
      </p:pic>
      <p:pic>
        <p:nvPicPr>
          <p:cNvPr id="10" name="Picture 9" descr="A picture containing toy, doll&#10;&#10;Description automatically generated">
            <a:extLst>
              <a:ext uri="{FF2B5EF4-FFF2-40B4-BE49-F238E27FC236}">
                <a16:creationId xmlns:a16="http://schemas.microsoft.com/office/drawing/2014/main" id="{99321DBD-F75E-4F6B-8507-44BB8A565DD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75856" y="2708920"/>
            <a:ext cx="3323440" cy="2333726"/>
          </a:xfrm>
          <a:prstGeom prst="rect">
            <a:avLst/>
          </a:prstGeom>
        </p:spPr>
      </p:pic>
      <p:pic>
        <p:nvPicPr>
          <p:cNvPr id="8" name="Pairs">
            <a:extLst>
              <a:ext uri="{FF2B5EF4-FFF2-40B4-BE49-F238E27FC236}">
                <a16:creationId xmlns:a16="http://schemas.microsoft.com/office/drawing/2014/main" id="{CABD656D-6E2B-4246-8EF7-5EB7D93AD4A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886550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Different Dreams</a:t>
            </a:r>
          </a:p>
        </p:txBody>
      </p:sp>
      <p:sp>
        <p:nvSpPr>
          <p:cNvPr id="3" name="TextBox 2">
            <a:extLst>
              <a:ext uri="{FF2B5EF4-FFF2-40B4-BE49-F238E27FC236}">
                <a16:creationId xmlns:a16="http://schemas.microsoft.com/office/drawing/2014/main" id="{AF4C8BCE-B3B2-4D7A-99AB-1371E3941C82}"/>
              </a:ext>
            </a:extLst>
          </p:cNvPr>
          <p:cNvSpPr txBox="1"/>
          <p:nvPr/>
        </p:nvSpPr>
        <p:spPr>
          <a:xfrm>
            <a:off x="755650" y="1628930"/>
            <a:ext cx="7632700" cy="1200329"/>
          </a:xfrm>
          <a:prstGeom prst="rect">
            <a:avLst/>
          </a:prstGeom>
          <a:noFill/>
        </p:spPr>
        <p:txBody>
          <a:bodyPr wrap="square" rtlCol="0">
            <a:spAutoFit/>
          </a:bodyPr>
          <a:lstStyle/>
          <a:p>
            <a:pPr algn="ctr"/>
            <a:r>
              <a:rPr lang="en-GB" dirty="0"/>
              <a:t>All people are different - we are interested in different things, enjoy doing different things and are good at different things.</a:t>
            </a:r>
          </a:p>
          <a:p>
            <a:pPr algn="ctr"/>
            <a:endParaRPr lang="en-GB" dirty="0"/>
          </a:p>
          <a:p>
            <a:pPr algn="ctr"/>
            <a:r>
              <a:rPr lang="en-GB" dirty="0"/>
              <a:t>This means that people have different dreams and goals. </a:t>
            </a:r>
          </a:p>
        </p:txBody>
      </p:sp>
      <p:sp>
        <p:nvSpPr>
          <p:cNvPr id="4" name="Rectangle 3">
            <a:extLst>
              <a:ext uri="{FF2B5EF4-FFF2-40B4-BE49-F238E27FC236}">
                <a16:creationId xmlns:a16="http://schemas.microsoft.com/office/drawing/2014/main" id="{5D57A038-4AD3-488B-AAF1-0F04826614DD}"/>
              </a:ext>
            </a:extLst>
          </p:cNvPr>
          <p:cNvSpPr/>
          <p:nvPr/>
        </p:nvSpPr>
        <p:spPr>
          <a:xfrm>
            <a:off x="323528" y="5586735"/>
            <a:ext cx="8496944" cy="503585"/>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Some people want to get faster at running.</a:t>
            </a:r>
          </a:p>
        </p:txBody>
      </p:sp>
      <p:pic>
        <p:nvPicPr>
          <p:cNvPr id="7" name="Picture 6" descr="A picture containing doll, toy&#10;&#10;Description automatically generated">
            <a:extLst>
              <a:ext uri="{FF2B5EF4-FFF2-40B4-BE49-F238E27FC236}">
                <a16:creationId xmlns:a16="http://schemas.microsoft.com/office/drawing/2014/main" id="{6FBB1D3E-53E3-4AFB-9ED3-D9E7E9255AD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06652" y="1794917"/>
            <a:ext cx="4330696" cy="3673309"/>
          </a:xfrm>
          <a:prstGeom prst="rect">
            <a:avLst/>
          </a:prstGeom>
        </p:spPr>
      </p:pic>
      <p:pic>
        <p:nvPicPr>
          <p:cNvPr id="9" name="Picture 8">
            <a:extLst>
              <a:ext uri="{FF2B5EF4-FFF2-40B4-BE49-F238E27FC236}">
                <a16:creationId xmlns:a16="http://schemas.microsoft.com/office/drawing/2014/main" id="{A6896DC6-6643-4CCF-AE11-E738A3D43F3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078593" y="1916832"/>
            <a:ext cx="2977283" cy="3673309"/>
          </a:xfrm>
          <a:prstGeom prst="rect">
            <a:avLst/>
          </a:prstGeom>
        </p:spPr>
      </p:pic>
      <p:sp>
        <p:nvSpPr>
          <p:cNvPr id="8" name="Rectangle 7">
            <a:extLst>
              <a:ext uri="{FF2B5EF4-FFF2-40B4-BE49-F238E27FC236}">
                <a16:creationId xmlns:a16="http://schemas.microsoft.com/office/drawing/2014/main" id="{F34C70A9-CDB0-4D5C-BA15-A705563A6D04}"/>
              </a:ext>
            </a:extLst>
          </p:cNvPr>
          <p:cNvSpPr/>
          <p:nvPr/>
        </p:nvSpPr>
        <p:spPr>
          <a:xfrm>
            <a:off x="323528" y="5586735"/>
            <a:ext cx="8496944" cy="503585"/>
          </a:xfrm>
          <a:prstGeom prst="rect">
            <a:avLst/>
          </a:prstGeom>
          <a:solidFill>
            <a:srgbClr val="E51E21"/>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Some people want to learn how to bake a cake.</a:t>
            </a:r>
          </a:p>
        </p:txBody>
      </p:sp>
      <p:pic>
        <p:nvPicPr>
          <p:cNvPr id="10" name="Picture 9">
            <a:extLst>
              <a:ext uri="{FF2B5EF4-FFF2-40B4-BE49-F238E27FC236}">
                <a16:creationId xmlns:a16="http://schemas.microsoft.com/office/drawing/2014/main" id="{1451D737-ABF2-46FE-A29B-FC79E3CECB0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686452" y="1972747"/>
            <a:ext cx="3761563" cy="3216436"/>
          </a:xfrm>
          <a:prstGeom prst="rect">
            <a:avLst/>
          </a:prstGeom>
        </p:spPr>
      </p:pic>
      <p:sp>
        <p:nvSpPr>
          <p:cNvPr id="11" name="Rectangle 10">
            <a:extLst>
              <a:ext uri="{FF2B5EF4-FFF2-40B4-BE49-F238E27FC236}">
                <a16:creationId xmlns:a16="http://schemas.microsoft.com/office/drawing/2014/main" id="{822367FE-1D2D-40DB-A797-558F99161C3C}"/>
              </a:ext>
            </a:extLst>
          </p:cNvPr>
          <p:cNvSpPr/>
          <p:nvPr/>
        </p:nvSpPr>
        <p:spPr>
          <a:xfrm>
            <a:off x="323528" y="5586735"/>
            <a:ext cx="8496944" cy="503585"/>
          </a:xfrm>
          <a:prstGeom prst="rect">
            <a:avLst/>
          </a:prstGeom>
          <a:solidFill>
            <a:srgbClr val="EE8014"/>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Some people want to improve their handwriting.</a:t>
            </a:r>
          </a:p>
        </p:txBody>
      </p:sp>
      <p:pic>
        <p:nvPicPr>
          <p:cNvPr id="12" name="Picture 11">
            <a:extLst>
              <a:ext uri="{FF2B5EF4-FFF2-40B4-BE49-F238E27FC236}">
                <a16:creationId xmlns:a16="http://schemas.microsoft.com/office/drawing/2014/main" id="{A2A14031-DCDA-47C8-8A65-2F4BB5847DF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3825030" y="1691687"/>
            <a:ext cx="1619465" cy="4293625"/>
          </a:xfrm>
          <a:prstGeom prst="rect">
            <a:avLst/>
          </a:prstGeom>
        </p:spPr>
      </p:pic>
      <p:sp>
        <p:nvSpPr>
          <p:cNvPr id="13" name="Rectangle 12">
            <a:extLst>
              <a:ext uri="{FF2B5EF4-FFF2-40B4-BE49-F238E27FC236}">
                <a16:creationId xmlns:a16="http://schemas.microsoft.com/office/drawing/2014/main" id="{BCEDA282-9452-4579-9E6B-40A876FFF87D}"/>
              </a:ext>
            </a:extLst>
          </p:cNvPr>
          <p:cNvSpPr/>
          <p:nvPr/>
        </p:nvSpPr>
        <p:spPr>
          <a:xfrm>
            <a:off x="323528" y="5586735"/>
            <a:ext cx="8496944" cy="503585"/>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Some people want to learn how to swim.</a:t>
            </a:r>
          </a:p>
        </p:txBody>
      </p:sp>
      <p:pic>
        <p:nvPicPr>
          <p:cNvPr id="14" name="Picture 13">
            <a:extLst>
              <a:ext uri="{FF2B5EF4-FFF2-40B4-BE49-F238E27FC236}">
                <a16:creationId xmlns:a16="http://schemas.microsoft.com/office/drawing/2014/main" id="{D79C56F2-7844-4B49-AF0B-9929DFB1A732}"/>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3141334" y="1940084"/>
            <a:ext cx="2529329" cy="3288986"/>
          </a:xfrm>
          <a:prstGeom prst="rect">
            <a:avLst/>
          </a:prstGeom>
        </p:spPr>
      </p:pic>
      <p:sp>
        <p:nvSpPr>
          <p:cNvPr id="15" name="Rectangle 14">
            <a:extLst>
              <a:ext uri="{FF2B5EF4-FFF2-40B4-BE49-F238E27FC236}">
                <a16:creationId xmlns:a16="http://schemas.microsoft.com/office/drawing/2014/main" id="{76413655-99E1-4A4F-B299-55F052AB36BD}"/>
              </a:ext>
            </a:extLst>
          </p:cNvPr>
          <p:cNvSpPr/>
          <p:nvPr/>
        </p:nvSpPr>
        <p:spPr>
          <a:xfrm>
            <a:off x="323528" y="5586735"/>
            <a:ext cx="8496944" cy="503585"/>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Some people want to get better at drawing.</a:t>
            </a:r>
          </a:p>
        </p:txBody>
      </p:sp>
      <p:pic>
        <p:nvPicPr>
          <p:cNvPr id="16" name="Picture 15">
            <a:extLst>
              <a:ext uri="{FF2B5EF4-FFF2-40B4-BE49-F238E27FC236}">
                <a16:creationId xmlns:a16="http://schemas.microsoft.com/office/drawing/2014/main" id="{1F9EBCE9-4B45-4D59-A3F7-0D77157B9635}"/>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978163" y="1764989"/>
            <a:ext cx="3028521" cy="4291464"/>
          </a:xfrm>
          <a:prstGeom prst="rect">
            <a:avLst/>
          </a:prstGeom>
        </p:spPr>
      </p:pic>
      <p:sp>
        <p:nvSpPr>
          <p:cNvPr id="17" name="Rectangle 16">
            <a:extLst>
              <a:ext uri="{FF2B5EF4-FFF2-40B4-BE49-F238E27FC236}">
                <a16:creationId xmlns:a16="http://schemas.microsoft.com/office/drawing/2014/main" id="{3C1F3330-935E-44BC-BE0C-465A31EFCF7C}"/>
              </a:ext>
            </a:extLst>
          </p:cNvPr>
          <p:cNvSpPr/>
          <p:nvPr/>
        </p:nvSpPr>
        <p:spPr>
          <a:xfrm>
            <a:off x="323528" y="5586735"/>
            <a:ext cx="8496944" cy="503585"/>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And some people want to be a better friend.</a:t>
            </a:r>
          </a:p>
        </p:txBody>
      </p:sp>
      <p:pic>
        <p:nvPicPr>
          <p:cNvPr id="18" name="Border" descr="A close up of a screen&#10;&#10;Description automatically generated">
            <a:extLst>
              <a:ext uri="{FF2B5EF4-FFF2-40B4-BE49-F238E27FC236}">
                <a16:creationId xmlns:a16="http://schemas.microsoft.com/office/drawing/2014/main" id="{85C34DAD-5BBD-4BB2-9BB3-14BA32A50AA7}"/>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9" name="Oval 18">
            <a:extLst>
              <a:ext uri="{FF2B5EF4-FFF2-40B4-BE49-F238E27FC236}">
                <a16:creationId xmlns:a16="http://schemas.microsoft.com/office/drawing/2014/main" id="{C422C8C7-C575-459E-9DAC-A3B0904B1E60}"/>
              </a:ext>
            </a:extLst>
          </p:cNvPr>
          <p:cNvSpPr/>
          <p:nvPr/>
        </p:nvSpPr>
        <p:spPr>
          <a:xfrm>
            <a:off x="3385352" y="2203264"/>
            <a:ext cx="2373296" cy="2442934"/>
          </a:xfrm>
          <a:prstGeom prst="ellipse">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What one person finds easy, another person might find tricky. </a:t>
            </a:r>
          </a:p>
        </p:txBody>
      </p:sp>
      <p:pic>
        <p:nvPicPr>
          <p:cNvPr id="21" name="Group Work">
            <a:extLst>
              <a:ext uri="{FF2B5EF4-FFF2-40B4-BE49-F238E27FC236}">
                <a16:creationId xmlns:a16="http://schemas.microsoft.com/office/drawing/2014/main" id="{FA34479E-70C5-40A0-A6E5-3A63F7116AE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40250" y="549275"/>
            <a:ext cx="864000" cy="864000"/>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
                                            <p:txEl>
                                              <p:pRg st="2" end="2"/>
                                            </p:txEl>
                                          </p:spTgt>
                                        </p:tgtEl>
                                      </p:cBhvr>
                                    </p:animEffect>
                                    <p:set>
                                      <p:cBhvr>
                                        <p:cTn id="20" dur="1" fill="hold">
                                          <p:stCondLst>
                                            <p:cond delay="499"/>
                                          </p:stCondLst>
                                        </p:cTn>
                                        <p:tgtEl>
                                          <p:spTgt spid="3">
                                            <p:txEl>
                                              <p:pRg st="2" end="2"/>
                                            </p:txEl>
                                          </p:spTgt>
                                        </p:tgtEl>
                                        <p:attrNameLst>
                                          <p:attrName>style.visibility</p:attrName>
                                        </p:attrNameLst>
                                      </p:cBhvr>
                                      <p:to>
                                        <p:strVal val="hidden"/>
                                      </p:to>
                                    </p:se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par>
                                <p:cTn id="25" presetID="10"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par>
                                <p:cTn id="37" presetID="10"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nodeType="clickEffect">
                                  <p:stCondLst>
                                    <p:cond delay="0"/>
                                  </p:stCondLst>
                                  <p:childTnLst>
                                    <p:animEffect transition="out" filter="fade">
                                      <p:cBhvr>
                                        <p:cTn id="43" dur="500"/>
                                        <p:tgtEl>
                                          <p:spTgt spid="9"/>
                                        </p:tgtEl>
                                      </p:cBhvr>
                                    </p:animEffect>
                                    <p:set>
                                      <p:cBhvr>
                                        <p:cTn id="44" dur="1" fill="hold">
                                          <p:stCondLst>
                                            <p:cond delay="499"/>
                                          </p:stCondLst>
                                        </p:cTn>
                                        <p:tgtEl>
                                          <p:spTgt spid="9"/>
                                        </p:tgtEl>
                                        <p:attrNameLst>
                                          <p:attrName>style.visibility</p:attrName>
                                        </p:attrNameLst>
                                      </p:cBhvr>
                                      <p:to>
                                        <p:strVal val="hidden"/>
                                      </p:to>
                                    </p:se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par>
                                <p:cTn id="49" presetID="10"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nodeType="clickEffect">
                                  <p:stCondLst>
                                    <p:cond delay="0"/>
                                  </p:stCondLst>
                                  <p:childTnLst>
                                    <p:animEffect transition="out" filter="fade">
                                      <p:cBhvr>
                                        <p:cTn id="55" dur="500"/>
                                        <p:tgtEl>
                                          <p:spTgt spid="10"/>
                                        </p:tgtEl>
                                      </p:cBhvr>
                                    </p:animEffect>
                                    <p:set>
                                      <p:cBhvr>
                                        <p:cTn id="56" dur="1" fill="hold">
                                          <p:stCondLst>
                                            <p:cond delay="499"/>
                                          </p:stCondLst>
                                        </p:cTn>
                                        <p:tgtEl>
                                          <p:spTgt spid="10"/>
                                        </p:tgtEl>
                                        <p:attrNameLst>
                                          <p:attrName>style.visibility</p:attrName>
                                        </p:attrNameLst>
                                      </p:cBhvr>
                                      <p:to>
                                        <p:strVal val="hidden"/>
                                      </p:to>
                                    </p:set>
                                  </p:childTnLst>
                                </p:cTn>
                              </p:par>
                            </p:childTnLst>
                          </p:cTn>
                        </p:par>
                        <p:par>
                          <p:cTn id="57" fill="hold">
                            <p:stCondLst>
                              <p:cond delay="500"/>
                            </p:stCondLst>
                            <p:childTnLst>
                              <p:par>
                                <p:cTn id="58" presetID="22" presetClass="entr" presetSubtype="8"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par>
                                <p:cTn id="61" presetID="10" presetClass="entr" presetSubtype="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nodeType="clickEffect">
                                  <p:stCondLst>
                                    <p:cond delay="0"/>
                                  </p:stCondLst>
                                  <p:childTnLst>
                                    <p:animEffect transition="out" filter="fade">
                                      <p:cBhvr>
                                        <p:cTn id="67" dur="500"/>
                                        <p:tgtEl>
                                          <p:spTgt spid="12"/>
                                        </p:tgtEl>
                                      </p:cBhvr>
                                    </p:animEffect>
                                    <p:set>
                                      <p:cBhvr>
                                        <p:cTn id="68" dur="1" fill="hold">
                                          <p:stCondLst>
                                            <p:cond delay="499"/>
                                          </p:stCondLst>
                                        </p:cTn>
                                        <p:tgtEl>
                                          <p:spTgt spid="12"/>
                                        </p:tgtEl>
                                        <p:attrNameLst>
                                          <p:attrName>style.visibility</p:attrName>
                                        </p:attrNameLst>
                                      </p:cBhvr>
                                      <p:to>
                                        <p:strVal val="hidden"/>
                                      </p:to>
                                    </p:set>
                                  </p:childTnLst>
                                </p:cTn>
                              </p:par>
                            </p:childTnLst>
                          </p:cTn>
                        </p:par>
                        <p:par>
                          <p:cTn id="69" fill="hold">
                            <p:stCondLst>
                              <p:cond delay="500"/>
                            </p:stCondLst>
                            <p:childTnLst>
                              <p:par>
                                <p:cTn id="70" presetID="22" presetClass="entr" presetSubtype="8"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left)">
                                      <p:cBhvr>
                                        <p:cTn id="72" dur="500"/>
                                        <p:tgtEl>
                                          <p:spTgt spid="15"/>
                                        </p:tgtEl>
                                      </p:cBhvr>
                                    </p:animEffect>
                                  </p:childTnLst>
                                </p:cTn>
                              </p:par>
                              <p:par>
                                <p:cTn id="73" presetID="10" presetClass="entr" presetSubtype="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500"/>
                                        <p:tgtEl>
                                          <p:spTgt spid="14"/>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xit" presetSubtype="0" fill="hold" nodeType="clickEffect">
                                  <p:stCondLst>
                                    <p:cond delay="0"/>
                                  </p:stCondLst>
                                  <p:childTnLst>
                                    <p:animEffect transition="out" filter="fade">
                                      <p:cBhvr>
                                        <p:cTn id="79" dur="500"/>
                                        <p:tgtEl>
                                          <p:spTgt spid="14"/>
                                        </p:tgtEl>
                                      </p:cBhvr>
                                    </p:animEffect>
                                    <p:set>
                                      <p:cBhvr>
                                        <p:cTn id="80" dur="1" fill="hold">
                                          <p:stCondLst>
                                            <p:cond delay="499"/>
                                          </p:stCondLst>
                                        </p:cTn>
                                        <p:tgtEl>
                                          <p:spTgt spid="14"/>
                                        </p:tgtEl>
                                        <p:attrNameLst>
                                          <p:attrName>style.visibility</p:attrName>
                                        </p:attrNameLst>
                                      </p:cBhvr>
                                      <p:to>
                                        <p:strVal val="hidden"/>
                                      </p:to>
                                    </p:set>
                                  </p:childTnLst>
                                </p:cTn>
                              </p:par>
                            </p:childTnLst>
                          </p:cTn>
                        </p:par>
                        <p:par>
                          <p:cTn id="81" fill="hold">
                            <p:stCondLst>
                              <p:cond delay="500"/>
                            </p:stCondLst>
                            <p:childTnLst>
                              <p:par>
                                <p:cTn id="82" presetID="22" presetClass="entr" presetSubtype="8"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wipe(left)">
                                      <p:cBhvr>
                                        <p:cTn id="84" dur="500"/>
                                        <p:tgtEl>
                                          <p:spTgt spid="17"/>
                                        </p:tgtEl>
                                      </p:cBhvr>
                                    </p:animEffect>
                                  </p:childTnLst>
                                </p:cTn>
                              </p:par>
                              <p:par>
                                <p:cTn id="85" presetID="10" presetClass="entr" presetSubtype="0"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nodeType="clickEffect">
                                  <p:stCondLst>
                                    <p:cond delay="0"/>
                                  </p:stCondLst>
                                  <p:childTnLst>
                                    <p:animEffect transition="out" filter="fade">
                                      <p:cBhvr>
                                        <p:cTn id="91" dur="500"/>
                                        <p:tgtEl>
                                          <p:spTgt spid="16"/>
                                        </p:tgtEl>
                                      </p:cBhvr>
                                    </p:animEffect>
                                    <p:set>
                                      <p:cBhvr>
                                        <p:cTn id="92" dur="1" fill="hold">
                                          <p:stCondLst>
                                            <p:cond delay="499"/>
                                          </p:stCondLst>
                                        </p:cTn>
                                        <p:tgtEl>
                                          <p:spTgt spid="16"/>
                                        </p:tgtEl>
                                        <p:attrNameLst>
                                          <p:attrName>style.visibility</p:attrName>
                                        </p:attrNameLst>
                                      </p:cBhvr>
                                      <p:to>
                                        <p:strVal val="hidden"/>
                                      </p:to>
                                    </p:set>
                                  </p:childTnLst>
                                </p:cTn>
                              </p:par>
                              <p:par>
                                <p:cTn id="93" presetID="10" presetClass="exit" presetSubtype="0" fill="hold" grpId="1" nodeType="withEffect">
                                  <p:stCondLst>
                                    <p:cond delay="0"/>
                                  </p:stCondLst>
                                  <p:childTnLst>
                                    <p:animEffect transition="out" filter="fade">
                                      <p:cBhvr>
                                        <p:cTn id="94" dur="500"/>
                                        <p:tgtEl>
                                          <p:spTgt spid="4"/>
                                        </p:tgtEl>
                                      </p:cBhvr>
                                    </p:animEffect>
                                    <p:set>
                                      <p:cBhvr>
                                        <p:cTn id="95" dur="1" fill="hold">
                                          <p:stCondLst>
                                            <p:cond delay="499"/>
                                          </p:stCondLst>
                                        </p:cTn>
                                        <p:tgtEl>
                                          <p:spTgt spid="4"/>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8"/>
                                        </p:tgtEl>
                                      </p:cBhvr>
                                    </p:animEffect>
                                    <p:set>
                                      <p:cBhvr>
                                        <p:cTn id="98" dur="1" fill="hold">
                                          <p:stCondLst>
                                            <p:cond delay="499"/>
                                          </p:stCondLst>
                                        </p:cTn>
                                        <p:tgtEl>
                                          <p:spTgt spid="8"/>
                                        </p:tgtEl>
                                        <p:attrNameLst>
                                          <p:attrName>style.visibility</p:attrName>
                                        </p:attrNameLst>
                                      </p:cBhvr>
                                      <p:to>
                                        <p:strVal val="hidden"/>
                                      </p:to>
                                    </p:set>
                                  </p:childTnLst>
                                </p:cTn>
                              </p:par>
                              <p:par>
                                <p:cTn id="99" presetID="10" presetClass="exit" presetSubtype="0" fill="hold" grpId="1" nodeType="withEffect">
                                  <p:stCondLst>
                                    <p:cond delay="0"/>
                                  </p:stCondLst>
                                  <p:childTnLst>
                                    <p:animEffect transition="out" filter="fade">
                                      <p:cBhvr>
                                        <p:cTn id="100" dur="500"/>
                                        <p:tgtEl>
                                          <p:spTgt spid="11"/>
                                        </p:tgtEl>
                                      </p:cBhvr>
                                    </p:animEffect>
                                    <p:set>
                                      <p:cBhvr>
                                        <p:cTn id="101" dur="1" fill="hold">
                                          <p:stCondLst>
                                            <p:cond delay="499"/>
                                          </p:stCondLst>
                                        </p:cTn>
                                        <p:tgtEl>
                                          <p:spTgt spid="11"/>
                                        </p:tgtEl>
                                        <p:attrNameLst>
                                          <p:attrName>style.visibility</p:attrName>
                                        </p:attrNameLst>
                                      </p:cBhvr>
                                      <p:to>
                                        <p:strVal val="hidden"/>
                                      </p:to>
                                    </p:set>
                                  </p:childTnLst>
                                </p:cTn>
                              </p:par>
                              <p:par>
                                <p:cTn id="102" presetID="10" presetClass="exit" presetSubtype="0" fill="hold" grpId="1" nodeType="withEffect">
                                  <p:stCondLst>
                                    <p:cond delay="0"/>
                                  </p:stCondLst>
                                  <p:childTnLst>
                                    <p:animEffect transition="out" filter="fade">
                                      <p:cBhvr>
                                        <p:cTn id="103" dur="500"/>
                                        <p:tgtEl>
                                          <p:spTgt spid="13"/>
                                        </p:tgtEl>
                                      </p:cBhvr>
                                    </p:animEffect>
                                    <p:set>
                                      <p:cBhvr>
                                        <p:cTn id="104" dur="1" fill="hold">
                                          <p:stCondLst>
                                            <p:cond delay="499"/>
                                          </p:stCondLst>
                                        </p:cTn>
                                        <p:tgtEl>
                                          <p:spTgt spid="13"/>
                                        </p:tgtEl>
                                        <p:attrNameLst>
                                          <p:attrName>style.visibility</p:attrName>
                                        </p:attrNameLst>
                                      </p:cBhvr>
                                      <p:to>
                                        <p:strVal val="hidden"/>
                                      </p:to>
                                    </p:set>
                                  </p:childTnLst>
                                </p:cTn>
                              </p:par>
                              <p:par>
                                <p:cTn id="105" presetID="10" presetClass="exit" presetSubtype="0" fill="hold" grpId="1" nodeType="withEffect">
                                  <p:stCondLst>
                                    <p:cond delay="0"/>
                                  </p:stCondLst>
                                  <p:childTnLst>
                                    <p:animEffect transition="out" filter="fade">
                                      <p:cBhvr>
                                        <p:cTn id="106" dur="500"/>
                                        <p:tgtEl>
                                          <p:spTgt spid="15"/>
                                        </p:tgtEl>
                                      </p:cBhvr>
                                    </p:animEffect>
                                    <p:set>
                                      <p:cBhvr>
                                        <p:cTn id="107" dur="1" fill="hold">
                                          <p:stCondLst>
                                            <p:cond delay="499"/>
                                          </p:stCondLst>
                                        </p:cTn>
                                        <p:tgtEl>
                                          <p:spTgt spid="15"/>
                                        </p:tgtEl>
                                        <p:attrNameLst>
                                          <p:attrName>style.visibility</p:attrName>
                                        </p:attrNameLst>
                                      </p:cBhvr>
                                      <p:to>
                                        <p:strVal val="hidden"/>
                                      </p:to>
                                    </p:set>
                                  </p:childTnLst>
                                </p:cTn>
                              </p:par>
                              <p:par>
                                <p:cTn id="108" presetID="10" presetClass="exit" presetSubtype="0" fill="hold" grpId="1" nodeType="withEffect">
                                  <p:stCondLst>
                                    <p:cond delay="0"/>
                                  </p:stCondLst>
                                  <p:childTnLst>
                                    <p:animEffect transition="out" filter="fade">
                                      <p:cBhvr>
                                        <p:cTn id="109" dur="500"/>
                                        <p:tgtEl>
                                          <p:spTgt spid="17"/>
                                        </p:tgtEl>
                                      </p:cBhvr>
                                    </p:animEffect>
                                    <p:set>
                                      <p:cBhvr>
                                        <p:cTn id="110" dur="1" fill="hold">
                                          <p:stCondLst>
                                            <p:cond delay="499"/>
                                          </p:stCondLst>
                                        </p:cTn>
                                        <p:tgtEl>
                                          <p:spTgt spid="17"/>
                                        </p:tgtEl>
                                        <p:attrNameLst>
                                          <p:attrName>style.visibility</p:attrName>
                                        </p:attrNameLst>
                                      </p:cBhvr>
                                      <p:to>
                                        <p:strVal val="hidden"/>
                                      </p:to>
                                    </p:set>
                                  </p:childTnLst>
                                </p:cTn>
                              </p:par>
                            </p:childTnLst>
                          </p:cTn>
                        </p:par>
                        <p:par>
                          <p:cTn id="111" fill="hold">
                            <p:stCondLst>
                              <p:cond delay="500"/>
                            </p:stCondLst>
                            <p:childTnLst>
                              <p:par>
                                <p:cTn id="112" presetID="53" presetClass="entr" presetSubtype="16" fill="hold" grpId="0" nodeType="after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p:cTn id="114" dur="250" fill="hold"/>
                                        <p:tgtEl>
                                          <p:spTgt spid="19"/>
                                        </p:tgtEl>
                                        <p:attrNameLst>
                                          <p:attrName>ppt_w</p:attrName>
                                        </p:attrNameLst>
                                      </p:cBhvr>
                                      <p:tavLst>
                                        <p:tav tm="0">
                                          <p:val>
                                            <p:fltVal val="0"/>
                                          </p:val>
                                        </p:tav>
                                        <p:tav tm="100000">
                                          <p:val>
                                            <p:strVal val="#ppt_w"/>
                                          </p:val>
                                        </p:tav>
                                      </p:tavLst>
                                    </p:anim>
                                    <p:anim calcmode="lin" valueType="num">
                                      <p:cBhvr>
                                        <p:cTn id="115" dur="250" fill="hold"/>
                                        <p:tgtEl>
                                          <p:spTgt spid="19"/>
                                        </p:tgtEl>
                                        <p:attrNameLst>
                                          <p:attrName>ppt_h</p:attrName>
                                        </p:attrNameLst>
                                      </p:cBhvr>
                                      <p:tavLst>
                                        <p:tav tm="0">
                                          <p:val>
                                            <p:fltVal val="0"/>
                                          </p:val>
                                        </p:tav>
                                        <p:tav tm="100000">
                                          <p:val>
                                            <p:strVal val="#ppt_h"/>
                                          </p:val>
                                        </p:tav>
                                      </p:tavLst>
                                    </p:anim>
                                    <p:animEffect transition="in" filter="fade">
                                      <p:cBhvr>
                                        <p:cTn id="116"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allAtOnce"/>
      <p:bldP spid="4" grpId="0" animBg="1"/>
      <p:bldP spid="4" grpId="1" animBg="1"/>
      <p:bldP spid="8" grpId="0" animBg="1"/>
      <p:bldP spid="8" grpId="1" animBg="1"/>
      <p:bldP spid="11" grpId="0" animBg="1"/>
      <p:bldP spid="11" grpId="1" animBg="1"/>
      <p:bldP spid="13" grpId="0" animBg="1"/>
      <p:bldP spid="13" grpId="1" animBg="1"/>
      <p:bldP spid="15" grpId="0" animBg="1"/>
      <p:bldP spid="15" grpId="1" animBg="1"/>
      <p:bldP spid="17" grpId="0" animBg="1"/>
      <p:bldP spid="17" grpId="1"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Different Dreams</a:t>
            </a:r>
          </a:p>
        </p:txBody>
      </p:sp>
      <p:sp>
        <p:nvSpPr>
          <p:cNvPr id="17" name="Rectangle: Rounded Corners 16">
            <a:extLst>
              <a:ext uri="{FF2B5EF4-FFF2-40B4-BE49-F238E27FC236}">
                <a16:creationId xmlns:a16="http://schemas.microsoft.com/office/drawing/2014/main" id="{3C1F3330-935E-44BC-BE0C-465A31EFCF7C}"/>
              </a:ext>
            </a:extLst>
          </p:cNvPr>
          <p:cNvSpPr/>
          <p:nvPr/>
        </p:nvSpPr>
        <p:spPr>
          <a:xfrm>
            <a:off x="1259632" y="3915498"/>
            <a:ext cx="2736304" cy="1265219"/>
          </a:xfrm>
          <a:prstGeom prst="roundRect">
            <a:avLst/>
          </a:prstGeom>
          <a:solidFill>
            <a:srgbClr val="F49A4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Remember to listen carefully to each other and show respect. </a:t>
            </a:r>
          </a:p>
        </p:txBody>
      </p:sp>
      <p:pic>
        <p:nvPicPr>
          <p:cNvPr id="18" name="Border" descr="A close up of a screen&#10;&#10;Description automatically generated" hidden="1">
            <a:extLst>
              <a:ext uri="{FF2B5EF4-FFF2-40B4-BE49-F238E27FC236}">
                <a16:creationId xmlns:a16="http://schemas.microsoft.com/office/drawing/2014/main" id="{85C34DAD-5BBD-4BB2-9BB3-14BA32A50A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0" name="TextBox 19">
            <a:extLst>
              <a:ext uri="{FF2B5EF4-FFF2-40B4-BE49-F238E27FC236}">
                <a16:creationId xmlns:a16="http://schemas.microsoft.com/office/drawing/2014/main" id="{55768968-932F-4550-A5C7-9698EDD74D6B}"/>
              </a:ext>
            </a:extLst>
          </p:cNvPr>
          <p:cNvSpPr txBox="1"/>
          <p:nvPr/>
        </p:nvSpPr>
        <p:spPr>
          <a:xfrm>
            <a:off x="755650" y="1628930"/>
            <a:ext cx="7632700" cy="1200329"/>
          </a:xfrm>
          <a:prstGeom prst="rect">
            <a:avLst/>
          </a:prstGeom>
          <a:noFill/>
        </p:spPr>
        <p:txBody>
          <a:bodyPr wrap="square" rtlCol="0">
            <a:spAutoFit/>
          </a:bodyPr>
          <a:lstStyle/>
          <a:p>
            <a:pPr algn="ctr"/>
            <a:r>
              <a:rPr lang="en-GB" dirty="0"/>
              <a:t>It’s great that we are all different and that we all have different dreams and goals.</a:t>
            </a:r>
          </a:p>
          <a:p>
            <a:pPr algn="ctr"/>
            <a:endParaRPr lang="en-GB" dirty="0"/>
          </a:p>
          <a:p>
            <a:pPr algn="ctr"/>
            <a:r>
              <a:rPr lang="en-GB" dirty="0"/>
              <a:t>Let’s work in groups to share our dreams and goals with each other.</a:t>
            </a:r>
          </a:p>
        </p:txBody>
      </p:sp>
      <p:pic>
        <p:nvPicPr>
          <p:cNvPr id="21" name="Picture 20" descr="A picture containing young, room&#10;&#10;Description automatically generated">
            <a:extLst>
              <a:ext uri="{FF2B5EF4-FFF2-40B4-BE49-F238E27FC236}">
                <a16:creationId xmlns:a16="http://schemas.microsoft.com/office/drawing/2014/main" id="{EB502D74-CD2F-4E99-9A3D-6C1BDDEB07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72465" y="3284984"/>
            <a:ext cx="3859975" cy="2663825"/>
          </a:xfrm>
          <a:prstGeom prst="rect">
            <a:avLst/>
          </a:prstGeom>
        </p:spPr>
      </p:pic>
      <p:sp>
        <p:nvSpPr>
          <p:cNvPr id="22" name="Rectangle: Rounded Corners 21">
            <a:extLst>
              <a:ext uri="{FF2B5EF4-FFF2-40B4-BE49-F238E27FC236}">
                <a16:creationId xmlns:a16="http://schemas.microsoft.com/office/drawing/2014/main" id="{787BFCC9-9E23-4FA1-9FF5-EA247D729EFE}"/>
              </a:ext>
            </a:extLst>
          </p:cNvPr>
          <p:cNvSpPr/>
          <p:nvPr/>
        </p:nvSpPr>
        <p:spPr>
          <a:xfrm>
            <a:off x="935596" y="3537011"/>
            <a:ext cx="3384376" cy="2159769"/>
          </a:xfrm>
          <a:prstGeom prst="roundRect">
            <a:avLst/>
          </a:prstGeom>
          <a:solidFill>
            <a:srgbClr val="F49A4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If someone in your group </a:t>
            </a:r>
            <a:br>
              <a:rPr lang="en-GB" dirty="0"/>
            </a:br>
            <a:r>
              <a:rPr lang="en-GB" dirty="0"/>
              <a:t>says that they want to learn </a:t>
            </a:r>
            <a:br>
              <a:rPr lang="en-GB" dirty="0"/>
            </a:br>
            <a:r>
              <a:rPr lang="en-GB" dirty="0"/>
              <a:t>to do something that you </a:t>
            </a:r>
            <a:br>
              <a:rPr lang="en-GB" dirty="0"/>
            </a:br>
            <a:r>
              <a:rPr lang="en-GB" dirty="0"/>
              <a:t>can already do, smile and encourage them – don’t make fun of them because they can’t do it yet. </a:t>
            </a:r>
          </a:p>
        </p:txBody>
      </p:sp>
      <p:sp>
        <p:nvSpPr>
          <p:cNvPr id="23" name="Rectangle: Rounded Corners 22">
            <a:extLst>
              <a:ext uri="{FF2B5EF4-FFF2-40B4-BE49-F238E27FC236}">
                <a16:creationId xmlns:a16="http://schemas.microsoft.com/office/drawing/2014/main" id="{2ADA3FA5-082B-421F-9F17-AADA2A6AC9E3}"/>
              </a:ext>
            </a:extLst>
          </p:cNvPr>
          <p:cNvSpPr/>
          <p:nvPr/>
        </p:nvSpPr>
        <p:spPr>
          <a:xfrm>
            <a:off x="935596" y="3539123"/>
            <a:ext cx="3384376" cy="2159769"/>
          </a:xfrm>
          <a:prstGeom prst="roundRect">
            <a:avLst/>
          </a:prstGeom>
          <a:solidFill>
            <a:srgbClr val="F49A4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You could even give them some advice about how you learnt to do that </a:t>
            </a:r>
            <a:br>
              <a:rPr lang="en-GB" dirty="0"/>
            </a:br>
            <a:r>
              <a:rPr lang="en-GB" dirty="0"/>
              <a:t>particular thing.</a:t>
            </a:r>
          </a:p>
        </p:txBody>
      </p:sp>
      <p:pic>
        <p:nvPicPr>
          <p:cNvPr id="25" name="Group Work">
            <a:extLst>
              <a:ext uri="{FF2B5EF4-FFF2-40B4-BE49-F238E27FC236}">
                <a16:creationId xmlns:a16="http://schemas.microsoft.com/office/drawing/2014/main" id="{23DFC341-5A52-4E2D-8A04-B3F498E9B8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250" y="549275"/>
            <a:ext cx="864000" cy="864000"/>
          </a:xfrm>
          <a:prstGeom prst="rect">
            <a:avLst/>
          </a:prstGeom>
        </p:spPr>
      </p:pic>
    </p:spTree>
    <p:extLst>
      <p:ext uri="{BB962C8B-B14F-4D97-AF65-F5344CB8AC3E}">
        <p14:creationId xmlns:p14="http://schemas.microsoft.com/office/powerpoint/2010/main" val="4110865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 calcmode="lin" valueType="num">
                                      <p:cBhvr>
                                        <p:cTn id="19" dur="500" fill="hold"/>
                                        <p:tgtEl>
                                          <p:spTgt spid="17"/>
                                        </p:tgtEl>
                                        <p:attrNameLst>
                                          <p:attrName>style.rotation</p:attrName>
                                        </p:attrNameLst>
                                      </p:cBhvr>
                                      <p:tavLst>
                                        <p:tav tm="0">
                                          <p:val>
                                            <p:fltVal val="90"/>
                                          </p:val>
                                        </p:tav>
                                        <p:tav tm="100000">
                                          <p:val>
                                            <p:fltVal val="0"/>
                                          </p:val>
                                        </p:tav>
                                      </p:tavLst>
                                    </p:anim>
                                    <p:animEffect transition="in" filter="fade">
                                      <p:cBhvr>
                                        <p:cTn id="20" dur="500"/>
                                        <p:tgtEl>
                                          <p:spTgt spid="17"/>
                                        </p:tgtEl>
                                      </p:cBhvr>
                                    </p:animEffect>
                                  </p:childTnLst>
                                </p:cTn>
                              </p:par>
                              <p:par>
                                <p:cTn id="21" presetID="10"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uiExpand="1" build="p"/>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Three Ps</a:t>
            </a:r>
          </a:p>
        </p:txBody>
      </p:sp>
      <p:pic>
        <p:nvPicPr>
          <p:cNvPr id="18" name="Border" descr="A close up of a screen&#10;&#10;Description automatically generated" hidden="1">
            <a:extLst>
              <a:ext uri="{FF2B5EF4-FFF2-40B4-BE49-F238E27FC236}">
                <a16:creationId xmlns:a16="http://schemas.microsoft.com/office/drawing/2014/main" id="{85C34DAD-5BBD-4BB2-9BB3-14BA32A50A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0" name="TextBox 19">
            <a:extLst>
              <a:ext uri="{FF2B5EF4-FFF2-40B4-BE49-F238E27FC236}">
                <a16:creationId xmlns:a16="http://schemas.microsoft.com/office/drawing/2014/main" id="{55768968-932F-4550-A5C7-9698EDD74D6B}"/>
              </a:ext>
            </a:extLst>
          </p:cNvPr>
          <p:cNvSpPr txBox="1"/>
          <p:nvPr/>
        </p:nvSpPr>
        <p:spPr>
          <a:xfrm>
            <a:off x="755650" y="1628930"/>
            <a:ext cx="7632700" cy="369332"/>
          </a:xfrm>
          <a:prstGeom prst="rect">
            <a:avLst/>
          </a:prstGeom>
          <a:noFill/>
        </p:spPr>
        <p:txBody>
          <a:bodyPr wrap="square" rtlCol="0">
            <a:spAutoFit/>
          </a:bodyPr>
          <a:lstStyle/>
          <a:p>
            <a:pPr algn="ctr"/>
            <a:r>
              <a:rPr lang="en-GB" dirty="0"/>
              <a:t>Meet </a:t>
            </a:r>
            <a:r>
              <a:rPr lang="en-GB" b="1" dirty="0"/>
              <a:t>The Three Ps</a:t>
            </a:r>
            <a:r>
              <a:rPr lang="en-GB" dirty="0"/>
              <a:t>! (or should that be </a:t>
            </a:r>
            <a:r>
              <a:rPr lang="en-GB" b="1" dirty="0"/>
              <a:t>The Three Peas</a:t>
            </a:r>
            <a:r>
              <a:rPr lang="en-GB" dirty="0"/>
              <a:t>?)</a:t>
            </a:r>
          </a:p>
        </p:txBody>
      </p:sp>
      <p:pic>
        <p:nvPicPr>
          <p:cNvPr id="4" name="Picture 3" descr="A picture containing drawing&#10;&#10;Description automatically generated">
            <a:extLst>
              <a:ext uri="{FF2B5EF4-FFF2-40B4-BE49-F238E27FC236}">
                <a16:creationId xmlns:a16="http://schemas.microsoft.com/office/drawing/2014/main" id="{B230C7B8-A598-49AB-AFBE-6B17050B02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87824" y="1769026"/>
            <a:ext cx="4064913" cy="2308926"/>
          </a:xfrm>
          <a:prstGeom prst="rect">
            <a:avLst/>
          </a:prstGeom>
        </p:spPr>
      </p:pic>
      <p:grpSp>
        <p:nvGrpSpPr>
          <p:cNvPr id="7" name="Group 6">
            <a:extLst>
              <a:ext uri="{FF2B5EF4-FFF2-40B4-BE49-F238E27FC236}">
                <a16:creationId xmlns:a16="http://schemas.microsoft.com/office/drawing/2014/main" id="{352A4E4C-0720-44F1-9CFF-816DE128CC0A}"/>
              </a:ext>
            </a:extLst>
          </p:cNvPr>
          <p:cNvGrpSpPr/>
          <p:nvPr/>
        </p:nvGrpSpPr>
        <p:grpSpPr>
          <a:xfrm>
            <a:off x="755650" y="4365104"/>
            <a:ext cx="7632700" cy="1512169"/>
            <a:chOff x="755650" y="4365104"/>
            <a:chExt cx="7632700" cy="1512169"/>
          </a:xfrm>
        </p:grpSpPr>
        <p:sp>
          <p:nvSpPr>
            <p:cNvPr id="13" name="Rectangle: Rounded Corners 12">
              <a:extLst>
                <a:ext uri="{FF2B5EF4-FFF2-40B4-BE49-F238E27FC236}">
                  <a16:creationId xmlns:a16="http://schemas.microsoft.com/office/drawing/2014/main" id="{0A1C6676-3A7F-400C-98A9-E9C73BC98D04}"/>
                </a:ext>
              </a:extLst>
            </p:cNvPr>
            <p:cNvSpPr/>
            <p:nvPr/>
          </p:nvSpPr>
          <p:spPr>
            <a:xfrm>
              <a:off x="755650" y="4365105"/>
              <a:ext cx="7632700" cy="1512168"/>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tIns="432000" rtlCol="0" anchor="ctr"/>
            <a:lstStyle/>
            <a:p>
              <a:pPr algn="ctr"/>
              <a:r>
                <a:rPr lang="en-GB" dirty="0">
                  <a:sym typeface="Wingdings" panose="05000000000000000000" pitchFamily="2" charset="2"/>
                </a:rPr>
                <a:t>Practice Pea knows that to learn new skills and achieve our goals, we have to put time and effort in and practise. That’s how we get better and more confident at things we might find tricky at first.</a:t>
              </a:r>
            </a:p>
          </p:txBody>
        </p:sp>
        <p:sp>
          <p:nvSpPr>
            <p:cNvPr id="6" name="Rectangle: Rounded Corners 5">
              <a:extLst>
                <a:ext uri="{FF2B5EF4-FFF2-40B4-BE49-F238E27FC236}">
                  <a16:creationId xmlns:a16="http://schemas.microsoft.com/office/drawing/2014/main" id="{4D584D0E-7BA7-4AFB-B0AA-6E438FC89057}"/>
                </a:ext>
              </a:extLst>
            </p:cNvPr>
            <p:cNvSpPr/>
            <p:nvPr/>
          </p:nvSpPr>
          <p:spPr>
            <a:xfrm>
              <a:off x="755650" y="4365104"/>
              <a:ext cx="7632700" cy="494635"/>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ym typeface="Wingdings" panose="05000000000000000000" pitchFamily="2" charset="2"/>
                </a:rPr>
                <a:t>Meet Practice Pea!</a:t>
              </a:r>
              <a:endParaRPr lang="en-GB" dirty="0"/>
            </a:p>
          </p:txBody>
        </p:sp>
      </p:grpSp>
      <p:pic>
        <p:nvPicPr>
          <p:cNvPr id="15" name="Picture 14">
            <a:extLst>
              <a:ext uri="{FF2B5EF4-FFF2-40B4-BE49-F238E27FC236}">
                <a16:creationId xmlns:a16="http://schemas.microsoft.com/office/drawing/2014/main" id="{4674DEF8-87A8-44F8-BBD3-0BAA4EF1A6C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411760" y="1772816"/>
            <a:ext cx="3426372" cy="2308926"/>
          </a:xfrm>
          <a:prstGeom prst="rect">
            <a:avLst/>
          </a:prstGeom>
        </p:spPr>
      </p:pic>
      <p:grpSp>
        <p:nvGrpSpPr>
          <p:cNvPr id="16" name="Group 15">
            <a:extLst>
              <a:ext uri="{FF2B5EF4-FFF2-40B4-BE49-F238E27FC236}">
                <a16:creationId xmlns:a16="http://schemas.microsoft.com/office/drawing/2014/main" id="{483740B9-8748-4405-8B4A-E94ABD0D7B08}"/>
              </a:ext>
            </a:extLst>
          </p:cNvPr>
          <p:cNvGrpSpPr/>
          <p:nvPr/>
        </p:nvGrpSpPr>
        <p:grpSpPr>
          <a:xfrm>
            <a:off x="755576" y="4368894"/>
            <a:ext cx="7632700" cy="1723931"/>
            <a:chOff x="755650" y="4365104"/>
            <a:chExt cx="7632700" cy="1723931"/>
          </a:xfrm>
        </p:grpSpPr>
        <p:sp>
          <p:nvSpPr>
            <p:cNvPr id="19" name="Rectangle: Rounded Corners 18">
              <a:extLst>
                <a:ext uri="{FF2B5EF4-FFF2-40B4-BE49-F238E27FC236}">
                  <a16:creationId xmlns:a16="http://schemas.microsoft.com/office/drawing/2014/main" id="{1527718B-1F5E-4FB4-A8E8-10ED0D71AB6E}"/>
                </a:ext>
              </a:extLst>
            </p:cNvPr>
            <p:cNvSpPr/>
            <p:nvPr/>
          </p:nvSpPr>
          <p:spPr>
            <a:xfrm>
              <a:off x="755650" y="4365104"/>
              <a:ext cx="7632700" cy="1723931"/>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tIns="504000" rtlCol="0" anchor="ctr"/>
            <a:lstStyle/>
            <a:p>
              <a:pPr algn="ctr"/>
              <a:r>
                <a:rPr lang="en-GB" dirty="0">
                  <a:sym typeface="Wingdings" panose="05000000000000000000" pitchFamily="2" charset="2"/>
                </a:rPr>
                <a:t>Perseverance Pea knows that you have to stick at it when you are trying to get better at something or learn something new. If we stop trying when we make a mistake or when things get a little tough, we’ll never improve. Perseverance is all about not giving up.</a:t>
              </a:r>
            </a:p>
          </p:txBody>
        </p:sp>
        <p:sp>
          <p:nvSpPr>
            <p:cNvPr id="24" name="Rectangle: Rounded Corners 23">
              <a:extLst>
                <a:ext uri="{FF2B5EF4-FFF2-40B4-BE49-F238E27FC236}">
                  <a16:creationId xmlns:a16="http://schemas.microsoft.com/office/drawing/2014/main" id="{C17DDDB6-8A8D-417D-A54B-9F24E472EF5F}"/>
                </a:ext>
              </a:extLst>
            </p:cNvPr>
            <p:cNvSpPr/>
            <p:nvPr/>
          </p:nvSpPr>
          <p:spPr>
            <a:xfrm>
              <a:off x="755650" y="4365104"/>
              <a:ext cx="7632700" cy="494635"/>
            </a:xfrm>
            <a:prstGeom prst="round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ym typeface="Wingdings" panose="05000000000000000000" pitchFamily="2" charset="2"/>
                </a:rPr>
                <a:t>Meet Perseverance Pea!</a:t>
              </a:r>
              <a:endParaRPr lang="en-GB" dirty="0"/>
            </a:p>
          </p:txBody>
        </p:sp>
      </p:grpSp>
      <p:pic>
        <p:nvPicPr>
          <p:cNvPr id="25" name="Picture 24">
            <a:extLst>
              <a:ext uri="{FF2B5EF4-FFF2-40B4-BE49-F238E27FC236}">
                <a16:creationId xmlns:a16="http://schemas.microsoft.com/office/drawing/2014/main" id="{4F10CC3F-9B5E-4F3F-A6F7-B8E6EEB33E58}"/>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858814" y="1794917"/>
            <a:ext cx="3426372" cy="2305812"/>
          </a:xfrm>
          <a:prstGeom prst="rect">
            <a:avLst/>
          </a:prstGeom>
        </p:spPr>
      </p:pic>
      <p:grpSp>
        <p:nvGrpSpPr>
          <p:cNvPr id="26" name="Group 25">
            <a:extLst>
              <a:ext uri="{FF2B5EF4-FFF2-40B4-BE49-F238E27FC236}">
                <a16:creationId xmlns:a16="http://schemas.microsoft.com/office/drawing/2014/main" id="{ACA3B551-D01B-4245-99BA-A0CE33F8227C}"/>
              </a:ext>
            </a:extLst>
          </p:cNvPr>
          <p:cNvGrpSpPr/>
          <p:nvPr/>
        </p:nvGrpSpPr>
        <p:grpSpPr>
          <a:xfrm>
            <a:off x="755576" y="4368894"/>
            <a:ext cx="7632700" cy="1723931"/>
            <a:chOff x="755650" y="4365104"/>
            <a:chExt cx="7632700" cy="1723931"/>
          </a:xfrm>
        </p:grpSpPr>
        <p:sp>
          <p:nvSpPr>
            <p:cNvPr id="27" name="Rectangle: Rounded Corners 26">
              <a:extLst>
                <a:ext uri="{FF2B5EF4-FFF2-40B4-BE49-F238E27FC236}">
                  <a16:creationId xmlns:a16="http://schemas.microsoft.com/office/drawing/2014/main" id="{9B737374-AAF6-4F0D-9F88-A81DEEC673A3}"/>
                </a:ext>
              </a:extLst>
            </p:cNvPr>
            <p:cNvSpPr/>
            <p:nvPr/>
          </p:nvSpPr>
          <p:spPr>
            <a:xfrm>
              <a:off x="755650" y="4365104"/>
              <a:ext cx="7632700" cy="1723931"/>
            </a:xfrm>
            <a:prstGeom prst="round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tIns="504000" rtlCol="0" anchor="ctr"/>
            <a:lstStyle/>
            <a:p>
              <a:pPr algn="ctr"/>
              <a:r>
                <a:rPr lang="en-GB" dirty="0">
                  <a:sym typeface="Wingdings" panose="05000000000000000000" pitchFamily="2" charset="2"/>
                </a:rPr>
                <a:t>Positivity Pea knows that a positive attitude is very important when it comes to achieving our dreams and goals. We have to believe in ourselves and believe we can do it. We can also feel proud of ourselves when we get better at something or we do something well.</a:t>
              </a:r>
            </a:p>
          </p:txBody>
        </p:sp>
        <p:sp>
          <p:nvSpPr>
            <p:cNvPr id="28" name="Rectangle: Rounded Corners 27">
              <a:extLst>
                <a:ext uri="{FF2B5EF4-FFF2-40B4-BE49-F238E27FC236}">
                  <a16:creationId xmlns:a16="http://schemas.microsoft.com/office/drawing/2014/main" id="{0B08D24F-BABA-4120-B0B4-71EB1DBAEF70}"/>
                </a:ext>
              </a:extLst>
            </p:cNvPr>
            <p:cNvSpPr/>
            <p:nvPr/>
          </p:nvSpPr>
          <p:spPr>
            <a:xfrm>
              <a:off x="755650" y="4365104"/>
              <a:ext cx="7632700" cy="494635"/>
            </a:xfrm>
            <a:prstGeom prst="roundRect">
              <a:avLst/>
            </a:prstGeom>
            <a:solidFill>
              <a:srgbClr val="D81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ym typeface="Wingdings" panose="05000000000000000000" pitchFamily="2" charset="2"/>
                </a:rPr>
                <a:t>Meet Positivity Pea!</a:t>
              </a:r>
              <a:endParaRPr lang="en-GB" dirty="0"/>
            </a:p>
          </p:txBody>
        </p:sp>
      </p:grpSp>
      <p:pic>
        <p:nvPicPr>
          <p:cNvPr id="30" name="Whole Class">
            <a:extLst>
              <a:ext uri="{FF2B5EF4-FFF2-40B4-BE49-F238E27FC236}">
                <a16:creationId xmlns:a16="http://schemas.microsoft.com/office/drawing/2014/main" id="{4675A140-2C15-4C31-B40E-04EE5DF7855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62226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0">
                                            <p:txEl>
                                              <p:pRg st="0" end="0"/>
                                            </p:txEl>
                                          </p:spTgt>
                                        </p:tgtEl>
                                      </p:cBhvr>
                                    </p:animEffect>
                                    <p:set>
                                      <p:cBhvr>
                                        <p:cTn id="12" dur="1" fill="hold">
                                          <p:stCondLst>
                                            <p:cond delay="499"/>
                                          </p:stCondLst>
                                        </p:cTn>
                                        <p:tgtEl>
                                          <p:spTgt spid="20">
                                            <p:txEl>
                                              <p:pRg st="0" end="0"/>
                                            </p:txEl>
                                          </p:spTgt>
                                        </p:tgtEl>
                                        <p:attrNameLst>
                                          <p:attrName>style.visibility</p:attrName>
                                        </p:attrNameLst>
                                      </p:cBhvr>
                                      <p:to>
                                        <p:strVal val="hidden"/>
                                      </p:to>
                                    </p:set>
                                  </p:childTnLst>
                                </p:cTn>
                              </p:par>
                            </p:childTnLst>
                          </p:cTn>
                        </p:par>
                        <p:par>
                          <p:cTn id="13" fill="hold">
                            <p:stCondLst>
                              <p:cond delay="500"/>
                            </p:stCondLst>
                            <p:childTnLst>
                              <p:par>
                                <p:cTn id="14" presetID="31"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 calcmode="lin" valueType="num">
                                      <p:cBhvr>
                                        <p:cTn id="18" dur="500" fill="hold"/>
                                        <p:tgtEl>
                                          <p:spTgt spid="4"/>
                                        </p:tgtEl>
                                        <p:attrNameLst>
                                          <p:attrName>style.rotation</p:attrName>
                                        </p:attrNameLst>
                                      </p:cBhvr>
                                      <p:tavLst>
                                        <p:tav tm="0">
                                          <p:val>
                                            <p:fltVal val="90"/>
                                          </p:val>
                                        </p:tav>
                                        <p:tav tm="100000">
                                          <p:val>
                                            <p:fltVal val="0"/>
                                          </p:val>
                                        </p:tav>
                                      </p:tavLst>
                                    </p:anim>
                                    <p:animEffect transition="in" filter="fade">
                                      <p:cBhvr>
                                        <p:cTn id="19" dur="500"/>
                                        <p:tgtEl>
                                          <p:spTgt spid="4"/>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up)">
                                      <p:cBhvr>
                                        <p:cTn id="23" dur="75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path" presetSubtype="0" accel="50000" decel="50000" fill="hold" nodeType="clickEffect">
                                  <p:stCondLst>
                                    <p:cond delay="0"/>
                                  </p:stCondLst>
                                  <p:childTnLst>
                                    <p:animMotion origin="layout" path="M 1.66667E-6 2.59259E-6 L -0.32031 0.00023 " pathEditMode="relative" rAng="0" ptsTypes="AA">
                                      <p:cBhvr>
                                        <p:cTn id="27" dur="2000" fill="hold"/>
                                        <p:tgtEl>
                                          <p:spTgt spid="4"/>
                                        </p:tgtEl>
                                        <p:attrNameLst>
                                          <p:attrName>ppt_x</p:attrName>
                                          <p:attrName>ppt_y</p:attrName>
                                        </p:attrNameLst>
                                      </p:cBhvr>
                                      <p:rCtr x="-16024" y="0"/>
                                    </p:animMotion>
                                  </p:childTnLst>
                                </p:cTn>
                              </p:par>
                              <p:par>
                                <p:cTn id="28" presetID="6" presetClass="emph" presetSubtype="0" fill="hold" nodeType="withEffect">
                                  <p:stCondLst>
                                    <p:cond delay="0"/>
                                  </p:stCondLst>
                                  <p:childTnLst>
                                    <p:animScale>
                                      <p:cBhvr>
                                        <p:cTn id="29" dur="2000" fill="hold"/>
                                        <p:tgtEl>
                                          <p:spTgt spid="4"/>
                                        </p:tgtEl>
                                      </p:cBhvr>
                                      <p:by x="50000" y="50000"/>
                                    </p:animScale>
                                  </p:childTnLst>
                                </p:cTn>
                              </p:par>
                              <p:par>
                                <p:cTn id="30" presetID="10" presetClass="exit" presetSubtype="0" fill="hold" nodeType="withEffect">
                                  <p:stCondLst>
                                    <p:cond delay="0"/>
                                  </p:stCondLst>
                                  <p:childTnLst>
                                    <p:animEffect transition="out" filter="fade">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par>
                          <p:cTn id="33" fill="hold">
                            <p:stCondLst>
                              <p:cond delay="2000"/>
                            </p:stCondLst>
                            <p:childTnLst>
                              <p:par>
                                <p:cTn id="34" presetID="31" presetClass="entr" presetSubtype="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 calcmode="lin" valueType="num">
                                      <p:cBhvr>
                                        <p:cTn id="38" dur="500" fill="hold"/>
                                        <p:tgtEl>
                                          <p:spTgt spid="15"/>
                                        </p:tgtEl>
                                        <p:attrNameLst>
                                          <p:attrName>style.rotation</p:attrName>
                                        </p:attrNameLst>
                                      </p:cBhvr>
                                      <p:tavLst>
                                        <p:tav tm="0">
                                          <p:val>
                                            <p:fltVal val="90"/>
                                          </p:val>
                                        </p:tav>
                                        <p:tav tm="100000">
                                          <p:val>
                                            <p:fltVal val="0"/>
                                          </p:val>
                                        </p:tav>
                                      </p:tavLst>
                                    </p:anim>
                                    <p:animEffect transition="in" filter="fade">
                                      <p:cBhvr>
                                        <p:cTn id="39" dur="500"/>
                                        <p:tgtEl>
                                          <p:spTgt spid="15"/>
                                        </p:tgtEl>
                                      </p:cBhvr>
                                    </p:animEffect>
                                  </p:childTnLst>
                                </p:cTn>
                              </p:par>
                            </p:childTnLst>
                          </p:cTn>
                        </p:par>
                        <p:par>
                          <p:cTn id="40" fill="hold">
                            <p:stCondLst>
                              <p:cond delay="2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75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path" presetSubtype="0" accel="50000" decel="50000" fill="hold" nodeType="clickEffect">
                                  <p:stCondLst>
                                    <p:cond delay="0"/>
                                  </p:stCondLst>
                                  <p:childTnLst>
                                    <p:animMotion origin="layout" path="M -1.66667E-6 -1.85185E-6 L 0.34028 -0.00046 " pathEditMode="relative" rAng="0" ptsTypes="AA">
                                      <p:cBhvr>
                                        <p:cTn id="47" dur="2000" fill="hold"/>
                                        <p:tgtEl>
                                          <p:spTgt spid="15"/>
                                        </p:tgtEl>
                                        <p:attrNameLst>
                                          <p:attrName>ppt_x</p:attrName>
                                          <p:attrName>ppt_y</p:attrName>
                                        </p:attrNameLst>
                                      </p:cBhvr>
                                      <p:rCtr x="17014" y="-23"/>
                                    </p:animMotion>
                                  </p:childTnLst>
                                </p:cTn>
                              </p:par>
                              <p:par>
                                <p:cTn id="48" presetID="6" presetClass="emph" presetSubtype="0" fill="hold" nodeType="withEffect">
                                  <p:stCondLst>
                                    <p:cond delay="0"/>
                                  </p:stCondLst>
                                  <p:childTnLst>
                                    <p:animScale>
                                      <p:cBhvr>
                                        <p:cTn id="49" dur="2000" fill="hold"/>
                                        <p:tgtEl>
                                          <p:spTgt spid="15"/>
                                        </p:tgtEl>
                                      </p:cBhvr>
                                      <p:by x="50000" y="50000"/>
                                    </p:animScale>
                                  </p:childTnLst>
                                </p:cTn>
                              </p:par>
                              <p:par>
                                <p:cTn id="50" presetID="10" presetClass="exit" presetSubtype="0" fill="hold" nodeType="withEffect">
                                  <p:stCondLst>
                                    <p:cond delay="0"/>
                                  </p:stCondLst>
                                  <p:childTnLst>
                                    <p:animEffect transition="out" filter="fade">
                                      <p:cBhvr>
                                        <p:cTn id="51" dur="500"/>
                                        <p:tgtEl>
                                          <p:spTgt spid="16"/>
                                        </p:tgtEl>
                                      </p:cBhvr>
                                    </p:animEffect>
                                    <p:set>
                                      <p:cBhvr>
                                        <p:cTn id="52" dur="1" fill="hold">
                                          <p:stCondLst>
                                            <p:cond delay="499"/>
                                          </p:stCondLst>
                                        </p:cTn>
                                        <p:tgtEl>
                                          <p:spTgt spid="16"/>
                                        </p:tgtEl>
                                        <p:attrNameLst>
                                          <p:attrName>style.visibility</p:attrName>
                                        </p:attrNameLst>
                                      </p:cBhvr>
                                      <p:to>
                                        <p:strVal val="hidden"/>
                                      </p:to>
                                    </p:set>
                                  </p:childTnLst>
                                </p:cTn>
                              </p:par>
                            </p:childTnLst>
                          </p:cTn>
                        </p:par>
                        <p:par>
                          <p:cTn id="53" fill="hold">
                            <p:stCondLst>
                              <p:cond delay="2000"/>
                            </p:stCondLst>
                            <p:childTnLst>
                              <p:par>
                                <p:cTn id="54" presetID="31"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 calcmode="lin" valueType="num">
                                      <p:cBhvr>
                                        <p:cTn id="58" dur="500" fill="hold"/>
                                        <p:tgtEl>
                                          <p:spTgt spid="25"/>
                                        </p:tgtEl>
                                        <p:attrNameLst>
                                          <p:attrName>style.rotation</p:attrName>
                                        </p:attrNameLst>
                                      </p:cBhvr>
                                      <p:tavLst>
                                        <p:tav tm="0">
                                          <p:val>
                                            <p:fltVal val="90"/>
                                          </p:val>
                                        </p:tav>
                                        <p:tav tm="100000">
                                          <p:val>
                                            <p:fltVal val="0"/>
                                          </p:val>
                                        </p:tav>
                                      </p:tavLst>
                                    </p:anim>
                                    <p:animEffect transition="in" filter="fade">
                                      <p:cBhvr>
                                        <p:cTn id="59" dur="500"/>
                                        <p:tgtEl>
                                          <p:spTgt spid="25"/>
                                        </p:tgtEl>
                                      </p:cBhvr>
                                    </p:animEffect>
                                  </p:childTnLst>
                                </p:cTn>
                              </p:par>
                            </p:childTnLst>
                          </p:cTn>
                        </p:par>
                        <p:par>
                          <p:cTn id="60" fill="hold">
                            <p:stCondLst>
                              <p:cond delay="2500"/>
                            </p:stCondLst>
                            <p:childTnLst>
                              <p:par>
                                <p:cTn id="61" presetID="22" presetClass="entr" presetSubtype="1"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up)">
                                      <p:cBhvr>
                                        <p:cTn id="63" dur="750"/>
                                        <p:tgtEl>
                                          <p:spTgt spid="26"/>
                                        </p:tgtEl>
                                      </p:cBhvr>
                                    </p:animEffect>
                                  </p:childTnLst>
                                </p:cTn>
                              </p:par>
                            </p:childTnLst>
                          </p:cTn>
                        </p:par>
                      </p:childTnLst>
                    </p:cTn>
                  </p:par>
                  <p:par>
                    <p:cTn id="64" fill="hold">
                      <p:stCondLst>
                        <p:cond delay="indefinite"/>
                      </p:stCondLst>
                      <p:childTnLst>
                        <p:par>
                          <p:cTn id="65" fill="hold">
                            <p:stCondLst>
                              <p:cond delay="0"/>
                            </p:stCondLst>
                            <p:childTnLst>
                              <p:par>
                                <p:cTn id="66" presetID="6" presetClass="emph" presetSubtype="0" fill="hold" nodeType="clickEffect">
                                  <p:stCondLst>
                                    <p:cond delay="0"/>
                                  </p:stCondLst>
                                  <p:childTnLst>
                                    <p:animScale>
                                      <p:cBhvr>
                                        <p:cTn id="67" dur="2000" fill="hold"/>
                                        <p:tgtEl>
                                          <p:spTgt spid="25"/>
                                        </p:tgtEl>
                                      </p:cBhvr>
                                      <p:by x="50000" y="50000"/>
                                    </p:animScale>
                                  </p:childTnLst>
                                </p:cTn>
                              </p:par>
                              <p:par>
                                <p:cTn id="68" presetID="10" presetClass="exit" presetSubtype="0" fill="hold" nodeType="withEffect">
                                  <p:stCondLst>
                                    <p:cond delay="0"/>
                                  </p:stCondLst>
                                  <p:childTnLst>
                                    <p:animEffect transition="out" filter="fade">
                                      <p:cBhvr>
                                        <p:cTn id="69" dur="500"/>
                                        <p:tgtEl>
                                          <p:spTgt spid="26"/>
                                        </p:tgtEl>
                                      </p:cBhvr>
                                    </p:animEffect>
                                    <p:set>
                                      <p:cBhvr>
                                        <p:cTn id="70"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uiExpand="1" build="p"/>
      <p:bldP spid="20" grpId="1"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2485E-2BDC-4E83-A8A0-F5594020C16A}"/>
              </a:ext>
            </a:extLst>
          </p:cNvPr>
          <p:cNvSpPr>
            <a:spLocks noGrp="1"/>
          </p:cNvSpPr>
          <p:nvPr>
            <p:ph type="title"/>
          </p:nvPr>
        </p:nvSpPr>
        <p:spPr/>
        <p:txBody>
          <a:bodyPr/>
          <a:lstStyle/>
          <a:p>
            <a:r>
              <a:rPr lang="en-GB" dirty="0">
                <a:latin typeface="Twinkl" pitchFamily="2" charset="0"/>
              </a:rPr>
              <a:t>The Three Ps</a:t>
            </a:r>
          </a:p>
        </p:txBody>
      </p:sp>
      <p:sp>
        <p:nvSpPr>
          <p:cNvPr id="3" name="TextBox 2">
            <a:extLst>
              <a:ext uri="{FF2B5EF4-FFF2-40B4-BE49-F238E27FC236}">
                <a16:creationId xmlns:a16="http://schemas.microsoft.com/office/drawing/2014/main" id="{FEC055CF-FB61-4AFF-A109-8B90BEFA041D}"/>
              </a:ext>
            </a:extLst>
          </p:cNvPr>
          <p:cNvSpPr txBox="1"/>
          <p:nvPr/>
        </p:nvSpPr>
        <p:spPr>
          <a:xfrm>
            <a:off x="755650" y="1628930"/>
            <a:ext cx="7632700" cy="923330"/>
          </a:xfrm>
          <a:prstGeom prst="rect">
            <a:avLst/>
          </a:prstGeom>
          <a:noFill/>
        </p:spPr>
        <p:txBody>
          <a:bodyPr wrap="square" rtlCol="0">
            <a:spAutoFit/>
          </a:bodyPr>
          <a:lstStyle/>
          <a:p>
            <a:pPr algn="ctr"/>
            <a:r>
              <a:rPr lang="en-GB" dirty="0"/>
              <a:t>Practice, positivity and perseverance are all really important when it comes to working towards a dream or goal. Without them, we wouldn’t get very far.</a:t>
            </a:r>
          </a:p>
        </p:txBody>
      </p:sp>
      <p:grpSp>
        <p:nvGrpSpPr>
          <p:cNvPr id="12" name="Group 11">
            <a:extLst>
              <a:ext uri="{FF2B5EF4-FFF2-40B4-BE49-F238E27FC236}">
                <a16:creationId xmlns:a16="http://schemas.microsoft.com/office/drawing/2014/main" id="{5EF91512-3103-4274-AFE4-3B0053694E57}"/>
              </a:ext>
            </a:extLst>
          </p:cNvPr>
          <p:cNvGrpSpPr/>
          <p:nvPr/>
        </p:nvGrpSpPr>
        <p:grpSpPr>
          <a:xfrm>
            <a:off x="1691680" y="2769336"/>
            <a:ext cx="6059277" cy="3356992"/>
            <a:chOff x="1691680" y="2769336"/>
            <a:chExt cx="6059277" cy="3356992"/>
          </a:xfrm>
        </p:grpSpPr>
        <p:sp>
          <p:nvSpPr>
            <p:cNvPr id="6" name="Rectangle: Rounded Corners 5">
              <a:extLst>
                <a:ext uri="{FF2B5EF4-FFF2-40B4-BE49-F238E27FC236}">
                  <a16:creationId xmlns:a16="http://schemas.microsoft.com/office/drawing/2014/main" id="{150425BE-B599-48B9-A989-056ADD67A53D}"/>
                </a:ext>
              </a:extLst>
            </p:cNvPr>
            <p:cNvSpPr/>
            <p:nvPr/>
          </p:nvSpPr>
          <p:spPr>
            <a:xfrm>
              <a:off x="1691680" y="3612009"/>
              <a:ext cx="4680520" cy="1224136"/>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Ins="1008000" rtlCol="0" anchor="ctr"/>
            <a:lstStyle/>
            <a:p>
              <a:pPr algn="ctr"/>
              <a:r>
                <a:rPr lang="en-GB" dirty="0"/>
                <a:t>Imagine trying to get better at playing football without ever practising!</a:t>
              </a:r>
            </a:p>
          </p:txBody>
        </p:sp>
        <p:pic>
          <p:nvPicPr>
            <p:cNvPr id="5" name="Picture 4" descr="A close up of a mask&#10;&#10;Description automatically generated">
              <a:extLst>
                <a:ext uri="{FF2B5EF4-FFF2-40B4-BE49-F238E27FC236}">
                  <a16:creationId xmlns:a16="http://schemas.microsoft.com/office/drawing/2014/main" id="{5E4E593A-4595-45D6-9D32-3B4FD36FD8B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16016" y="2769336"/>
              <a:ext cx="3034941" cy="3356992"/>
            </a:xfrm>
            <a:prstGeom prst="rect">
              <a:avLst/>
            </a:prstGeom>
          </p:spPr>
        </p:pic>
      </p:grpSp>
      <p:grpSp>
        <p:nvGrpSpPr>
          <p:cNvPr id="13" name="Group 12">
            <a:extLst>
              <a:ext uri="{FF2B5EF4-FFF2-40B4-BE49-F238E27FC236}">
                <a16:creationId xmlns:a16="http://schemas.microsoft.com/office/drawing/2014/main" id="{53825E5A-7BF8-4C13-B590-FE6272E7F6B8}"/>
              </a:ext>
            </a:extLst>
          </p:cNvPr>
          <p:cNvGrpSpPr/>
          <p:nvPr/>
        </p:nvGrpSpPr>
        <p:grpSpPr>
          <a:xfrm>
            <a:off x="1740638" y="2769336"/>
            <a:ext cx="4631562" cy="3356992"/>
            <a:chOff x="1740638" y="2769336"/>
            <a:chExt cx="4631562" cy="3356992"/>
          </a:xfrm>
        </p:grpSpPr>
        <p:sp>
          <p:nvSpPr>
            <p:cNvPr id="7" name="Rectangle: Rounded Corners 6">
              <a:extLst>
                <a:ext uri="{FF2B5EF4-FFF2-40B4-BE49-F238E27FC236}">
                  <a16:creationId xmlns:a16="http://schemas.microsoft.com/office/drawing/2014/main" id="{5F867EED-4F4B-4656-BC81-1849A9EF6EB5}"/>
                </a:ext>
              </a:extLst>
            </p:cNvPr>
            <p:cNvSpPr/>
            <p:nvPr/>
          </p:nvSpPr>
          <p:spPr>
            <a:xfrm>
              <a:off x="2472243" y="3612009"/>
              <a:ext cx="3899957" cy="1224136"/>
            </a:xfrm>
            <a:prstGeom prst="roundRect">
              <a:avLst/>
            </a:prstGeom>
            <a:solidFill>
              <a:srgbClr val="EB004D"/>
            </a:solidFill>
            <a:ln>
              <a:noFill/>
            </a:ln>
          </p:spPr>
          <p:style>
            <a:lnRef idx="2">
              <a:schemeClr val="accent1">
                <a:shade val="50000"/>
              </a:schemeClr>
            </a:lnRef>
            <a:fillRef idx="1">
              <a:schemeClr val="accent1"/>
            </a:fillRef>
            <a:effectRef idx="0">
              <a:schemeClr val="accent1"/>
            </a:effectRef>
            <a:fontRef idx="minor">
              <a:schemeClr val="lt1"/>
            </a:fontRef>
          </p:style>
          <p:txBody>
            <a:bodyPr lIns="648000" rIns="108000" rtlCol="0" anchor="ctr"/>
            <a:lstStyle/>
            <a:p>
              <a:pPr algn="ctr"/>
              <a:r>
                <a:rPr lang="en-GB" dirty="0"/>
                <a:t>Imagine trying to sing on the stage if you kept telling yourself you couldn’t do it!</a:t>
              </a:r>
            </a:p>
          </p:txBody>
        </p:sp>
        <p:pic>
          <p:nvPicPr>
            <p:cNvPr id="8" name="Picture 7">
              <a:extLst>
                <a:ext uri="{FF2B5EF4-FFF2-40B4-BE49-F238E27FC236}">
                  <a16:creationId xmlns:a16="http://schemas.microsoft.com/office/drawing/2014/main" id="{A8552262-0AC9-4926-8426-E79AF591045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740638" y="2769336"/>
              <a:ext cx="1463210" cy="3356992"/>
            </a:xfrm>
            <a:prstGeom prst="rect">
              <a:avLst/>
            </a:prstGeom>
          </p:spPr>
        </p:pic>
      </p:grpSp>
      <p:grpSp>
        <p:nvGrpSpPr>
          <p:cNvPr id="14" name="Group 13">
            <a:extLst>
              <a:ext uri="{FF2B5EF4-FFF2-40B4-BE49-F238E27FC236}">
                <a16:creationId xmlns:a16="http://schemas.microsoft.com/office/drawing/2014/main" id="{6B8EF81F-AF0C-4781-BB0E-F6C1A453BAAB}"/>
              </a:ext>
            </a:extLst>
          </p:cNvPr>
          <p:cNvGrpSpPr/>
          <p:nvPr/>
        </p:nvGrpSpPr>
        <p:grpSpPr>
          <a:xfrm>
            <a:off x="2051720" y="2636912"/>
            <a:ext cx="6131286" cy="3179106"/>
            <a:chOff x="2051720" y="2636912"/>
            <a:chExt cx="6131286" cy="3179106"/>
          </a:xfrm>
        </p:grpSpPr>
        <p:sp>
          <p:nvSpPr>
            <p:cNvPr id="10" name="Rectangle: Rounded Corners 9">
              <a:extLst>
                <a:ext uri="{FF2B5EF4-FFF2-40B4-BE49-F238E27FC236}">
                  <a16:creationId xmlns:a16="http://schemas.microsoft.com/office/drawing/2014/main" id="{6309A038-4385-4D32-AEA4-996235A067CF}"/>
                </a:ext>
              </a:extLst>
            </p:cNvPr>
            <p:cNvSpPr/>
            <p:nvPr/>
          </p:nvSpPr>
          <p:spPr>
            <a:xfrm>
              <a:off x="2051720" y="3623601"/>
              <a:ext cx="4320480" cy="1224136"/>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Ins="1080000" rtlCol="0" anchor="ctr"/>
            <a:lstStyle/>
            <a:p>
              <a:pPr algn="ctr"/>
              <a:r>
                <a:rPr lang="en-GB" dirty="0"/>
                <a:t>Imagine trying to learn to play the guitar if you gave up the first time you plucked the wrong string!</a:t>
              </a:r>
            </a:p>
          </p:txBody>
        </p:sp>
        <p:pic>
          <p:nvPicPr>
            <p:cNvPr id="11" name="Picture 10">
              <a:extLst>
                <a:ext uri="{FF2B5EF4-FFF2-40B4-BE49-F238E27FC236}">
                  <a16:creationId xmlns:a16="http://schemas.microsoft.com/office/drawing/2014/main" id="{8996E331-BE26-4CE6-B761-8186648595B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92908" y="2636912"/>
              <a:ext cx="2890098" cy="3179106"/>
            </a:xfrm>
            <a:prstGeom prst="rect">
              <a:avLst/>
            </a:prstGeom>
          </p:spPr>
        </p:pic>
      </p:grpSp>
      <p:sp>
        <p:nvSpPr>
          <p:cNvPr id="15" name="TextBox 14">
            <a:extLst>
              <a:ext uri="{FF2B5EF4-FFF2-40B4-BE49-F238E27FC236}">
                <a16:creationId xmlns:a16="http://schemas.microsoft.com/office/drawing/2014/main" id="{692223BF-850B-424D-B642-50EF56A34920}"/>
              </a:ext>
            </a:extLst>
          </p:cNvPr>
          <p:cNvSpPr txBox="1"/>
          <p:nvPr/>
        </p:nvSpPr>
        <p:spPr>
          <a:xfrm>
            <a:off x="750885" y="5502164"/>
            <a:ext cx="7632700" cy="369332"/>
          </a:xfrm>
          <a:prstGeom prst="rect">
            <a:avLst/>
          </a:prstGeom>
          <a:noFill/>
        </p:spPr>
        <p:txBody>
          <a:bodyPr wrap="square" rtlCol="0">
            <a:spAutoFit/>
          </a:bodyPr>
          <a:lstStyle/>
          <a:p>
            <a:pPr algn="ctr"/>
            <a:r>
              <a:rPr lang="en-GB" dirty="0"/>
              <a:t>Thank goodness for those superheroes, The Three Peas!</a:t>
            </a:r>
          </a:p>
        </p:txBody>
      </p:sp>
      <p:pic>
        <p:nvPicPr>
          <p:cNvPr id="17" name="Picture 16" descr="A picture containing drawing&#10;&#10;Description automatically generated">
            <a:extLst>
              <a:ext uri="{FF2B5EF4-FFF2-40B4-BE49-F238E27FC236}">
                <a16:creationId xmlns:a16="http://schemas.microsoft.com/office/drawing/2014/main" id="{9C1629E1-006A-4899-9E01-7F18BE543C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119" y="3228668"/>
            <a:ext cx="2752745" cy="1563597"/>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ABACFB26-BBEC-471C-8555-D37CDC3F473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56176" y="3212976"/>
            <a:ext cx="2376926" cy="1601737"/>
          </a:xfrm>
          <a:prstGeom prst="rect">
            <a:avLst/>
          </a:prstGeom>
        </p:spPr>
      </p:pic>
      <p:pic>
        <p:nvPicPr>
          <p:cNvPr id="21" name="Picture 20" descr="A picture containing drawing&#10;&#10;Description automatically generated">
            <a:extLst>
              <a:ext uri="{FF2B5EF4-FFF2-40B4-BE49-F238E27FC236}">
                <a16:creationId xmlns:a16="http://schemas.microsoft.com/office/drawing/2014/main" id="{4D449F40-D7C8-4498-8B7D-19C362045F6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491880" y="3213866"/>
            <a:ext cx="2298969" cy="1599577"/>
          </a:xfrm>
          <a:prstGeom prst="rect">
            <a:avLst/>
          </a:prstGeom>
        </p:spPr>
      </p:pic>
      <p:pic>
        <p:nvPicPr>
          <p:cNvPr id="23" name="Whole Class">
            <a:extLst>
              <a:ext uri="{FF2B5EF4-FFF2-40B4-BE49-F238E27FC236}">
                <a16:creationId xmlns:a16="http://schemas.microsoft.com/office/drawing/2014/main" id="{6727B9D7-9A6F-4B9F-AD27-520AA083596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155102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10" presetClass="exit" presetSubtype="0" fill="hold" nodeType="with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right)">
                                      <p:cBhvr>
                                        <p:cTn id="25" dur="500"/>
                                        <p:tgtEl>
                                          <p:spTgt spid="14"/>
                                        </p:tgtEl>
                                      </p:cBhvr>
                                    </p:animEffect>
                                  </p:childTnLst>
                                </p:cTn>
                              </p:par>
                              <p:par>
                                <p:cTn id="26" presetID="10" presetClass="exit" presetSubtype="0" fill="hold" nodeType="withEffect">
                                  <p:stCondLst>
                                    <p:cond delay="0"/>
                                  </p:stCondLst>
                                  <p:childTnLst>
                                    <p:animEffect transition="out" filter="fade">
                                      <p:cBhvr>
                                        <p:cTn id="27" dur="500"/>
                                        <p:tgtEl>
                                          <p:spTgt spid="13"/>
                                        </p:tgtEl>
                                      </p:cBhvr>
                                    </p:animEffect>
                                    <p:set>
                                      <p:cBhvr>
                                        <p:cTn id="28" dur="1" fill="hold">
                                          <p:stCondLst>
                                            <p:cond delay="499"/>
                                          </p:stCondLst>
                                        </p:cTn>
                                        <p:tgtEl>
                                          <p:spTgt spid="1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Effect transition="in" filter="fade">
                                      <p:cBhvr>
                                        <p:cTn id="37" dur="500"/>
                                        <p:tgtEl>
                                          <p:spTgt spid="15">
                                            <p:txEl>
                                              <p:pRg st="0" end="0"/>
                                            </p:txEl>
                                          </p:spTgt>
                                        </p:tgtEl>
                                      </p:cBhvr>
                                    </p:animEffect>
                                  </p:childTnLst>
                                </p:cTn>
                              </p:par>
                              <p:par>
                                <p:cTn id="38" presetID="2" presetClass="entr" presetSubtype="2"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2" presetClass="entr" presetSubtype="2"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1+#ppt_w/2"/>
                                          </p:val>
                                        </p:tav>
                                        <p:tav tm="100000">
                                          <p:val>
                                            <p:strVal val="#ppt_x"/>
                                          </p:val>
                                        </p:tav>
                                      </p:tavLst>
                                    </p:anim>
                                    <p:anim calcmode="lin" valueType="num">
                                      <p:cBhvr additive="base">
                                        <p:cTn id="46" dur="500" fill="hold"/>
                                        <p:tgtEl>
                                          <p:spTgt spid="21"/>
                                        </p:tgtEl>
                                        <p:attrNameLst>
                                          <p:attrName>ppt_y</p:attrName>
                                        </p:attrNameLst>
                                      </p:cBhvr>
                                      <p:tavLst>
                                        <p:tav tm="0">
                                          <p:val>
                                            <p:strVal val="#ppt_y"/>
                                          </p:val>
                                        </p:tav>
                                        <p:tav tm="100000">
                                          <p:val>
                                            <p:strVal val="#ppt_y"/>
                                          </p:val>
                                        </p:tav>
                                      </p:tavLst>
                                    </p:anim>
                                  </p:childTnLst>
                                </p:cTn>
                              </p:par>
                            </p:childTnLst>
                          </p:cTn>
                        </p:par>
                        <p:par>
                          <p:cTn id="47" fill="hold">
                            <p:stCondLst>
                              <p:cond delay="1500"/>
                            </p:stCondLst>
                            <p:childTnLst>
                              <p:par>
                                <p:cTn id="48" presetID="2" presetClass="entr" presetSubtype="2"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1+#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5"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562868" y="4005064"/>
            <a:ext cx="1569992" cy="1569992"/>
            <a:chOff x="4788025" y="4522833"/>
            <a:chExt cx="1569992" cy="1569992"/>
          </a:xfrm>
          <a:solidFill>
            <a:srgbClr val="7EBA45"/>
          </a:solidFill>
        </p:grpSpPr>
        <p:sp>
          <p:nvSpPr>
            <p:cNvPr id="4" name="Oval 3">
              <a:hlinkClick r:id="rId2" action="ppaction://hlinksldjump"/>
            </p:cNvPr>
            <p:cNvSpPr/>
            <p:nvPr/>
          </p:nvSpPr>
          <p:spPr>
            <a:xfrm>
              <a:off x="4788025" y="4522833"/>
              <a:ext cx="1569992" cy="1569992"/>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46221"/>
            </a:xfrm>
            <a:prstGeom prst="rect">
              <a:avLst/>
            </a:prstGeom>
            <a:noFill/>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4946027" y="3995073"/>
            <a:ext cx="1577281" cy="1569992"/>
            <a:chOff x="6574042" y="4512842"/>
            <a:chExt cx="1577281" cy="1569992"/>
          </a:xfrm>
          <a:solidFill>
            <a:srgbClr val="7EBA45"/>
          </a:solidFill>
        </p:grpSpPr>
        <p:sp>
          <p:nvSpPr>
            <p:cNvPr id="7" name="Oval 6">
              <a:hlinkClick r:id="rId3" action="ppaction://hlinksldjump"/>
            </p:cNvPr>
            <p:cNvSpPr/>
            <p:nvPr/>
          </p:nvSpPr>
          <p:spPr>
            <a:xfrm>
              <a:off x="6574042" y="4512842"/>
              <a:ext cx="1569992" cy="1569992"/>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46221"/>
            </a:xfrm>
            <a:prstGeom prst="rect">
              <a:avLst/>
            </a:prstGeom>
            <a:noFill/>
          </p:spPr>
          <p:txBody>
            <a:bodyPr wrap="square" lIns="0" tIns="0" rIns="0" bIns="0">
              <a:spAutoFit/>
            </a:bodyPr>
            <a:lstStyle/>
            <a:p>
              <a:pPr algn="ctr"/>
              <a:r>
                <a:rPr lang="en-GB" sz="1600" b="1" dirty="0">
                  <a:solidFill>
                    <a:schemeClr val="bg1"/>
                  </a:solidFill>
                </a:rPr>
                <a:t>Reflecting </a:t>
              </a:r>
            </a:p>
          </p:txBody>
        </p:sp>
      </p:grpSp>
      <p:pic>
        <p:nvPicPr>
          <p:cNvPr id="9" name="Picture 8" descr="A picture containing drawing&#10;&#10;Description automatically generated">
            <a:extLst>
              <a:ext uri="{FF2B5EF4-FFF2-40B4-BE49-F238E27FC236}">
                <a16:creationId xmlns:a16="http://schemas.microsoft.com/office/drawing/2014/main" id="{9B6A21E2-DBF6-429E-9719-0AFC32ED72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5119" y="1482915"/>
            <a:ext cx="2752745" cy="1563597"/>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EEEDF143-C599-4C34-A8A5-188343ECE3A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6176" y="1467223"/>
            <a:ext cx="2376926" cy="1601737"/>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C76B40E5-0AF8-4E6E-B51C-C3596341ACE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491880" y="1468113"/>
            <a:ext cx="2298969" cy="1599577"/>
          </a:xfrm>
          <a:prstGeom prst="rect">
            <a:avLst/>
          </a:prstGeom>
        </p:spPr>
      </p:pic>
    </p:spTree>
    <p:extLst>
      <p:ext uri="{BB962C8B-B14F-4D97-AF65-F5344CB8AC3E}">
        <p14:creationId xmlns:p14="http://schemas.microsoft.com/office/powerpoint/2010/main" val="33494166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par>
                                <p:cTn id="11" presetID="32" presetClass="emph" presetSubtype="0" repeatCount="indefinite" fill="hold" nodeType="withEffect">
                                  <p:stCondLst>
                                    <p:cond delay="0"/>
                                  </p:stCondLst>
                                  <p:childTnLst>
                                    <p:animRot by="120000">
                                      <p:cBhvr>
                                        <p:cTn id="12" dur="100" fill="hold">
                                          <p:stCondLst>
                                            <p:cond delay="0"/>
                                          </p:stCondLst>
                                        </p:cTn>
                                        <p:tgtEl>
                                          <p:spTgt spid="6"/>
                                        </p:tgtEl>
                                        <p:attrNameLst>
                                          <p:attrName>r</p:attrName>
                                        </p:attrNameLst>
                                      </p:cBhvr>
                                    </p:animRot>
                                    <p:animRot by="-240000">
                                      <p:cBhvr>
                                        <p:cTn id="13" dur="200" fill="hold">
                                          <p:stCondLst>
                                            <p:cond delay="200"/>
                                          </p:stCondLst>
                                        </p:cTn>
                                        <p:tgtEl>
                                          <p:spTgt spid="6"/>
                                        </p:tgtEl>
                                        <p:attrNameLst>
                                          <p:attrName>r</p:attrName>
                                        </p:attrNameLst>
                                      </p:cBhvr>
                                    </p:animRot>
                                    <p:animRot by="240000">
                                      <p:cBhvr>
                                        <p:cTn id="14" dur="200" fill="hold">
                                          <p:stCondLst>
                                            <p:cond delay="400"/>
                                          </p:stCondLst>
                                        </p:cTn>
                                        <p:tgtEl>
                                          <p:spTgt spid="6"/>
                                        </p:tgtEl>
                                        <p:attrNameLst>
                                          <p:attrName>r</p:attrName>
                                        </p:attrNameLst>
                                      </p:cBhvr>
                                    </p:animRot>
                                    <p:animRot by="-240000">
                                      <p:cBhvr>
                                        <p:cTn id="15" dur="200" fill="hold">
                                          <p:stCondLst>
                                            <p:cond delay="600"/>
                                          </p:stCondLst>
                                        </p:cTn>
                                        <p:tgtEl>
                                          <p:spTgt spid="6"/>
                                        </p:tgtEl>
                                        <p:attrNameLst>
                                          <p:attrName>r</p:attrName>
                                        </p:attrNameLst>
                                      </p:cBhvr>
                                    </p:animRot>
                                    <p:animRot by="120000">
                                      <p:cBhvr>
                                        <p:cTn id="16"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We All Need the Three Ps!</a:t>
            </a:r>
          </a:p>
        </p:txBody>
      </p:sp>
      <p:sp>
        <p:nvSpPr>
          <p:cNvPr id="5" name="TextBox 4">
            <a:extLst>
              <a:ext uri="{FF2B5EF4-FFF2-40B4-BE49-F238E27FC236}">
                <a16:creationId xmlns:a16="http://schemas.microsoft.com/office/drawing/2014/main" id="{BAE11817-B18E-4575-966C-833F8FA88FF5}"/>
              </a:ext>
            </a:extLst>
          </p:cNvPr>
          <p:cNvSpPr txBox="1"/>
          <p:nvPr/>
        </p:nvSpPr>
        <p:spPr>
          <a:xfrm>
            <a:off x="755650" y="1628930"/>
            <a:ext cx="7632700" cy="646331"/>
          </a:xfrm>
          <a:prstGeom prst="rect">
            <a:avLst/>
          </a:prstGeom>
          <a:noFill/>
        </p:spPr>
        <p:txBody>
          <a:bodyPr wrap="square" rtlCol="0">
            <a:spAutoFit/>
          </a:bodyPr>
          <a:lstStyle/>
          <a:p>
            <a:pPr algn="ctr"/>
            <a:r>
              <a:rPr lang="en-GB" dirty="0"/>
              <a:t>The three Ps, practice, positivity and perseverance, are important for all of us, whatever it is we are trying to get better at or learn how to do.</a:t>
            </a:r>
          </a:p>
        </p:txBody>
      </p:sp>
      <p:grpSp>
        <p:nvGrpSpPr>
          <p:cNvPr id="7" name="Group 6">
            <a:extLst>
              <a:ext uri="{FF2B5EF4-FFF2-40B4-BE49-F238E27FC236}">
                <a16:creationId xmlns:a16="http://schemas.microsoft.com/office/drawing/2014/main" id="{68D6A109-0D60-4ECA-9003-057556CFF6BF}"/>
              </a:ext>
            </a:extLst>
          </p:cNvPr>
          <p:cNvGrpSpPr/>
          <p:nvPr/>
        </p:nvGrpSpPr>
        <p:grpSpPr>
          <a:xfrm>
            <a:off x="763290" y="2786745"/>
            <a:ext cx="7625060" cy="2878787"/>
            <a:chOff x="763290" y="2786745"/>
            <a:chExt cx="7625060" cy="2878787"/>
          </a:xfrm>
        </p:grpSpPr>
        <p:sp>
          <p:nvSpPr>
            <p:cNvPr id="6" name="Rectangle: Rounded Corners 5">
              <a:extLst>
                <a:ext uri="{FF2B5EF4-FFF2-40B4-BE49-F238E27FC236}">
                  <a16:creationId xmlns:a16="http://schemas.microsoft.com/office/drawing/2014/main" id="{43CCF926-3DEF-4992-9738-C77F67CB46B3}"/>
                </a:ext>
              </a:extLst>
            </p:cNvPr>
            <p:cNvSpPr/>
            <p:nvPr/>
          </p:nvSpPr>
          <p:spPr>
            <a:xfrm>
              <a:off x="4355976" y="2786745"/>
              <a:ext cx="4032374" cy="2878787"/>
            </a:xfrm>
            <a:prstGeom prst="roundRect">
              <a:avLst/>
            </a:prstGeom>
            <a:solidFill>
              <a:srgbClr val="83B62F"/>
            </a:solidFill>
            <a:ln>
              <a:noFill/>
            </a:ln>
          </p:spPr>
          <p:style>
            <a:lnRef idx="2">
              <a:schemeClr val="accent1">
                <a:shade val="50000"/>
              </a:schemeClr>
            </a:lnRef>
            <a:fillRef idx="1">
              <a:schemeClr val="accent1"/>
            </a:fillRef>
            <a:effectRef idx="0">
              <a:schemeClr val="accent1"/>
            </a:effectRef>
            <a:fontRef idx="minor">
              <a:schemeClr val="lt1"/>
            </a:fontRef>
          </p:style>
          <p:txBody>
            <a:bodyPr lIns="504000" tIns="108000" rIns="108000" bIns="108000" rtlCol="0" anchor="ctr"/>
            <a:lstStyle/>
            <a:p>
              <a:pPr>
                <a:lnSpc>
                  <a:spcPct val="100000"/>
                </a:lnSpc>
              </a:pPr>
              <a:r>
                <a:rPr lang="en-GB" dirty="0">
                  <a:latin typeface="Twinkl" pitchFamily="2" charset="0"/>
                </a:rPr>
                <a:t>On your </a:t>
              </a:r>
              <a:r>
                <a:rPr lang="en-GB" b="1" dirty="0">
                  <a:solidFill>
                    <a:schemeClr val="bg1"/>
                  </a:solidFill>
                  <a:latin typeface="Twinkl" pitchFamily="2" charset="0"/>
                </a:rPr>
                <a:t>The Three Ps Activity Sheet</a:t>
              </a:r>
              <a:r>
                <a:rPr lang="en-GB" dirty="0">
                  <a:latin typeface="Twinkl" pitchFamily="2" charset="0"/>
                </a:rPr>
                <a:t>, you are going to draw three pictures:</a:t>
              </a:r>
            </a:p>
            <a:p>
              <a:pPr marL="342900" indent="-342900">
                <a:lnSpc>
                  <a:spcPct val="100000"/>
                </a:lnSpc>
                <a:buFont typeface="Arial" panose="020B0604020202020204" pitchFamily="34" charset="0"/>
                <a:buChar char="•"/>
              </a:pPr>
              <a:r>
                <a:rPr lang="en-GB" dirty="0">
                  <a:latin typeface="Twinkl" pitchFamily="2" charset="0"/>
                </a:rPr>
                <a:t>You practising something.</a:t>
              </a:r>
            </a:p>
            <a:p>
              <a:pPr marL="342900" indent="-342900">
                <a:lnSpc>
                  <a:spcPct val="100000"/>
                </a:lnSpc>
                <a:buFont typeface="Arial" panose="020B0604020202020204" pitchFamily="34" charset="0"/>
                <a:buChar char="•"/>
              </a:pPr>
              <a:r>
                <a:rPr lang="en-GB" dirty="0"/>
                <a:t>You being positive.</a:t>
              </a:r>
              <a:r>
                <a:rPr lang="en-GB" dirty="0">
                  <a:latin typeface="Twinkl" pitchFamily="2" charset="0"/>
                </a:rPr>
                <a:t>.</a:t>
              </a:r>
            </a:p>
            <a:p>
              <a:pPr marL="342900" indent="-342900">
                <a:lnSpc>
                  <a:spcPct val="100000"/>
                </a:lnSpc>
                <a:buFont typeface="Arial" panose="020B0604020202020204" pitchFamily="34" charset="0"/>
                <a:buChar char="•"/>
              </a:pPr>
              <a:r>
                <a:rPr lang="en-GB" dirty="0"/>
                <a:t>You persevering (not giving up)</a:t>
              </a:r>
              <a:r>
                <a:rPr lang="en-GB" dirty="0">
                  <a:latin typeface="Twinkl" pitchFamily="2" charset="0"/>
                </a:rPr>
                <a:t>.</a:t>
              </a:r>
              <a:endParaRPr lang="en-GB" dirty="0"/>
            </a:p>
          </p:txBody>
        </p:sp>
        <p:pic>
          <p:nvPicPr>
            <p:cNvPr id="4" name="Picture 3" descr="A screenshot of a cell phone&#10;&#10;Description automatically generated">
              <a:extLst>
                <a:ext uri="{FF2B5EF4-FFF2-40B4-BE49-F238E27FC236}">
                  <a16:creationId xmlns:a16="http://schemas.microsoft.com/office/drawing/2014/main" id="{3FDB017A-D473-4411-A424-65395C45B43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3290" y="2786745"/>
              <a:ext cx="4072091" cy="2878787"/>
            </a:xfrm>
            <a:prstGeom prst="rect">
              <a:avLst/>
            </a:prstGeom>
            <a:effectLst>
              <a:outerShdw blurRad="50800" dist="38100" dir="2700000" algn="tl" rotWithShape="0">
                <a:prstClr val="black">
                  <a:alpha val="40000"/>
                </a:prstClr>
              </a:outerShdw>
            </a:effectLst>
          </p:spPr>
        </p:pic>
      </p:grpSp>
      <p:pic>
        <p:nvPicPr>
          <p:cNvPr id="9" name="Individual Work">
            <a:extLst>
              <a:ext uri="{FF2B5EF4-FFF2-40B4-BE49-F238E27FC236}">
                <a16:creationId xmlns:a16="http://schemas.microsoft.com/office/drawing/2014/main" id="{76D4D9E6-5EAB-42EE-A159-C057A3280A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9275"/>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If You Want to Succeed…</a:t>
            </a:r>
          </a:p>
        </p:txBody>
      </p:sp>
      <p:sp>
        <p:nvSpPr>
          <p:cNvPr id="3" name="TextBox 2">
            <a:extLst>
              <a:ext uri="{FF2B5EF4-FFF2-40B4-BE49-F238E27FC236}">
                <a16:creationId xmlns:a16="http://schemas.microsoft.com/office/drawing/2014/main" id="{7E1D4F72-1E95-4714-A890-ACD105BC49A4}"/>
              </a:ext>
            </a:extLst>
          </p:cNvPr>
          <p:cNvSpPr txBox="1"/>
          <p:nvPr/>
        </p:nvSpPr>
        <p:spPr>
          <a:xfrm>
            <a:off x="755650" y="1628930"/>
            <a:ext cx="7632700" cy="369332"/>
          </a:xfrm>
          <a:prstGeom prst="rect">
            <a:avLst/>
          </a:prstGeom>
          <a:noFill/>
        </p:spPr>
        <p:txBody>
          <a:bodyPr wrap="square" rtlCol="0">
            <a:spAutoFit/>
          </a:bodyPr>
          <a:lstStyle/>
          <a:p>
            <a:pPr algn="ctr"/>
            <a:r>
              <a:rPr lang="en-GB" dirty="0"/>
              <a:t>How do you think you could finish this sentence?</a:t>
            </a:r>
          </a:p>
        </p:txBody>
      </p:sp>
      <p:sp>
        <p:nvSpPr>
          <p:cNvPr id="4" name="Rectangle 3">
            <a:extLst>
              <a:ext uri="{FF2B5EF4-FFF2-40B4-BE49-F238E27FC236}">
                <a16:creationId xmlns:a16="http://schemas.microsoft.com/office/drawing/2014/main" id="{CB2AC3F2-8543-4422-A4F4-C59FF8A01F1B}"/>
              </a:ext>
            </a:extLst>
          </p:cNvPr>
          <p:cNvSpPr/>
          <p:nvPr/>
        </p:nvSpPr>
        <p:spPr>
          <a:xfrm>
            <a:off x="323528" y="2153991"/>
            <a:ext cx="8496944" cy="503585"/>
          </a:xfrm>
          <a:prstGeom prst="rect">
            <a:avLst/>
          </a:prstGeom>
          <a:solidFill>
            <a:srgbClr val="2ABEC4"/>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If you want to succeed…</a:t>
            </a:r>
          </a:p>
        </p:txBody>
      </p:sp>
      <p:pic>
        <p:nvPicPr>
          <p:cNvPr id="9" name="Picture 8" descr="A picture containing drawing&#10;&#10;Description automatically generated">
            <a:extLst>
              <a:ext uri="{FF2B5EF4-FFF2-40B4-BE49-F238E27FC236}">
                <a16:creationId xmlns:a16="http://schemas.microsoft.com/office/drawing/2014/main" id="{42B603FF-8F60-4203-A0D7-9B1E8BE501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7617" y="3706955"/>
            <a:ext cx="2607390" cy="2746381"/>
          </a:xfrm>
          <a:prstGeom prst="rect">
            <a:avLst/>
          </a:prstGeom>
        </p:spPr>
      </p:pic>
      <p:pic>
        <p:nvPicPr>
          <p:cNvPr id="11" name="Picture 10" descr="A picture containing building, window, room&#10;&#10;Description automatically generated">
            <a:extLst>
              <a:ext uri="{FF2B5EF4-FFF2-40B4-BE49-F238E27FC236}">
                <a16:creationId xmlns:a16="http://schemas.microsoft.com/office/drawing/2014/main" id="{2AE0C1B5-F325-4872-8F3E-7B9C4B95317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12160" y="3212976"/>
            <a:ext cx="2483232" cy="3115327"/>
          </a:xfrm>
          <a:prstGeom prst="rect">
            <a:avLst/>
          </a:prstGeom>
        </p:spPr>
      </p:pic>
      <p:pic>
        <p:nvPicPr>
          <p:cNvPr id="5" name="Border" descr="A close up of a screen&#10;&#10;Description automatically generated">
            <a:extLst>
              <a:ext uri="{FF2B5EF4-FFF2-40B4-BE49-F238E27FC236}">
                <a16:creationId xmlns:a16="http://schemas.microsoft.com/office/drawing/2014/main" id="{4FDF9FE2-FFA0-44E7-B76D-3A0C01F7C51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TextBox 6">
            <a:extLst>
              <a:ext uri="{FF2B5EF4-FFF2-40B4-BE49-F238E27FC236}">
                <a16:creationId xmlns:a16="http://schemas.microsoft.com/office/drawing/2014/main" id="{7E2151DF-2D00-4377-9EA0-FD9CFB0D3C94}"/>
              </a:ext>
            </a:extLst>
          </p:cNvPr>
          <p:cNvSpPr txBox="1"/>
          <p:nvPr/>
        </p:nvSpPr>
        <p:spPr>
          <a:xfrm>
            <a:off x="2276003" y="3312220"/>
            <a:ext cx="4392489" cy="1200329"/>
          </a:xfrm>
          <a:prstGeom prst="rect">
            <a:avLst/>
          </a:prstGeom>
          <a:noFill/>
        </p:spPr>
        <p:txBody>
          <a:bodyPr wrap="square" rtlCol="0">
            <a:spAutoFit/>
          </a:bodyPr>
          <a:lstStyle/>
          <a:p>
            <a:pPr algn="ctr"/>
            <a:r>
              <a:rPr lang="en-GB" dirty="0"/>
              <a:t>Discuss with your partner a good way to finish the sentence, giving advice to others about what they need to do in order to achieve their goals.</a:t>
            </a:r>
          </a:p>
        </p:txBody>
      </p:sp>
      <p:pic>
        <p:nvPicPr>
          <p:cNvPr id="12" name="Pairs">
            <a:extLst>
              <a:ext uri="{FF2B5EF4-FFF2-40B4-BE49-F238E27FC236}">
                <a16:creationId xmlns:a16="http://schemas.microsoft.com/office/drawing/2014/main" id="{9519285E-316D-4FCB-A32E-83D98507178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7"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If You Want to Succeed…</a:t>
            </a:r>
          </a:p>
        </p:txBody>
      </p:sp>
      <p:sp>
        <p:nvSpPr>
          <p:cNvPr id="3" name="TextBox 2">
            <a:extLst>
              <a:ext uri="{FF2B5EF4-FFF2-40B4-BE49-F238E27FC236}">
                <a16:creationId xmlns:a16="http://schemas.microsoft.com/office/drawing/2014/main" id="{7E1D4F72-1E95-4714-A890-ACD105BC49A4}"/>
              </a:ext>
            </a:extLst>
          </p:cNvPr>
          <p:cNvSpPr txBox="1"/>
          <p:nvPr/>
        </p:nvSpPr>
        <p:spPr>
          <a:xfrm>
            <a:off x="755650" y="1628930"/>
            <a:ext cx="7632700" cy="369332"/>
          </a:xfrm>
          <a:prstGeom prst="rect">
            <a:avLst/>
          </a:prstGeom>
          <a:noFill/>
        </p:spPr>
        <p:txBody>
          <a:bodyPr wrap="square" rtlCol="0">
            <a:spAutoFit/>
          </a:bodyPr>
          <a:lstStyle/>
          <a:p>
            <a:pPr algn="ctr"/>
            <a:r>
              <a:rPr lang="en-GB" dirty="0"/>
              <a:t>Let’s share some of your suggestions.</a:t>
            </a:r>
          </a:p>
        </p:txBody>
      </p:sp>
      <p:sp>
        <p:nvSpPr>
          <p:cNvPr id="4" name="Rectangle 3">
            <a:extLst>
              <a:ext uri="{FF2B5EF4-FFF2-40B4-BE49-F238E27FC236}">
                <a16:creationId xmlns:a16="http://schemas.microsoft.com/office/drawing/2014/main" id="{CB2AC3F2-8543-4422-A4F4-C59FF8A01F1B}"/>
              </a:ext>
            </a:extLst>
          </p:cNvPr>
          <p:cNvSpPr/>
          <p:nvPr/>
        </p:nvSpPr>
        <p:spPr>
          <a:xfrm>
            <a:off x="323528" y="2153991"/>
            <a:ext cx="8496944" cy="503585"/>
          </a:xfrm>
          <a:prstGeom prst="rect">
            <a:avLst/>
          </a:prstGeom>
          <a:solidFill>
            <a:srgbClr val="2ABEC4"/>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pPr algn="ctr"/>
            <a:r>
              <a:rPr lang="en-GB" dirty="0"/>
              <a:t>If you want to succeed…</a:t>
            </a:r>
          </a:p>
        </p:txBody>
      </p:sp>
      <p:pic>
        <p:nvPicPr>
          <p:cNvPr id="9" name="Picture 8" descr="A picture containing drawing&#10;&#10;Description automatically generated">
            <a:extLst>
              <a:ext uri="{FF2B5EF4-FFF2-40B4-BE49-F238E27FC236}">
                <a16:creationId xmlns:a16="http://schemas.microsoft.com/office/drawing/2014/main" id="{42B603FF-8F60-4203-A0D7-9B1E8BE501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7617" y="3706955"/>
            <a:ext cx="2607390" cy="2746381"/>
          </a:xfrm>
          <a:prstGeom prst="rect">
            <a:avLst/>
          </a:prstGeom>
        </p:spPr>
      </p:pic>
      <p:pic>
        <p:nvPicPr>
          <p:cNvPr id="11" name="Picture 10" descr="A picture containing building, window, room&#10;&#10;Description automatically generated">
            <a:extLst>
              <a:ext uri="{FF2B5EF4-FFF2-40B4-BE49-F238E27FC236}">
                <a16:creationId xmlns:a16="http://schemas.microsoft.com/office/drawing/2014/main" id="{2AE0C1B5-F325-4872-8F3E-7B9C4B95317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12160" y="3212976"/>
            <a:ext cx="2483232" cy="3115327"/>
          </a:xfrm>
          <a:prstGeom prst="rect">
            <a:avLst/>
          </a:prstGeom>
        </p:spPr>
      </p:pic>
      <p:pic>
        <p:nvPicPr>
          <p:cNvPr id="5" name="Border" descr="A close up of a screen&#10;&#10;Description automatically generated">
            <a:extLst>
              <a:ext uri="{FF2B5EF4-FFF2-40B4-BE49-F238E27FC236}">
                <a16:creationId xmlns:a16="http://schemas.microsoft.com/office/drawing/2014/main" id="{4FDF9FE2-FFA0-44E7-B76D-3A0C01F7C51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10" name="Pairs">
            <a:extLst>
              <a:ext uri="{FF2B5EF4-FFF2-40B4-BE49-F238E27FC236}">
                <a16:creationId xmlns:a16="http://schemas.microsoft.com/office/drawing/2014/main" id="{0AEF033A-41B3-4633-A272-371183F6ED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5046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screenshot, room, table&#10;&#10;Description automatically generated">
            <a:extLst>
              <a:ext uri="{FF2B5EF4-FFF2-40B4-BE49-F238E27FC236}">
                <a16:creationId xmlns:a16="http://schemas.microsoft.com/office/drawing/2014/main" id="{39B4D09C-C085-4E20-8ABE-B276D3CE1B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sp>
        <p:nvSpPr>
          <p:cNvPr id="14" name="Rectangle 13">
            <a:extLst>
              <a:ext uri="{FF2B5EF4-FFF2-40B4-BE49-F238E27FC236}">
                <a16:creationId xmlns:a16="http://schemas.microsoft.com/office/drawing/2014/main" id="{32613D03-FF47-4865-BC52-4FD22DD288D8}"/>
              </a:ext>
            </a:extLst>
          </p:cNvPr>
          <p:cNvSpPr/>
          <p:nvPr/>
        </p:nvSpPr>
        <p:spPr>
          <a:xfrm>
            <a:off x="395536" y="196068"/>
            <a:ext cx="8352928" cy="1277133"/>
          </a:xfrm>
          <a:prstGeom prst="rect">
            <a:avLst/>
          </a:prstGeom>
          <a:solidFill>
            <a:srgbClr val="FFFFFF"/>
          </a:solidFill>
          <a:ln w="28575">
            <a:solidFill>
              <a:srgbClr val="605C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The Big Questions</a:t>
            </a:r>
            <a:endParaRPr lang="en-GB" dirty="0">
              <a:latin typeface="Twinkl" pitchFamily="2" charset="0"/>
            </a:endParaRPr>
          </a:p>
        </p:txBody>
      </p:sp>
      <p:sp>
        <p:nvSpPr>
          <p:cNvPr id="4" name="Rectangle 3">
            <a:extLst>
              <a:ext uri="{FF2B5EF4-FFF2-40B4-BE49-F238E27FC236}">
                <a16:creationId xmlns:a16="http://schemas.microsoft.com/office/drawing/2014/main" id="{32B0DD79-87DA-4839-8609-F93235C20536}"/>
              </a:ext>
            </a:extLst>
          </p:cNvPr>
          <p:cNvSpPr/>
          <p:nvPr/>
        </p:nvSpPr>
        <p:spPr>
          <a:xfrm>
            <a:off x="457197" y="5098519"/>
            <a:ext cx="8220075" cy="994306"/>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lIns="2232000" rIns="2232000" rtlCol="0" anchor="ctr"/>
          <a:lstStyle/>
          <a:p>
            <a:pPr algn="ctr"/>
            <a:r>
              <a:rPr lang="en-GB" dirty="0">
                <a:latin typeface="Twinkl" pitchFamily="50" charset="0"/>
                <a:cs typeface="Times New Roman" panose="02020603050405020304" pitchFamily="18" charset="0"/>
              </a:rPr>
              <a:t>Do you think The Three Peas might be able to help you achieve your dreams and goals in the future?</a:t>
            </a:r>
            <a:endParaRPr lang="en-GB" dirty="0"/>
          </a:p>
        </p:txBody>
      </p:sp>
      <p:grpSp>
        <p:nvGrpSpPr>
          <p:cNvPr id="10" name="Group 9">
            <a:extLst>
              <a:ext uri="{FF2B5EF4-FFF2-40B4-BE49-F238E27FC236}">
                <a16:creationId xmlns:a16="http://schemas.microsoft.com/office/drawing/2014/main" id="{DAB55CC1-8FE9-44EF-9728-2E54ADF33157}"/>
              </a:ext>
            </a:extLst>
          </p:cNvPr>
          <p:cNvGrpSpPr/>
          <p:nvPr/>
        </p:nvGrpSpPr>
        <p:grpSpPr>
          <a:xfrm>
            <a:off x="3923928" y="3231282"/>
            <a:ext cx="2743636" cy="1925910"/>
            <a:chOff x="3923928" y="3212976"/>
            <a:chExt cx="2743636" cy="1925910"/>
          </a:xfrm>
        </p:grpSpPr>
        <p:sp>
          <p:nvSpPr>
            <p:cNvPr id="18" name="Cloud 17">
              <a:extLst>
                <a:ext uri="{FF2B5EF4-FFF2-40B4-BE49-F238E27FC236}">
                  <a16:creationId xmlns:a16="http://schemas.microsoft.com/office/drawing/2014/main" id="{D620106C-7C69-4DB1-8EE2-9A4D7A31B430}"/>
                </a:ext>
              </a:extLst>
            </p:cNvPr>
            <p:cNvSpPr/>
            <p:nvPr/>
          </p:nvSpPr>
          <p:spPr>
            <a:xfrm>
              <a:off x="3923928" y="3212976"/>
              <a:ext cx="2743636" cy="1925910"/>
            </a:xfrm>
            <a:prstGeom prst="cloud">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180000" rIns="0" bIns="72000" rtlCol="0" anchor="ctr"/>
            <a:lstStyle/>
            <a:p>
              <a:pPr algn="ctr"/>
              <a:endParaRPr lang="en-GB" dirty="0">
                <a:solidFill>
                  <a:sysClr val="windowText" lastClr="000000"/>
                </a:solidFill>
              </a:endParaRPr>
            </a:p>
          </p:txBody>
        </p:sp>
        <p:sp>
          <p:nvSpPr>
            <p:cNvPr id="5" name="TextBox 4">
              <a:extLst>
                <a:ext uri="{FF2B5EF4-FFF2-40B4-BE49-F238E27FC236}">
                  <a16:creationId xmlns:a16="http://schemas.microsoft.com/office/drawing/2014/main" id="{D0B619CD-0060-490F-9F0E-481CA39A96CE}"/>
                </a:ext>
              </a:extLst>
            </p:cNvPr>
            <p:cNvSpPr txBox="1"/>
            <p:nvPr/>
          </p:nvSpPr>
          <p:spPr>
            <a:xfrm>
              <a:off x="4203132" y="3573016"/>
              <a:ext cx="2185228" cy="1200329"/>
            </a:xfrm>
            <a:prstGeom prst="rect">
              <a:avLst/>
            </a:prstGeom>
            <a:noFill/>
          </p:spPr>
          <p:txBody>
            <a:bodyPr wrap="square" rtlCol="0">
              <a:spAutoFit/>
            </a:bodyPr>
            <a:lstStyle/>
            <a:p>
              <a:pPr algn="ctr"/>
              <a:r>
                <a:rPr lang="en-GB" dirty="0">
                  <a:solidFill>
                    <a:sysClr val="windowText" lastClr="000000"/>
                  </a:solidFill>
                  <a:latin typeface="Twinkl" pitchFamily="50" charset="0"/>
                  <a:ea typeface="Calibri" panose="020F0502020204030204" pitchFamily="34" charset="0"/>
                  <a:cs typeface="Times New Roman" panose="02020603050405020304" pitchFamily="18" charset="0"/>
                </a:rPr>
                <a:t>How can we learn new things and achieve our dreams and goals?</a:t>
              </a:r>
              <a:endParaRPr lang="en-GB" dirty="0"/>
            </a:p>
          </p:txBody>
        </p:sp>
      </p:grpSp>
      <p:grpSp>
        <p:nvGrpSpPr>
          <p:cNvPr id="8" name="Group 7">
            <a:extLst>
              <a:ext uri="{FF2B5EF4-FFF2-40B4-BE49-F238E27FC236}">
                <a16:creationId xmlns:a16="http://schemas.microsoft.com/office/drawing/2014/main" id="{5093A64E-D2D9-4738-A39B-20D13C1A9D54}"/>
              </a:ext>
            </a:extLst>
          </p:cNvPr>
          <p:cNvGrpSpPr/>
          <p:nvPr/>
        </p:nvGrpSpPr>
        <p:grpSpPr>
          <a:xfrm>
            <a:off x="1874266" y="1549489"/>
            <a:ext cx="3273798" cy="2023527"/>
            <a:chOff x="2123728" y="1484784"/>
            <a:chExt cx="3273798" cy="2023527"/>
          </a:xfrm>
        </p:grpSpPr>
        <p:sp>
          <p:nvSpPr>
            <p:cNvPr id="17" name="Cloud 16">
              <a:extLst>
                <a:ext uri="{FF2B5EF4-FFF2-40B4-BE49-F238E27FC236}">
                  <a16:creationId xmlns:a16="http://schemas.microsoft.com/office/drawing/2014/main" id="{9D71135B-D18A-4053-97A5-86552CAC4AED}"/>
                </a:ext>
              </a:extLst>
            </p:cNvPr>
            <p:cNvSpPr/>
            <p:nvPr/>
          </p:nvSpPr>
          <p:spPr>
            <a:xfrm>
              <a:off x="2123728" y="1484784"/>
              <a:ext cx="3273798" cy="2023527"/>
            </a:xfrm>
            <a:prstGeom prst="cloud">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216000" rIns="0" bIns="72000" rtlCol="0" anchor="ctr"/>
            <a:lstStyle/>
            <a:p>
              <a:pPr algn="ctr"/>
              <a:endParaRPr lang="en-GB" dirty="0">
                <a:solidFill>
                  <a:sysClr val="windowText" lastClr="000000"/>
                </a:solidFill>
                <a:latin typeface="Twinkl" pitchFamily="50"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B3D496F-A0E6-450B-845F-CDBB30CBFF49}"/>
                </a:ext>
              </a:extLst>
            </p:cNvPr>
            <p:cNvSpPr txBox="1"/>
            <p:nvPr/>
          </p:nvSpPr>
          <p:spPr>
            <a:xfrm>
              <a:off x="2411760" y="1893181"/>
              <a:ext cx="2556251" cy="1200329"/>
            </a:xfrm>
            <a:prstGeom prst="rect">
              <a:avLst/>
            </a:prstGeom>
            <a:noFill/>
          </p:spPr>
          <p:txBody>
            <a:bodyPr wrap="square" rtlCol="0">
              <a:spAutoFit/>
            </a:bodyPr>
            <a:lstStyle/>
            <a:p>
              <a:pPr algn="ctr"/>
              <a:r>
                <a:rPr lang="en-GB" dirty="0">
                  <a:solidFill>
                    <a:sysClr val="windowText" lastClr="000000"/>
                  </a:solidFill>
                  <a:latin typeface="Twinkl" pitchFamily="50" charset="0"/>
                  <a:ea typeface="Calibri" panose="020F0502020204030204" pitchFamily="34" charset="0"/>
                  <a:cs typeface="Times New Roman" panose="02020603050405020304" pitchFamily="18" charset="0"/>
                </a:rPr>
                <a:t>What have we already learnt to do in our lives and what have we already achieved?</a:t>
              </a:r>
            </a:p>
          </p:txBody>
        </p:sp>
      </p:grpSp>
      <p:pic>
        <p:nvPicPr>
          <p:cNvPr id="9" name="Picture 8" descr="A picture containing drawing&#10;&#10;Description automatically generated">
            <a:extLst>
              <a:ext uri="{FF2B5EF4-FFF2-40B4-BE49-F238E27FC236}">
                <a16:creationId xmlns:a16="http://schemas.microsoft.com/office/drawing/2014/main" id="{5FB7A200-39CD-4646-A03A-C5F24F985CF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2784" y="2196497"/>
            <a:ext cx="1982979" cy="4557007"/>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7" name="Picture 6" descr="A close up of a logo&#10;&#10;Description automatically generated">
            <a:extLst>
              <a:ext uri="{FF2B5EF4-FFF2-40B4-BE49-F238E27FC236}">
                <a16:creationId xmlns:a16="http://schemas.microsoft.com/office/drawing/2014/main" id="{FE3664DD-0F86-487C-9373-F99EE53FCC9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362891" y="2138109"/>
            <a:ext cx="2169549" cy="4588528"/>
          </a:xfrm>
          <a:prstGeom prst="rect">
            <a:avLst/>
          </a:prstGeom>
        </p:spPr>
      </p:pic>
      <p:pic>
        <p:nvPicPr>
          <p:cNvPr id="13" name="Border" descr="A close up of a screen&#10;&#10;Description automatically generated">
            <a:extLst>
              <a:ext uri="{FF2B5EF4-FFF2-40B4-BE49-F238E27FC236}">
                <a16:creationId xmlns:a16="http://schemas.microsoft.com/office/drawing/2014/main" id="{869A0E69-4C03-4550-B737-E7AD24925722}"/>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0" name="Oval 19">
            <a:extLst>
              <a:ext uri="{FF2B5EF4-FFF2-40B4-BE49-F238E27FC236}">
                <a16:creationId xmlns:a16="http://schemas.microsoft.com/office/drawing/2014/main" id="{25E2BA7A-9743-4D04-92B6-2E58E2E299FC}"/>
              </a:ext>
            </a:extLst>
          </p:cNvPr>
          <p:cNvSpPr/>
          <p:nvPr/>
        </p:nvSpPr>
        <p:spPr>
          <a:xfrm>
            <a:off x="1778748" y="1739331"/>
            <a:ext cx="191036" cy="191036"/>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EFBAEE96-9871-4DDF-BB3B-0E205852AFB6}"/>
              </a:ext>
            </a:extLst>
          </p:cNvPr>
          <p:cNvSpPr/>
          <p:nvPr/>
        </p:nvSpPr>
        <p:spPr>
          <a:xfrm>
            <a:off x="1403648" y="1988840"/>
            <a:ext cx="141417" cy="141417"/>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B04DC168-9AFB-4870-ABCE-E368D06E78DB}"/>
              </a:ext>
            </a:extLst>
          </p:cNvPr>
          <p:cNvSpPr/>
          <p:nvPr/>
        </p:nvSpPr>
        <p:spPr>
          <a:xfrm>
            <a:off x="6300192" y="2949932"/>
            <a:ext cx="191036" cy="191036"/>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696847FC-E61F-44F7-9DB5-C1CA6A4A4CB4}"/>
              </a:ext>
            </a:extLst>
          </p:cNvPr>
          <p:cNvSpPr/>
          <p:nvPr/>
        </p:nvSpPr>
        <p:spPr>
          <a:xfrm>
            <a:off x="6660232" y="2708920"/>
            <a:ext cx="141417" cy="141417"/>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07262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21"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marL="285750" indent="-285750"/>
            <a:r>
              <a:rPr lang="en-GB" dirty="0"/>
              <a:t>I can set simple but challenging personal goals.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GB" dirty="0">
                <a:latin typeface="+mn-lt"/>
              </a:rPr>
              <a:t>I can identify some things I have already achieved in life.</a:t>
            </a:r>
          </a:p>
          <a:p>
            <a:pPr marL="285750" indent="-285750"/>
            <a:r>
              <a:rPr lang="en-GB" dirty="0">
                <a:latin typeface="+mn-lt"/>
              </a:rPr>
              <a:t>I can identify things I’d like to achieve in the future.</a:t>
            </a:r>
          </a:p>
          <a:p>
            <a:pPr marL="285750" indent="-285750"/>
            <a:r>
              <a:rPr lang="en-GB" dirty="0">
                <a:latin typeface="+mn-lt"/>
              </a:rPr>
              <a:t>I can consider what I will need to do to achieve my goal.</a:t>
            </a:r>
          </a:p>
        </p:txBody>
      </p:sp>
      <p:sp>
        <p:nvSpPr>
          <p:cNvPr id="9" name="TextBox 21"/>
          <p:cNvSpPr txBox="1">
            <a:spLocks noChangeArrowheads="1"/>
          </p:cNvSpPr>
          <p:nvPr/>
        </p:nvSpPr>
        <p:spPr bwMode="auto">
          <a:xfrm>
            <a:off x="2483768" y="6245477"/>
            <a:ext cx="4176464"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214252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83802F10-B957-4194-9FCC-F131BAEC0C4B}" vid="{CD92E6BF-77A4-4ADA-A251-97D08364F5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316</TotalTime>
  <Words>1055</Words>
  <Application>Microsoft Office PowerPoint</Application>
  <PresentationFormat>On-screen Show (4:3)</PresentationFormat>
  <Paragraphs>97</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Calibri</vt:lpstr>
      <vt:lpstr>Times New Roman</vt:lpstr>
      <vt:lpstr>Tuffy-TTF</vt:lpstr>
      <vt:lpstr>Roboto</vt:lpstr>
      <vt:lpstr>Twinkl</vt:lpstr>
      <vt:lpstr>Sassoon Infant Rg</vt:lpstr>
      <vt:lpstr>Arial</vt:lpstr>
      <vt:lpstr>Wingdings</vt:lpstr>
      <vt:lpstr>Office Theme</vt:lpstr>
      <vt:lpstr>PowerPoint Presentation</vt:lpstr>
      <vt:lpstr>PowerPoint Presentation</vt:lpstr>
      <vt:lpstr>PowerPoint Presentation</vt:lpstr>
      <vt:lpstr>The Big Questions</vt:lpstr>
      <vt:lpstr>The Big Questions</vt:lpstr>
      <vt:lpstr>Reconnecting</vt:lpstr>
      <vt:lpstr>We Are All Achievers!</vt:lpstr>
      <vt:lpstr>We Are All Achievers!</vt:lpstr>
      <vt:lpstr>Exploring</vt:lpstr>
      <vt:lpstr>Different Dreams</vt:lpstr>
      <vt:lpstr>Different Dreams</vt:lpstr>
      <vt:lpstr>The Three Ps</vt:lpstr>
      <vt:lpstr>The Three Ps</vt:lpstr>
      <vt:lpstr>PowerPoint Presentation</vt:lpstr>
      <vt:lpstr>Consolidating</vt:lpstr>
      <vt:lpstr>We All Need the Three Ps!</vt:lpstr>
      <vt:lpstr>Reflecting</vt:lpstr>
      <vt:lpstr>If You Want to Succeed…</vt:lpstr>
      <vt:lpstr>If You Want to Succeed…</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Marine Redon</dc:creator>
  <cp:lastModifiedBy>User</cp:lastModifiedBy>
  <cp:revision>32</cp:revision>
  <dcterms:created xsi:type="dcterms:W3CDTF">2020-04-03T13:04:56Z</dcterms:created>
  <dcterms:modified xsi:type="dcterms:W3CDTF">2021-02-10T11:52:04Z</dcterms:modified>
</cp:coreProperties>
</file>