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embeddedFontLst>
    <p:embeddedFont>
      <p:font typeface="Calibri Light" panose="020F0302020204030204" pitchFamily="34" charset="0"/>
      <p:regular r:id="rId16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A"/>
    <a:srgbClr val="0096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93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880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xmlns="" id="{F6196F06-A88F-491E-A381-118EB530F78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6158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562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606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965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179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858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62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530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043D69C-3FCA-4761-AA8E-E282A870A7D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60792E8-78F5-431D-935A-D7F44529D1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36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3454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eystage2-ks2/ks2-subjects/ks2-p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eystage2-ks2/ks2-subjects/ks2-pe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hyperlink" Target="https://www.twinkl.co.uk/resources/keystage2-ks2/ks2-subjects/ks2-pe" TargetMode="External"/><Relationship Id="rId4" Type="http://schemas.openxmlformats.org/officeDocument/2006/relationships/slide" Target="slide4.xml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5.xml"/><Relationship Id="rId9" Type="http://schemas.openxmlformats.org/officeDocument/2006/relationships/hyperlink" Target="https://www.twinkl.co.uk/resources/keystage2-ks2/ks2-subjects/ks2-pe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6.xml"/><Relationship Id="rId9" Type="http://schemas.openxmlformats.org/officeDocument/2006/relationships/hyperlink" Target="https://www.twinkl.co.uk/resources/keystage2-ks2/ks2-subjects/ks2-pe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7.xml"/><Relationship Id="rId9" Type="http://schemas.openxmlformats.org/officeDocument/2006/relationships/hyperlink" Target="https://www.twinkl.co.uk/resources/keystage2-ks2/ks2-subjects/ks2-pe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8.xml"/><Relationship Id="rId9" Type="http://schemas.openxmlformats.org/officeDocument/2006/relationships/hyperlink" Target="https://www.twinkl.co.uk/resources/keystage2-ks2/ks2-subjects/ks2-pe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9.xml"/><Relationship Id="rId9" Type="http://schemas.openxmlformats.org/officeDocument/2006/relationships/hyperlink" Target="https://www.twinkl.co.uk/resources/keystage2-ks2/ks2-subjects/ks2-pe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0.xml"/><Relationship Id="rId9" Type="http://schemas.openxmlformats.org/officeDocument/2006/relationships/hyperlink" Target="https://www.twinkl.co.uk/resources/keystage2-ks2/ks2-subjects/ks2-pe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1.xml"/><Relationship Id="rId9" Type="http://schemas.openxmlformats.org/officeDocument/2006/relationships/hyperlink" Target="https://www.twinkl.co.uk/resources/keystage2-ks2/ks2-subjects/ks2-pe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2.xml"/><Relationship Id="rId9" Type="http://schemas.openxmlformats.org/officeDocument/2006/relationships/hyperlink" Target="https://www.twinkl.co.uk/resources/keystage2-ks2/ks2-subjects/ks2-pe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eystage2-ks2/ks2-subjects/ks2-pe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eystage2-ks2/ks2-subjects/ks2-pe" TargetMode="Externa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xmlns="" id="{7F7CC2BC-60B0-4F73-97C0-6E0E4DDCF157}"/>
              </a:ext>
            </a:extLst>
          </p:cNvPr>
          <p:cNvSpPr/>
          <p:nvPr/>
        </p:nvSpPr>
        <p:spPr>
          <a:xfrm>
            <a:off x="4097686" y="5520629"/>
            <a:ext cx="938849" cy="5818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67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868261"/>
            <a:ext cx="8246378" cy="1065401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1786855" y="968929"/>
            <a:ext cx="5570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Twinkl" pitchFamily="2" charset="0"/>
              </a:rPr>
              <a:t>What Am I?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822960" y="2506398"/>
            <a:ext cx="74980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US" sz="2500" b="0" i="0" u="none" strike="noStrike" dirty="0">
                <a:solidFill>
                  <a:srgbClr val="595959"/>
                </a:solidFill>
                <a:effectLst/>
                <a:latin typeface="Twinkl" pitchFamily="2" charset="0"/>
              </a:rPr>
              <a:t>Use the clues to guess the sport being described.</a:t>
            </a:r>
            <a:endParaRPr lang="en-US" sz="2500" b="0" dirty="0">
              <a:effectLst/>
              <a:latin typeface="Twinkl" pitchFamily="2" charset="0"/>
            </a:endParaRPr>
          </a:p>
          <a:p>
            <a:r>
              <a:rPr lang="en-US" sz="2800" dirty="0"/>
              <a:t/>
            </a:r>
            <a:br>
              <a:rPr lang="en-US" sz="2800" dirty="0"/>
            </a:br>
            <a:endParaRPr lang="en-GB" sz="2800" b="1" dirty="0">
              <a:latin typeface="Twinkl" pitchFamily="2" charset="0"/>
            </a:endParaRPr>
          </a:p>
        </p:txBody>
      </p:sp>
      <p:pic>
        <p:nvPicPr>
          <p:cNvPr id="7" name="Picture 6" descr="A picture containing sitting, table, holding, standing&#10;&#10;Description automatically generated">
            <a:extLst>
              <a:ext uri="{FF2B5EF4-FFF2-40B4-BE49-F238E27FC236}">
                <a16:creationId xmlns:a16="http://schemas.microsoft.com/office/drawing/2014/main" xmlns="" id="{A4C0E793-080D-4C38-B9C8-7A41A0C2B7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3" t="30333"/>
          <a:stretch/>
        </p:blipFill>
        <p:spPr>
          <a:xfrm>
            <a:off x="7256033" y="3485478"/>
            <a:ext cx="1554480" cy="2817694"/>
          </a:xfrm>
          <a:prstGeom prst="rect">
            <a:avLst/>
          </a:prstGeom>
        </p:spPr>
      </p:pic>
      <p:pic>
        <p:nvPicPr>
          <p:cNvPr id="11" name="Picture 10" descr="A close up of a knife&#10;&#10;Description automatically generated">
            <a:extLst>
              <a:ext uri="{FF2B5EF4-FFF2-40B4-BE49-F238E27FC236}">
                <a16:creationId xmlns:a16="http://schemas.microsoft.com/office/drawing/2014/main" xmlns="" id="{BBC79A0A-B105-495E-ACFC-9E36AF894D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3285" flipH="1">
            <a:off x="606033" y="3145503"/>
            <a:ext cx="2242505" cy="2889348"/>
          </a:xfrm>
          <a:prstGeom prst="rect">
            <a:avLst/>
          </a:prstGeom>
        </p:spPr>
      </p:pic>
      <p:pic>
        <p:nvPicPr>
          <p:cNvPr id="13" name="Picture 12" descr="A close up of a football ball&#10;&#10;Description automatically generated">
            <a:extLst>
              <a:ext uri="{FF2B5EF4-FFF2-40B4-BE49-F238E27FC236}">
                <a16:creationId xmlns:a16="http://schemas.microsoft.com/office/drawing/2014/main" xmlns="" id="{C41C765D-3D5D-4E08-8A5B-A5580A5CA3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140" y="4516961"/>
            <a:ext cx="1316971" cy="1372110"/>
          </a:xfrm>
          <a:prstGeom prst="rect">
            <a:avLst/>
          </a:prstGeom>
        </p:spPr>
      </p:pic>
      <p:pic>
        <p:nvPicPr>
          <p:cNvPr id="15" name="Picture 14" descr="A picture containing diagram&#10;&#10;Description automatically generated">
            <a:extLst>
              <a:ext uri="{FF2B5EF4-FFF2-40B4-BE49-F238E27FC236}">
                <a16:creationId xmlns:a16="http://schemas.microsoft.com/office/drawing/2014/main" xmlns="" id="{B4185776-902F-4588-9ADA-A643EC0513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318" y="3350037"/>
            <a:ext cx="1747062" cy="1375336"/>
          </a:xfrm>
          <a:prstGeom prst="rect">
            <a:avLst/>
          </a:prstGeom>
        </p:spPr>
      </p:pic>
      <p:pic>
        <p:nvPicPr>
          <p:cNvPr id="17" name="Picture 16" descr="A picture containing logo&#10;&#10;Description automatically generated">
            <a:extLst>
              <a:ext uri="{FF2B5EF4-FFF2-40B4-BE49-F238E27FC236}">
                <a16:creationId xmlns:a16="http://schemas.microsoft.com/office/drawing/2014/main" xmlns="" id="{5C882858-5E12-471A-A15A-7C07D6D640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43" y="5277440"/>
            <a:ext cx="871125" cy="868261"/>
          </a:xfrm>
          <a:prstGeom prst="rect">
            <a:avLst/>
          </a:prstGeom>
        </p:spPr>
      </p:pic>
      <p:pic>
        <p:nvPicPr>
          <p:cNvPr id="19" name="Picture 18" descr="A picture containing game&#10;&#10;Description automatically generated">
            <a:extLst>
              <a:ext uri="{FF2B5EF4-FFF2-40B4-BE49-F238E27FC236}">
                <a16:creationId xmlns:a16="http://schemas.microsoft.com/office/drawing/2014/main" xmlns="" id="{933F8589-4009-4C9D-84A5-C9A7660C25A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906" y="3927851"/>
            <a:ext cx="758176" cy="760017"/>
          </a:xfrm>
          <a:prstGeom prst="rect">
            <a:avLst/>
          </a:prstGeom>
        </p:spPr>
      </p:pic>
      <p:sp>
        <p:nvSpPr>
          <p:cNvPr id="21" name="Rectangle 20">
            <a:hlinkClick r:id="rId8"/>
            <a:extLst>
              <a:ext uri="{FF2B5EF4-FFF2-40B4-BE49-F238E27FC236}">
                <a16:creationId xmlns:a16="http://schemas.microsoft.com/office/drawing/2014/main" xmlns="" id="{E15C7B0E-8C45-4678-B681-2F81B939F2A1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92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342100" y="4824213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tennis</a:t>
            </a:r>
          </a:p>
        </p:txBody>
      </p:sp>
      <p:pic>
        <p:nvPicPr>
          <p:cNvPr id="38" name="Picture 37" descr="A person with a racket&#10;&#10;Description automatically generated">
            <a:extLst>
              <a:ext uri="{FF2B5EF4-FFF2-40B4-BE49-F238E27FC236}">
                <a16:creationId xmlns:a16="http://schemas.microsoft.com/office/drawing/2014/main" xmlns="" id="{D8F634CF-FA25-4EF3-89DA-1DE2959001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3" y="4247246"/>
            <a:ext cx="1581343" cy="186182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Players use rackets and a ball.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360342"/>
            <a:ext cx="518143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I am played on a court with a low net across the middle.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55287"/>
            <a:ext cx="5181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One of my most famous tournaments is played at Wimbledon each year.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053212" y="4237107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xmlns="" id="{0C79A377-1284-4369-8B48-59E18FB85DB6}"/>
              </a:ext>
            </a:extLst>
          </p:cNvPr>
          <p:cNvGrpSpPr/>
          <p:nvPr/>
        </p:nvGrpSpPr>
        <p:grpSpPr>
          <a:xfrm>
            <a:off x="6932815" y="5356295"/>
            <a:ext cx="1542011" cy="872836"/>
            <a:chOff x="6932815" y="5356295"/>
            <a:chExt cx="1542011" cy="872836"/>
          </a:xfrm>
        </p:grpSpPr>
        <p:sp>
          <p:nvSpPr>
            <p:cNvPr id="33" name="Arrow: Pentagon 32">
              <a:hlinkClick r:id="rId4" action="ppaction://hlinksldjump"/>
              <a:extLst>
                <a:ext uri="{FF2B5EF4-FFF2-40B4-BE49-F238E27FC236}">
                  <a16:creationId xmlns:a16="http://schemas.microsoft.com/office/drawing/2014/main" xmlns="" id="{3EE1EAE1-4C0F-4CEC-B0B9-E8B66CC64BB3}"/>
                </a:ext>
              </a:extLst>
            </p:cNvPr>
            <p:cNvSpPr/>
            <p:nvPr/>
          </p:nvSpPr>
          <p:spPr>
            <a:xfrm>
              <a:off x="6932815" y="5356295"/>
              <a:ext cx="1542011" cy="872836"/>
            </a:xfrm>
            <a:prstGeom prst="homePlate">
              <a:avLst/>
            </a:prstGeom>
            <a:solidFill>
              <a:srgbClr val="00964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BEDDFC8C-9861-41D1-8654-F984C19D7406}"/>
                </a:ext>
              </a:extLst>
            </p:cNvPr>
            <p:cNvSpPr txBox="1"/>
            <p:nvPr/>
          </p:nvSpPr>
          <p:spPr>
            <a:xfrm>
              <a:off x="7061663" y="5512979"/>
              <a:ext cx="1002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chemeClr val="bg1"/>
                  </a:solidFill>
                  <a:latin typeface="Twinkl" pitchFamily="2" charset="0"/>
                </a:rPr>
                <a:t>Next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54295" y="3201820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73339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2" name="Rectangle 51">
            <a:hlinkClick r:id="rId10"/>
            <a:extLst>
              <a:ext uri="{FF2B5EF4-FFF2-40B4-BE49-F238E27FC236}">
                <a16:creationId xmlns:a16="http://schemas.microsoft.com/office/drawing/2014/main" xmlns="" id="{C9F79680-52FD-4BA0-B547-7692BCBC4741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50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E5D3E20-4196-418F-86F9-4236DECEA6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206" y="4235847"/>
            <a:ext cx="1266708" cy="187322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342100" y="4824213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rugby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Players can score tries or make conversions.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67614"/>
            <a:ext cx="51814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I am played with an oval shaped ball.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43347"/>
            <a:ext cx="51814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Players must pass the ball backwards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022808" y="4171001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143031B-F636-4AD5-95E5-CE16C689F57B}"/>
              </a:ext>
            </a:extLst>
          </p:cNvPr>
          <p:cNvGrpSpPr/>
          <p:nvPr/>
        </p:nvGrpSpPr>
        <p:grpSpPr>
          <a:xfrm>
            <a:off x="6932815" y="5356295"/>
            <a:ext cx="1542011" cy="872836"/>
            <a:chOff x="6932815" y="5356295"/>
            <a:chExt cx="1542011" cy="872836"/>
          </a:xfrm>
        </p:grpSpPr>
        <p:sp>
          <p:nvSpPr>
            <p:cNvPr id="33" name="Arrow: Pentagon 32">
              <a:hlinkClick r:id="rId4" action="ppaction://hlinksldjump"/>
              <a:extLst>
                <a:ext uri="{FF2B5EF4-FFF2-40B4-BE49-F238E27FC236}">
                  <a16:creationId xmlns:a16="http://schemas.microsoft.com/office/drawing/2014/main" xmlns="" id="{3EE1EAE1-4C0F-4CEC-B0B9-E8B66CC64BB3}"/>
                </a:ext>
              </a:extLst>
            </p:cNvPr>
            <p:cNvSpPr/>
            <p:nvPr/>
          </p:nvSpPr>
          <p:spPr>
            <a:xfrm>
              <a:off x="6932815" y="5356295"/>
              <a:ext cx="1542011" cy="872836"/>
            </a:xfrm>
            <a:prstGeom prst="homePlate">
              <a:avLst/>
            </a:prstGeom>
            <a:solidFill>
              <a:srgbClr val="00964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BEDDFC8C-9861-41D1-8654-F984C19D7406}"/>
                </a:ext>
              </a:extLst>
            </p:cNvPr>
            <p:cNvSpPr txBox="1"/>
            <p:nvPr/>
          </p:nvSpPr>
          <p:spPr>
            <a:xfrm>
              <a:off x="7061663" y="5512979"/>
              <a:ext cx="1002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chemeClr val="bg1"/>
                  </a:solidFill>
                  <a:latin typeface="Twinkl" pitchFamily="2" charset="0"/>
                </a:rPr>
                <a:t>Next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17967D09-701B-4AF0-806E-7A30598131B9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26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person, child, playing, female&#10;&#10;Description automatically generated">
            <a:extLst>
              <a:ext uri="{FF2B5EF4-FFF2-40B4-BE49-F238E27FC236}">
                <a16:creationId xmlns:a16="http://schemas.microsoft.com/office/drawing/2014/main" xmlns="" id="{7BCAD1CA-8526-4FB3-9F68-C957F36FFA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74" y="4776777"/>
            <a:ext cx="1964686" cy="142899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536879" y="5033129"/>
            <a:ext cx="3113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Twinkl" pitchFamily="2" charset="0"/>
              </a:rPr>
              <a:t>dodgeball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I am played by two teams with 6 players each.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67614"/>
            <a:ext cx="51814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More than one ball is used at a time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43347"/>
            <a:ext cx="5639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Players aim to eliminate members of the opposite team with a ball.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1772556" y="4223490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CBA904DE-A9A6-4866-9C82-05ED0368593F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6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wearing a costume&#10;&#10;Description automatically generated">
            <a:extLst>
              <a:ext uri="{FF2B5EF4-FFF2-40B4-BE49-F238E27FC236}">
                <a16:creationId xmlns:a16="http://schemas.microsoft.com/office/drawing/2014/main" xmlns="" id="{977EFBFE-CBA7-46AE-9A96-B0C6098B4B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49334" y="4151237"/>
            <a:ext cx="1626741" cy="1957829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536879" y="5033129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cricket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I am played with a bat and a hard ball.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67614"/>
            <a:ext cx="51814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Players can score points by making runs.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43347"/>
            <a:ext cx="5639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One player is a wicket keeper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1972424" y="4143339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D74BB7F9-371F-42F8-828C-C3988FD0B76B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86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game, hat&#10;&#10;Description automatically generated">
            <a:extLst>
              <a:ext uri="{FF2B5EF4-FFF2-40B4-BE49-F238E27FC236}">
                <a16:creationId xmlns:a16="http://schemas.microsoft.com/office/drawing/2014/main" xmlns="" id="{359EB19A-08F7-4B02-8DD9-6F30A39D81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011" y="4192101"/>
            <a:ext cx="986032" cy="198324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590668" y="5002352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football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There are </a:t>
            </a:r>
            <a:r>
              <a:rPr lang="en-US" dirty="0">
                <a:latin typeface="Twinkl" pitchFamily="2" charset="0"/>
              </a:rPr>
              <a:t>two </a:t>
            </a:r>
            <a:r>
              <a:rPr lang="en-US" sz="2000" dirty="0">
                <a:latin typeface="Twinkl" pitchFamily="2" charset="0"/>
              </a:rPr>
              <a:t>nets, one at either end of the pitch.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67614"/>
            <a:ext cx="51814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Players move the ball with their feet.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43347"/>
            <a:ext cx="5639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I am sometimes called the ‘beautiful game’.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1900174" y="4192101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D0F92F1B-2EC0-49A7-AAC5-66AC2530D83F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99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eat, furniture, bicycle, chair&#10;&#10;Description automatically generated">
            <a:extLst>
              <a:ext uri="{FF2B5EF4-FFF2-40B4-BE49-F238E27FC236}">
                <a16:creationId xmlns:a16="http://schemas.microsoft.com/office/drawing/2014/main" xmlns="" id="{ECA8ABEC-5280-4FF7-ABF8-A57C3D4A4B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782" y="4290203"/>
            <a:ext cx="984666" cy="1829469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590668" y="5002352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basketball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I am played on a court by two teams of 5 players.</a:t>
            </a: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6049" y="2405196"/>
            <a:ext cx="518143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winkl" pitchFamily="2" charset="0"/>
              </a:rPr>
              <a:t>Players score points by shooting the ball through a hoop.</a:t>
            </a:r>
            <a:r>
              <a:rPr lang="en-US" sz="2200" dirty="0"/>
              <a:t/>
            </a:r>
            <a:br>
              <a:rPr lang="en-US" sz="2200" dirty="0"/>
            </a:br>
            <a:endParaRPr lang="en-GB" sz="22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43347"/>
            <a:ext cx="59867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Players can make a slam dunk by pushing the ball through a hoop.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155061" y="4189787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850AEABA-B205-4C6E-BDE7-ABAA1F1B9982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09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hitting a ball with a racket&#10;&#10;Description automatically generated">
            <a:extLst>
              <a:ext uri="{FF2B5EF4-FFF2-40B4-BE49-F238E27FC236}">
                <a16:creationId xmlns:a16="http://schemas.microsoft.com/office/drawing/2014/main" xmlns="" id="{C236A6A9-B2D0-4603-BCE7-7DF19B5F70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66" y="4259903"/>
            <a:ext cx="1930500" cy="181594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590668" y="5002352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badminton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I am played on an indoor court with a net across</a:t>
            </a:r>
            <a:br>
              <a:rPr lang="en-US" sz="2000" dirty="0">
                <a:latin typeface="Twinkl" pitchFamily="2" charset="0"/>
              </a:rPr>
            </a:br>
            <a:r>
              <a:rPr lang="en-US" sz="2000" dirty="0">
                <a:latin typeface="Twinkl" pitchFamily="2" charset="0"/>
              </a:rPr>
              <a:t>the middle.</a:t>
            </a: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578449"/>
            <a:ext cx="5181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winkl" pitchFamily="2" charset="0"/>
              </a:rPr>
              <a:t>Players use rackets with long thin handles.</a:t>
            </a:r>
            <a:br>
              <a:rPr lang="en-US" sz="2000" dirty="0">
                <a:latin typeface="Twinkl" pitchFamily="2" charset="0"/>
              </a:rPr>
            </a:br>
            <a:endParaRPr lang="en-GB" sz="20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02765" y="3149212"/>
            <a:ext cx="59867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Players hit a shuttlecock.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101272" y="4120085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62366365-7B00-4D09-9583-64C5EE43667D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98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erson that is standing in the dark&#10;&#10;Description automatically generated">
            <a:extLst>
              <a:ext uri="{FF2B5EF4-FFF2-40B4-BE49-F238E27FC236}">
                <a16:creationId xmlns:a16="http://schemas.microsoft.com/office/drawing/2014/main" xmlns="" id="{602BCFCB-7C9F-4468-8D7B-671626D7C1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751" y="4254302"/>
            <a:ext cx="1718201" cy="198374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624899" y="5054810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rounders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A team is made up of nine players.</a:t>
            </a: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791470" y="2513240"/>
            <a:ext cx="5654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winkl" pitchFamily="2" charset="0"/>
              </a:rPr>
              <a:t>Teams take it in turns to field or bat.</a:t>
            </a:r>
            <a:br>
              <a:rPr lang="en-US" sz="2000" dirty="0">
                <a:latin typeface="Twinkl" pitchFamily="2" charset="0"/>
              </a:rPr>
            </a:br>
            <a:endParaRPr lang="en-GB" sz="20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10384" y="3036494"/>
            <a:ext cx="59867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Players must run around four bases. A player is safe when they have stopped at a base.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101272" y="4254302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Rectangle 14">
            <a:hlinkClick r:id="rId9"/>
            <a:extLst>
              <a:ext uri="{FF2B5EF4-FFF2-40B4-BE49-F238E27FC236}">
                <a16:creationId xmlns:a16="http://schemas.microsoft.com/office/drawing/2014/main" xmlns="" id="{8EAA8A7C-14F6-4085-B354-BCB755FD7748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956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5EAB83F-F07C-4A9F-AC38-DA18F4A206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455" y="4326047"/>
            <a:ext cx="2836107" cy="1941496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624899" y="5054810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swimming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Participants stay in lines known as lanes.</a:t>
            </a: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29437"/>
            <a:ext cx="5654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winkl" pitchFamily="2" charset="0"/>
              </a:rPr>
              <a:t>Participants travel using different strokes.</a:t>
            </a:r>
            <a:br>
              <a:rPr lang="en-US" sz="2000" dirty="0">
                <a:latin typeface="Twinkl" pitchFamily="2" charset="0"/>
              </a:rPr>
            </a:br>
            <a:endParaRPr lang="en-GB" sz="20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10384" y="3036494"/>
            <a:ext cx="59867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Be prepared to get wet.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1939455" y="4193709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Rectangle 6">
            <a:hlinkClick r:id="rId9"/>
            <a:extLst>
              <a:ext uri="{FF2B5EF4-FFF2-40B4-BE49-F238E27FC236}">
                <a16:creationId xmlns:a16="http://schemas.microsoft.com/office/drawing/2014/main" xmlns="" id="{0F40EA5D-8073-43FF-A91A-888FE9875C35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9"/>
            <a:extLst>
              <a:ext uri="{FF2B5EF4-FFF2-40B4-BE49-F238E27FC236}">
                <a16:creationId xmlns:a16="http://schemas.microsoft.com/office/drawing/2014/main" xmlns="" id="{9F289B0A-C161-4F68-8E07-301C52655FD6}"/>
              </a:ext>
            </a:extLst>
          </p:cNvPr>
          <p:cNvSpPr/>
          <p:nvPr/>
        </p:nvSpPr>
        <p:spPr>
          <a:xfrm>
            <a:off x="8670501" y="67047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8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ball, game, player, playing&#10;&#10;Description automatically generated">
            <a:extLst>
              <a:ext uri="{FF2B5EF4-FFF2-40B4-BE49-F238E27FC236}">
                <a16:creationId xmlns:a16="http://schemas.microsoft.com/office/drawing/2014/main" xmlns="" id="{BEEC9C16-8030-4993-B0EB-46CBC967FB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58" y="4087397"/>
            <a:ext cx="1342366" cy="1934826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624899" y="5054810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netball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I am played by two teams with seven players each.</a:t>
            </a: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29437"/>
            <a:ext cx="5654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winkl" pitchFamily="2" charset="0"/>
              </a:rPr>
              <a:t>I am mostly played by women.</a:t>
            </a:r>
            <a:br>
              <a:rPr lang="en-US" sz="2000" dirty="0">
                <a:latin typeface="Twinkl" pitchFamily="2" charset="0"/>
              </a:rPr>
            </a:br>
            <a:endParaRPr lang="en-GB" sz="20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10385" y="3036494"/>
            <a:ext cx="59400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There is no running with the ball or dribbling </a:t>
            </a:r>
            <a:br>
              <a:rPr lang="en-US" sz="20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the ball.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061700" y="4025467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0480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941430A8-6A2D-45C1-8A94-5CA4A88910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35" y="4315653"/>
            <a:ext cx="2162851" cy="179341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837354-027E-4A0A-85C8-7EE1F014749C}"/>
              </a:ext>
            </a:extLst>
          </p:cNvPr>
          <p:cNvSpPr txBox="1"/>
          <p:nvPr/>
        </p:nvSpPr>
        <p:spPr>
          <a:xfrm>
            <a:off x="3624899" y="5054810"/>
            <a:ext cx="3113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gymnastics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2E09F1-EB1F-4338-B3A9-739E62E7BAC2}"/>
              </a:ext>
            </a:extLst>
          </p:cNvPr>
          <p:cNvSpPr/>
          <p:nvPr/>
        </p:nvSpPr>
        <p:spPr>
          <a:xfrm>
            <a:off x="448811" y="748933"/>
            <a:ext cx="8246378" cy="892552"/>
          </a:xfrm>
          <a:prstGeom prst="rect">
            <a:avLst/>
          </a:prstGeom>
          <a:solidFill>
            <a:srgbClr val="FFEDA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911C539-0AEF-462C-935B-D521C9399BD9}"/>
              </a:ext>
            </a:extLst>
          </p:cNvPr>
          <p:cNvSpPr txBox="1"/>
          <p:nvPr/>
        </p:nvSpPr>
        <p:spPr>
          <a:xfrm>
            <a:off x="611632" y="900300"/>
            <a:ext cx="796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Click the whistles to reveal the clues.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AF5CC0-EB95-4E56-9E1D-83C690E52C80}"/>
              </a:ext>
            </a:extLst>
          </p:cNvPr>
          <p:cNvSpPr txBox="1"/>
          <p:nvPr/>
        </p:nvSpPr>
        <p:spPr>
          <a:xfrm>
            <a:off x="1802765" y="1796903"/>
            <a:ext cx="7498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winkl" pitchFamily="2" charset="0"/>
              </a:rPr>
              <a:t>I require flexibility and coordination.</a:t>
            </a:r>
            <a:endParaRPr lang="en-GB" sz="2200" b="1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1FC9FA4-4309-4C26-9F32-974EFDDE11F6}"/>
              </a:ext>
            </a:extLst>
          </p:cNvPr>
          <p:cNvSpPr txBox="1"/>
          <p:nvPr/>
        </p:nvSpPr>
        <p:spPr>
          <a:xfrm>
            <a:off x="1802765" y="2429437"/>
            <a:ext cx="5654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winkl" pitchFamily="2" charset="0"/>
              </a:rPr>
              <a:t>Equipment could include a horse, bars or rings.</a:t>
            </a:r>
            <a:br>
              <a:rPr lang="en-US" sz="2000" dirty="0">
                <a:latin typeface="Twinkl" pitchFamily="2" charset="0"/>
              </a:rPr>
            </a:br>
            <a:endParaRPr lang="en-GB" sz="2000" b="1" dirty="0"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4D5620-7A74-4099-A16B-702FD6C91DFD}"/>
              </a:ext>
            </a:extLst>
          </p:cNvPr>
          <p:cNvSpPr txBox="1"/>
          <p:nvPr/>
        </p:nvSpPr>
        <p:spPr>
          <a:xfrm>
            <a:off x="1810385" y="3036494"/>
            <a:ext cx="59400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winkl" pitchFamily="2" charset="0"/>
              </a:rPr>
              <a:t>Some of the movements needed include rolls, springs and cartwheels.</a:t>
            </a:r>
            <a:endParaRPr lang="en-GB" sz="2200" b="1" dirty="0">
              <a:latin typeface="Twinkl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4E29AB6-7815-4E2A-8782-74C7065D5D19}"/>
              </a:ext>
            </a:extLst>
          </p:cNvPr>
          <p:cNvGrpSpPr/>
          <p:nvPr/>
        </p:nvGrpSpPr>
        <p:grpSpPr>
          <a:xfrm>
            <a:off x="2101272" y="4169464"/>
            <a:ext cx="4549428" cy="2085792"/>
            <a:chOff x="1920782" y="4167668"/>
            <a:chExt cx="4549428" cy="20857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08CF998B-F1D0-4236-A688-DBCF248A214E}"/>
                </a:ext>
              </a:extLst>
            </p:cNvPr>
            <p:cNvSpPr/>
            <p:nvPr/>
          </p:nvSpPr>
          <p:spPr>
            <a:xfrm>
              <a:off x="1938225" y="4167668"/>
              <a:ext cx="4448522" cy="1982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Shape, background pattern&#10;&#10;Description automatically generated">
              <a:extLst>
                <a:ext uri="{FF2B5EF4-FFF2-40B4-BE49-F238E27FC236}">
                  <a16:creationId xmlns:a16="http://schemas.microsoft.com/office/drawing/2014/main" xmlns="" id="{C8A4AA6D-D788-405B-8CCC-68AA845D4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0782" y="4167668"/>
              <a:ext cx="4549428" cy="2085792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1C863DD-1043-45C9-8C34-07E26FD075C0}"/>
                </a:ext>
              </a:extLst>
            </p:cNvPr>
            <p:cNvSpPr txBox="1"/>
            <p:nvPr/>
          </p:nvSpPr>
          <p:spPr>
            <a:xfrm>
              <a:off x="2638586" y="4931379"/>
              <a:ext cx="31138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atin typeface="Twinkl" pitchFamily="2" charset="0"/>
                </a:rPr>
                <a:t>What Am I?</a:t>
              </a:r>
            </a:p>
          </p:txBody>
        </p:sp>
      </p:grpSp>
      <p:sp>
        <p:nvSpPr>
          <p:cNvPr id="33" name="Arrow: Pentagon 32">
            <a:extLst>
              <a:ext uri="{FF2B5EF4-FFF2-40B4-BE49-F238E27FC236}">
                <a16:creationId xmlns:a16="http://schemas.microsoft.com/office/drawing/2014/main" xmlns="" id="{3EE1EAE1-4C0F-4CEC-B0B9-E8B66CC64BB3}"/>
              </a:ext>
            </a:extLst>
          </p:cNvPr>
          <p:cNvSpPr/>
          <p:nvPr/>
        </p:nvSpPr>
        <p:spPr>
          <a:xfrm>
            <a:off x="6932815" y="5356295"/>
            <a:ext cx="1542011" cy="872836"/>
          </a:xfrm>
          <a:prstGeom prst="homePlate">
            <a:avLst/>
          </a:prstGeom>
          <a:solidFill>
            <a:srgbClr val="00964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EDDFC8C-9861-41D1-8654-F984C19D7406}"/>
              </a:ext>
            </a:extLst>
          </p:cNvPr>
          <p:cNvSpPr txBox="1"/>
          <p:nvPr/>
        </p:nvSpPr>
        <p:spPr>
          <a:xfrm>
            <a:off x="7061663" y="5512979"/>
            <a:ext cx="10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4AF64BA1-ACD1-4A7D-8ED6-57431DFEB2F8}"/>
              </a:ext>
            </a:extLst>
          </p:cNvPr>
          <p:cNvGrpSpPr/>
          <p:nvPr/>
        </p:nvGrpSpPr>
        <p:grpSpPr>
          <a:xfrm>
            <a:off x="767514" y="3143347"/>
            <a:ext cx="1023956" cy="507523"/>
            <a:chOff x="754295" y="3201820"/>
            <a:chExt cx="1023956" cy="507523"/>
          </a:xfrm>
        </p:grpSpPr>
        <p:pic>
          <p:nvPicPr>
            <p:cNvPr id="26" name="Picture 25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8D66D2DA-5F09-4711-9ECF-5C0A6D66B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681" y="3201820"/>
              <a:ext cx="684570" cy="507523"/>
            </a:xfrm>
            <a:prstGeom prst="rect">
              <a:avLst/>
            </a:prstGeom>
          </p:spPr>
        </p:pic>
        <p:pic>
          <p:nvPicPr>
            <p:cNvPr id="42" name="3" descr="Z:\# Action Folder!\Text6.png">
              <a:extLst>
                <a:ext uri="{FF2B5EF4-FFF2-40B4-BE49-F238E27FC236}">
                  <a16:creationId xmlns:a16="http://schemas.microsoft.com/office/drawing/2014/main" xmlns="" id="{6AB10F99-74B8-45AB-BDA2-24953747F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95" y="3360820"/>
              <a:ext cx="16510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860AAEDF-82AD-4CD3-891A-245B3584AB01}"/>
              </a:ext>
            </a:extLst>
          </p:cNvPr>
          <p:cNvGrpSpPr/>
          <p:nvPr/>
        </p:nvGrpSpPr>
        <p:grpSpPr>
          <a:xfrm>
            <a:off x="782337" y="1799424"/>
            <a:ext cx="990219" cy="507523"/>
            <a:chOff x="782337" y="1799424"/>
            <a:chExt cx="990219" cy="507523"/>
          </a:xfrm>
        </p:grpSpPr>
        <p:pic>
          <p:nvPicPr>
            <p:cNvPr id="22" name="Picture 21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23666096-5737-41FB-8FAB-2CA9564CC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1799424"/>
              <a:ext cx="684570" cy="507523"/>
            </a:xfrm>
            <a:prstGeom prst="rect">
              <a:avLst/>
            </a:prstGeom>
          </p:spPr>
        </p:pic>
        <p:pic>
          <p:nvPicPr>
            <p:cNvPr id="44" name="1" descr="Z:\# Action Folder!\Text4.png">
              <a:extLst>
                <a:ext uri="{FF2B5EF4-FFF2-40B4-BE49-F238E27FC236}">
                  <a16:creationId xmlns:a16="http://schemas.microsoft.com/office/drawing/2014/main" xmlns="" id="{262E8BEC-52CB-4A18-8D5E-E592DC48C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337" y="1927374"/>
              <a:ext cx="96838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4F6364B5-4C5D-429B-8255-BA13FB0FCC07}"/>
              </a:ext>
            </a:extLst>
          </p:cNvPr>
          <p:cNvGrpSpPr/>
          <p:nvPr/>
        </p:nvGrpSpPr>
        <p:grpSpPr>
          <a:xfrm>
            <a:off x="746618" y="2469161"/>
            <a:ext cx="1025938" cy="507523"/>
            <a:chOff x="746618" y="2473339"/>
            <a:chExt cx="1025938" cy="507523"/>
          </a:xfrm>
        </p:grpSpPr>
        <p:pic>
          <p:nvPicPr>
            <p:cNvPr id="24" name="Picture 23" descr="A picture containing whistle&#10;&#10;Description automatically generated">
              <a:extLst>
                <a:ext uri="{FF2B5EF4-FFF2-40B4-BE49-F238E27FC236}">
                  <a16:creationId xmlns:a16="http://schemas.microsoft.com/office/drawing/2014/main" xmlns="" id="{61766CC1-1B79-4603-8355-7A6EF7757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986" y="2473339"/>
              <a:ext cx="684570" cy="507523"/>
            </a:xfrm>
            <a:prstGeom prst="rect">
              <a:avLst/>
            </a:prstGeom>
          </p:spPr>
        </p:pic>
        <p:pic>
          <p:nvPicPr>
            <p:cNvPr id="46" name="2" descr="Z:\# Action Folder!\Text5.png">
              <a:extLst>
                <a:ext uri="{FF2B5EF4-FFF2-40B4-BE49-F238E27FC236}">
                  <a16:creationId xmlns:a16="http://schemas.microsoft.com/office/drawing/2014/main" xmlns="" id="{8862F9F0-29CC-46EC-A6BB-4EAAB879E7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8" y="2641716"/>
              <a:ext cx="168275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hlinkClick r:id="rId8"/>
            <a:extLst>
              <a:ext uri="{FF2B5EF4-FFF2-40B4-BE49-F238E27FC236}">
                <a16:creationId xmlns:a16="http://schemas.microsoft.com/office/drawing/2014/main" xmlns="" id="{A536B4CB-DE9B-4F3A-BD4A-175C76AB1D30}"/>
              </a:ext>
            </a:extLst>
          </p:cNvPr>
          <p:cNvSpPr/>
          <p:nvPr/>
        </p:nvSpPr>
        <p:spPr>
          <a:xfrm>
            <a:off x="8518101" y="6552385"/>
            <a:ext cx="646512" cy="305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34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xmlns="" id="{F5525427-D490-4890-B1B4-74076C26C9BA}"/>
              </a:ext>
            </a:extLst>
          </p:cNvPr>
          <p:cNvSpPr/>
          <p:nvPr/>
        </p:nvSpPr>
        <p:spPr>
          <a:xfrm>
            <a:off x="4078125" y="3075709"/>
            <a:ext cx="1002417" cy="7139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21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491</Words>
  <Application>Microsoft Office PowerPoint</Application>
  <PresentationFormat>On-screen Show (4:3)</PresentationFormat>
  <Paragraphs>80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 Light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Dowson, Laura</dc:creator>
  <cp:lastModifiedBy>ICT Department</cp:lastModifiedBy>
  <cp:revision>10</cp:revision>
  <dcterms:created xsi:type="dcterms:W3CDTF">2020-09-25T09:13:26Z</dcterms:created>
  <dcterms:modified xsi:type="dcterms:W3CDTF">2021-01-04T21:37:38Z</dcterms:modified>
</cp:coreProperties>
</file>