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5" r:id="rId10"/>
    <p:sldId id="264" r:id="rId11"/>
    <p:sldId id="265" r:id="rId12"/>
    <p:sldId id="276" r:id="rId13"/>
    <p:sldId id="266" r:id="rId14"/>
    <p:sldId id="267" r:id="rId15"/>
    <p:sldId id="268" r:id="rId16"/>
    <p:sldId id="269" r:id="rId17"/>
    <p:sldId id="270" r:id="rId18"/>
    <p:sldId id="271" r:id="rId19"/>
    <p:sldId id="277" r:id="rId20"/>
    <p:sldId id="272" r:id="rId21"/>
    <p:sldId id="273" r:id="rId22"/>
    <p:sldId id="274" r:id="rId23"/>
    <p:sldId id="278" r:id="rId24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6" roundtripDataSignature="AMtx7mjBa70jOcFLZCAZEqfOxEElWNikU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524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339834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49210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4" name="Google Shape;29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044463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9" name="Google Shape;41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3" name="Google Shape;443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3" name="Google Shape;443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16934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australian-resources-f-2-mathematics-number-and-algebra/australian-resources-f-2-mathematics-number-and-algebra-number-and-place-value/australian-resources-f-2-mathematics-number-and-algebra-number-and-place-value-addition-and-subtraction" TargetMode="Externa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australian-resources-f-2-mathematics-number-and-algebra/australian-resources-f-2-mathematics-number-and-algebra-number-and-place-value/australian-resources-f-2-mathematics-number-and-algebra-number-and-place-value-addition-and-subtraction" TargetMode="Externa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1">
            <a:hlinkClick r:id="rId3"/>
          </p:cNvPr>
          <p:cNvSpPr/>
          <p:nvPr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21">
            <a:hlinkClick r:id="rId4"/>
          </p:cNvPr>
          <p:cNvSpPr/>
          <p:nvPr/>
        </p:nvSpPr>
        <p:spPr>
          <a:xfrm>
            <a:off x="175846" y="6022731"/>
            <a:ext cx="1046285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16;p21">
            <a:hlinkClick r:id="rId4"/>
          </p:cNvPr>
          <p:cNvSpPr/>
          <p:nvPr/>
        </p:nvSpPr>
        <p:spPr>
          <a:xfrm>
            <a:off x="8466992" y="6110654"/>
            <a:ext cx="501162" cy="53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ims Slide">
  <p:cSld name="Aims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3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lt1"/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0" name="Google Shape;20;p23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 Slide">
  <p:cSld name="End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4">
            <a:hlinkClick r:id="rId3"/>
          </p:cNvPr>
          <p:cNvSpPr/>
          <p:nvPr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23;p24">
            <a:hlinkClick r:id="rId4"/>
          </p:cNvPr>
          <p:cNvSpPr/>
          <p:nvPr/>
        </p:nvSpPr>
        <p:spPr>
          <a:xfrm>
            <a:off x="175846" y="6022731"/>
            <a:ext cx="1046285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" name="Google Shape;24;p24">
            <a:hlinkClick r:id="rId4"/>
          </p:cNvPr>
          <p:cNvSpPr/>
          <p:nvPr/>
        </p:nvSpPr>
        <p:spPr>
          <a:xfrm>
            <a:off x="8466992" y="6110654"/>
            <a:ext cx="501162" cy="53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with Box">
  <p:cSld name="Title Slide with Box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5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lt1"/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27" name="Google Shape;27;p2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072497" y="5734211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australian-resources-f-2-mathematics-number-and-algebra/australian-resources-f-2-mathematics-number-and-algebra-number-and-place-value/australian-resources-f-2-mathematics-number-and-algebra-number-and-place-value-addition-and-subtraction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0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0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rm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20">
            <a:hlinkClick r:id="rId8"/>
          </p:cNvPr>
          <p:cNvSpPr/>
          <p:nvPr/>
        </p:nvSpPr>
        <p:spPr>
          <a:xfrm>
            <a:off x="8642838" y="6699738"/>
            <a:ext cx="501162" cy="158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g"/><Relationship Id="rId5" Type="http://schemas.openxmlformats.org/officeDocument/2006/relationships/image" Target="../media/image18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pn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png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bbc.co.uk/games/embed/karate-cats-2?exitGameUrl=https%3A%2F%2Fbbc.co.uk%2Fbitesize%2Farticles%2Fzf4sscw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26995" y="5742878"/>
            <a:ext cx="5241073" cy="646331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GB" sz="1800" b="1" dirty="0" smtClean="0"/>
              <a:t>Thursday 25</a:t>
            </a:r>
            <a:r>
              <a:rPr lang="en-GB" sz="1800" b="1" baseline="30000" dirty="0" smtClean="0"/>
              <a:t>th</a:t>
            </a:r>
            <a:r>
              <a:rPr lang="en-GB" sz="1800" b="1" dirty="0" smtClean="0"/>
              <a:t> March 2021 – Maths Live Lesson </a:t>
            </a:r>
            <a:endParaRPr lang="en-GB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"/>
          <p:cNvSpPr/>
          <p:nvPr/>
        </p:nvSpPr>
        <p:spPr>
          <a:xfrm>
            <a:off x="503239" y="512763"/>
            <a:ext cx="8137524" cy="5905792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 cmpd="sng">
            <a:solidFill>
              <a:srgbClr val="FEFBD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37" name="Google Shape;37;p2"/>
          <p:cNvSpPr/>
          <p:nvPr/>
        </p:nvSpPr>
        <p:spPr>
          <a:xfrm>
            <a:off x="628648" y="672722"/>
            <a:ext cx="7886700" cy="1378182"/>
          </a:xfrm>
          <a:prstGeom prst="roundRect">
            <a:avLst>
              <a:gd name="adj" fmla="val 16667"/>
            </a:avLst>
          </a:prstGeom>
          <a:solidFill>
            <a:srgbClr val="00AE97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Families to 10 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Addition and Subtraction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38;p2"/>
          <p:cNvSpPr/>
          <p:nvPr/>
        </p:nvSpPr>
        <p:spPr>
          <a:xfrm>
            <a:off x="628648" y="2195244"/>
            <a:ext cx="7886700" cy="1014123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170"/>
              <a:buFont typeface="Arial"/>
              <a:buNone/>
            </a:pPr>
            <a:r>
              <a:rPr lang="en-GB" sz="2170" b="0" i="0" u="none" strike="noStrike" cap="none" dirty="0" smtClean="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LO: </a:t>
            </a:r>
            <a:r>
              <a:rPr lang="en-GB" sz="2170" b="0" i="0" u="none" strike="noStrike" cap="none" dirty="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 can understand and make fact families using addition and subtraction.</a:t>
            </a:r>
            <a:endParaRPr dirty="0"/>
          </a:p>
        </p:txBody>
      </p:sp>
      <p:pic>
        <p:nvPicPr>
          <p:cNvPr id="39" name="Google Shape;39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20714" y="3129386"/>
            <a:ext cx="2902568" cy="31448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3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" name="Google Shape;45;p3"/>
          <p:cNvSpPr/>
          <p:nvPr/>
        </p:nvSpPr>
        <p:spPr>
          <a:xfrm>
            <a:off x="2987333" y="2661082"/>
            <a:ext cx="3062796" cy="3062796"/>
          </a:xfrm>
          <a:prstGeom prst="flowChartExtract">
            <a:avLst/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6" name="Google Shape;46;p3"/>
          <p:cNvPicPr preferRelativeResize="0"/>
          <p:nvPr/>
        </p:nvPicPr>
        <p:blipFill rotWithShape="1">
          <a:blip r:embed="rId3">
            <a:alphaModFix/>
          </a:blip>
          <a:srcRect b="18400"/>
          <a:stretch/>
        </p:blipFill>
        <p:spPr>
          <a:xfrm flipH="1">
            <a:off x="-597804" y="2976444"/>
            <a:ext cx="4886339" cy="3881556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3"/>
          <p:cNvSpPr/>
          <p:nvPr/>
        </p:nvSpPr>
        <p:spPr>
          <a:xfrm>
            <a:off x="-1526958" y="1859252"/>
            <a:ext cx="5948038" cy="670022"/>
          </a:xfrm>
          <a:prstGeom prst="homePlate">
            <a:avLst>
              <a:gd name="adj" fmla="val 50000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50"/>
              <a:buFont typeface="Arial"/>
              <a:buNone/>
            </a:pPr>
            <a:r>
              <a:rPr lang="en-GB" sz="185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 have 10 lollies.</a:t>
            </a:r>
            <a:endParaRPr/>
          </a:p>
        </p:txBody>
      </p:sp>
      <p:sp>
        <p:nvSpPr>
          <p:cNvPr id="48" name="Google Shape;48;p3"/>
          <p:cNvSpPr txBox="1"/>
          <p:nvPr/>
        </p:nvSpPr>
        <p:spPr>
          <a:xfrm>
            <a:off x="4069634" y="2924698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220"/>
              <a:buFont typeface="Arial"/>
              <a:buNone/>
            </a:pPr>
            <a:r>
              <a:rPr lang="en-GB" sz="222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/>
          </a:p>
        </p:txBody>
      </p:sp>
      <p:sp>
        <p:nvSpPr>
          <p:cNvPr id="49" name="Google Shape;49;p3"/>
          <p:cNvSpPr txBox="1"/>
          <p:nvPr/>
        </p:nvSpPr>
        <p:spPr>
          <a:xfrm>
            <a:off x="3100425" y="5064216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85BD33"/>
              </a:buClr>
              <a:buSzPts val="2220"/>
              <a:buFont typeface="Arial"/>
              <a:buNone/>
            </a:pPr>
            <a:r>
              <a:rPr lang="en-GB" sz="2220" b="0" i="0" u="none" strike="noStrike" cap="none">
                <a:solidFill>
                  <a:srgbClr val="85BD33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endParaRPr sz="2220" b="0" i="0" u="none" strike="noStrike" cap="none">
              <a:solidFill>
                <a:srgbClr val="85BD3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3"/>
          <p:cNvSpPr txBox="1"/>
          <p:nvPr/>
        </p:nvSpPr>
        <p:spPr>
          <a:xfrm>
            <a:off x="5059532" y="5064216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A8E7"/>
              </a:buClr>
              <a:buSzPts val="2220"/>
              <a:buFont typeface="Arial"/>
              <a:buNone/>
            </a:pPr>
            <a:r>
              <a:rPr lang="en-GB" sz="2220" b="0" i="0" u="none" strike="noStrike" cap="none">
                <a:solidFill>
                  <a:srgbClr val="00A8E7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/>
          </a:p>
        </p:txBody>
      </p:sp>
      <p:sp>
        <p:nvSpPr>
          <p:cNvPr id="51" name="Google Shape;51;p3"/>
          <p:cNvSpPr/>
          <p:nvPr/>
        </p:nvSpPr>
        <p:spPr>
          <a:xfrm flipH="1">
            <a:off x="5299228" y="2864516"/>
            <a:ext cx="4465465" cy="670022"/>
          </a:xfrm>
          <a:prstGeom prst="homePlate">
            <a:avLst>
              <a:gd name="adj" fmla="val 50000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 are green and 3 are blue.</a:t>
            </a:r>
            <a:endParaRPr sz="20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4"/>
          <p:cNvSpPr/>
          <p:nvPr/>
        </p:nvSpPr>
        <p:spPr>
          <a:xfrm>
            <a:off x="838565" y="2390687"/>
            <a:ext cx="6940214" cy="59974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 are green and 3 are blue.</a:t>
            </a:r>
            <a:endParaRPr sz="28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4"/>
          <p:cNvSpPr/>
          <p:nvPr/>
        </p:nvSpPr>
        <p:spPr>
          <a:xfrm>
            <a:off x="838565" y="1545281"/>
            <a:ext cx="6882882" cy="72451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</a:pPr>
            <a:r>
              <a:rPr lang="en-GB" sz="2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 have 10 lollies.</a:t>
            </a:r>
            <a:endParaRPr/>
          </a:p>
        </p:txBody>
      </p:sp>
      <p:sp>
        <p:nvSpPr>
          <p:cNvPr id="58" name="Google Shape;58;p4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4"/>
          <p:cNvSpPr/>
          <p:nvPr/>
        </p:nvSpPr>
        <p:spPr>
          <a:xfrm>
            <a:off x="6910628" y="1492014"/>
            <a:ext cx="1508926" cy="1508926"/>
          </a:xfrm>
          <a:prstGeom prst="flowChartExtract">
            <a:avLst/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4"/>
          <p:cNvSpPr/>
          <p:nvPr/>
        </p:nvSpPr>
        <p:spPr>
          <a:xfrm>
            <a:off x="532659" y="3249198"/>
            <a:ext cx="4039341" cy="3069245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44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lang="en-GB" sz="2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7 + 3 = 10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4"/>
          <p:cNvSpPr txBox="1"/>
          <p:nvPr/>
        </p:nvSpPr>
        <p:spPr>
          <a:xfrm>
            <a:off x="7231936" y="1546534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/>
          </a:p>
        </p:txBody>
      </p:sp>
      <p:sp>
        <p:nvSpPr>
          <p:cNvPr id="62" name="Google Shape;62;p4"/>
          <p:cNvSpPr txBox="1"/>
          <p:nvPr/>
        </p:nvSpPr>
        <p:spPr>
          <a:xfrm>
            <a:off x="6775200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5BD33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85BD33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endParaRPr/>
          </a:p>
        </p:txBody>
      </p:sp>
      <p:sp>
        <p:nvSpPr>
          <p:cNvPr id="63" name="Google Shape;63;p4"/>
          <p:cNvSpPr txBox="1"/>
          <p:nvPr/>
        </p:nvSpPr>
        <p:spPr>
          <a:xfrm>
            <a:off x="7665091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A8E7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A8E7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/>
          </a:p>
        </p:txBody>
      </p:sp>
      <p:sp>
        <p:nvSpPr>
          <p:cNvPr id="64" name="Google Shape;64;p4"/>
          <p:cNvSpPr/>
          <p:nvPr/>
        </p:nvSpPr>
        <p:spPr>
          <a:xfrm>
            <a:off x="4678532" y="3257677"/>
            <a:ext cx="3932806" cy="3060766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44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lang="en-GB" sz="2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3 + 7 = 10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" name="Google Shape;6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3106" y="3963258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51631" y="3998067"/>
            <a:ext cx="816029" cy="537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35" y="4635966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9889" y="5267628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30445" y="5538827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53402" y="4047049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69379" y="4698636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28231" y="5557889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86267" y="4653488"/>
            <a:ext cx="816029" cy="537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41759" y="5452520"/>
            <a:ext cx="816029" cy="537837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4"/>
          <p:cNvSpPr/>
          <p:nvPr/>
        </p:nvSpPr>
        <p:spPr>
          <a:xfrm>
            <a:off x="2964789" y="4721616"/>
            <a:ext cx="564729" cy="545446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08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lang="en-GB" sz="2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6" name="Google Shape;76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4955920" y="4041175"/>
            <a:ext cx="816030" cy="537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4943287" y="4691180"/>
            <a:ext cx="816030" cy="537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4893110" y="5351581"/>
            <a:ext cx="816030" cy="537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flipH="1">
            <a:off x="6402809" y="3984160"/>
            <a:ext cx="816027" cy="537836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flipH="1">
            <a:off x="6733308" y="4640527"/>
            <a:ext cx="816027" cy="537836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flipH="1">
            <a:off x="6115067" y="5597668"/>
            <a:ext cx="816027" cy="537836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flipH="1">
            <a:off x="6790007" y="5296894"/>
            <a:ext cx="816027" cy="537836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flipH="1">
            <a:off x="7441681" y="4051610"/>
            <a:ext cx="816027" cy="537836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flipH="1">
            <a:off x="7603527" y="4729226"/>
            <a:ext cx="816027" cy="537836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flipH="1">
            <a:off x="7700672" y="5373662"/>
            <a:ext cx="816027" cy="537836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4"/>
          <p:cNvSpPr/>
          <p:nvPr/>
        </p:nvSpPr>
        <p:spPr>
          <a:xfrm>
            <a:off x="5924331" y="4721616"/>
            <a:ext cx="564729" cy="545446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08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lang="en-GB" sz="2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5"/>
          <p:cNvSpPr/>
          <p:nvPr/>
        </p:nvSpPr>
        <p:spPr>
          <a:xfrm>
            <a:off x="838565" y="2390687"/>
            <a:ext cx="6940214" cy="59974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eat the blue ones.</a:t>
            </a:r>
            <a:endParaRPr sz="28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5"/>
          <p:cNvSpPr/>
          <p:nvPr/>
        </p:nvSpPr>
        <p:spPr>
          <a:xfrm>
            <a:off x="838565" y="1545281"/>
            <a:ext cx="6882882" cy="72451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</a:pPr>
            <a:r>
              <a:rPr lang="en-GB" sz="2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 have 10 lollies.</a:t>
            </a:r>
            <a:endParaRPr/>
          </a:p>
        </p:txBody>
      </p:sp>
      <p:sp>
        <p:nvSpPr>
          <p:cNvPr id="93" name="Google Shape;93;p5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94;p5"/>
          <p:cNvSpPr/>
          <p:nvPr/>
        </p:nvSpPr>
        <p:spPr>
          <a:xfrm>
            <a:off x="6910628" y="1492014"/>
            <a:ext cx="1508926" cy="1508926"/>
          </a:xfrm>
          <a:prstGeom prst="flowChartExtract">
            <a:avLst/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5"/>
          <p:cNvSpPr/>
          <p:nvPr/>
        </p:nvSpPr>
        <p:spPr>
          <a:xfrm>
            <a:off x="2652122" y="3197584"/>
            <a:ext cx="3689046" cy="575799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44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</a:t>
            </a:r>
            <a:r>
              <a:rPr lang="en-GB" sz="1800">
                <a:solidFill>
                  <a:srgbClr val="1C1C1C"/>
                </a:solidFill>
              </a:rPr>
              <a:t>-</a:t>
            </a: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 3 = 7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5"/>
          <p:cNvSpPr txBox="1"/>
          <p:nvPr/>
        </p:nvSpPr>
        <p:spPr>
          <a:xfrm>
            <a:off x="7231936" y="1546534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/>
          </a:p>
        </p:txBody>
      </p:sp>
      <p:sp>
        <p:nvSpPr>
          <p:cNvPr id="97" name="Google Shape;97;p5"/>
          <p:cNvSpPr txBox="1"/>
          <p:nvPr/>
        </p:nvSpPr>
        <p:spPr>
          <a:xfrm>
            <a:off x="6775200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5BD33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85BD33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endParaRPr/>
          </a:p>
        </p:txBody>
      </p:sp>
      <p:sp>
        <p:nvSpPr>
          <p:cNvPr id="98" name="Google Shape;98;p5"/>
          <p:cNvSpPr txBox="1"/>
          <p:nvPr/>
        </p:nvSpPr>
        <p:spPr>
          <a:xfrm>
            <a:off x="7665091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A8E7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A8E7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/>
          </a:p>
        </p:txBody>
      </p:sp>
      <p:pic>
        <p:nvPicPr>
          <p:cNvPr id="99" name="Google Shape;99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72057" y="4095550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47608" y="3918400"/>
            <a:ext cx="816029" cy="537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89622" y="4735562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90979" y="5384209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79346" y="5455158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4241" y="4048197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60524" y="4509658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0006" y="5525431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249868" y="4769565"/>
            <a:ext cx="816029" cy="537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47607" y="5312719"/>
            <a:ext cx="816029" cy="53783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9" name="Google Shape;109;p5"/>
          <p:cNvCxnSpPr/>
          <p:nvPr/>
        </p:nvCxnSpPr>
        <p:spPr>
          <a:xfrm flipH="1">
            <a:off x="5895125" y="3783436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10" name="Google Shape;110;p5"/>
          <p:cNvCxnSpPr/>
          <p:nvPr/>
        </p:nvCxnSpPr>
        <p:spPr>
          <a:xfrm flipH="1">
            <a:off x="5297386" y="4644588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11" name="Google Shape;111;p5"/>
          <p:cNvCxnSpPr/>
          <p:nvPr/>
        </p:nvCxnSpPr>
        <p:spPr>
          <a:xfrm flipH="1">
            <a:off x="5856485" y="5222611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2" name="Google Shape;112;p5"/>
          <p:cNvPicPr preferRelativeResize="0"/>
          <p:nvPr/>
        </p:nvPicPr>
        <p:blipFill rotWithShape="1">
          <a:blip r:embed="rId5">
            <a:alphaModFix/>
          </a:blip>
          <a:srcRect b="45903"/>
          <a:stretch/>
        </p:blipFill>
        <p:spPr>
          <a:xfrm flipH="1">
            <a:off x="6403891" y="3578022"/>
            <a:ext cx="2573271" cy="3289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6"/>
          <p:cNvSpPr/>
          <p:nvPr/>
        </p:nvSpPr>
        <p:spPr>
          <a:xfrm>
            <a:off x="838565" y="2390687"/>
            <a:ext cx="6940214" cy="59974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save the green ones for later.</a:t>
            </a:r>
            <a:endParaRPr sz="28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6"/>
          <p:cNvSpPr/>
          <p:nvPr/>
        </p:nvSpPr>
        <p:spPr>
          <a:xfrm>
            <a:off x="838565" y="1545281"/>
            <a:ext cx="6882882" cy="72451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</a:pPr>
            <a:r>
              <a:rPr lang="en-GB" sz="2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 have 10 lollies.</a:t>
            </a:r>
            <a:endParaRPr/>
          </a:p>
        </p:txBody>
      </p:sp>
      <p:sp>
        <p:nvSpPr>
          <p:cNvPr id="119" name="Google Shape;119;p6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6"/>
          <p:cNvSpPr/>
          <p:nvPr/>
        </p:nvSpPr>
        <p:spPr>
          <a:xfrm>
            <a:off x="6910628" y="1492014"/>
            <a:ext cx="1508926" cy="1508926"/>
          </a:xfrm>
          <a:prstGeom prst="flowChartExtract">
            <a:avLst/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6"/>
          <p:cNvSpPr/>
          <p:nvPr/>
        </p:nvSpPr>
        <p:spPr>
          <a:xfrm>
            <a:off x="2652122" y="3197584"/>
            <a:ext cx="3689046" cy="575799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44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0"/>
                  </a:ext>
                </a:extLst>
              </a:rPr>
              <a:t>10 </a:t>
            </a:r>
            <a:r>
              <a:rPr lang="en-GB" sz="1800">
                <a:solidFill>
                  <a:srgbClr val="1C1C1C"/>
                </a:solidFill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1"/>
                  </a:ext>
                </a:extLst>
              </a:rPr>
              <a:t>-</a:t>
            </a: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2"/>
                  </a:ext>
                </a:extLst>
              </a:rPr>
              <a:t> </a:t>
            </a:r>
            <a:r>
              <a:rPr lang="en-GB" sz="1800">
                <a:solidFill>
                  <a:srgbClr val="1C1C1C"/>
                </a:solidFill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3"/>
                  </a:ext>
                </a:extLst>
              </a:rPr>
              <a:t>7</a:t>
            </a: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4"/>
                  </a:ext>
                </a:extLst>
              </a:rPr>
              <a:t> = </a:t>
            </a:r>
            <a:r>
              <a:rPr lang="en-GB" sz="1800">
                <a:solidFill>
                  <a:srgbClr val="1C1C1C"/>
                </a:solidFill>
              </a:rPr>
              <a:t>3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6"/>
          <p:cNvSpPr txBox="1"/>
          <p:nvPr/>
        </p:nvSpPr>
        <p:spPr>
          <a:xfrm>
            <a:off x="7231936" y="1546534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/>
          </a:p>
        </p:txBody>
      </p:sp>
      <p:sp>
        <p:nvSpPr>
          <p:cNvPr id="123" name="Google Shape;123;p6"/>
          <p:cNvSpPr txBox="1"/>
          <p:nvPr/>
        </p:nvSpPr>
        <p:spPr>
          <a:xfrm>
            <a:off x="6775200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5BD33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85BD33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endParaRPr/>
          </a:p>
        </p:txBody>
      </p:sp>
      <p:sp>
        <p:nvSpPr>
          <p:cNvPr id="124" name="Google Shape;124;p6"/>
          <p:cNvSpPr txBox="1"/>
          <p:nvPr/>
        </p:nvSpPr>
        <p:spPr>
          <a:xfrm>
            <a:off x="7665091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A8E7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A8E7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/>
          </a:p>
        </p:txBody>
      </p:sp>
      <p:pic>
        <p:nvPicPr>
          <p:cNvPr id="125" name="Google Shape;125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56556" y="4102016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15336" y="4019887"/>
            <a:ext cx="816029" cy="537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14316" y="4734495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42634" y="4911694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92573" y="5469541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85706" y="4102016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74432" y="4382472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33943" y="5494756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17596" y="4871052"/>
            <a:ext cx="816029" cy="537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15335" y="5414206"/>
            <a:ext cx="816029" cy="53783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5" name="Google Shape;135;p6"/>
          <p:cNvCxnSpPr/>
          <p:nvPr/>
        </p:nvCxnSpPr>
        <p:spPr>
          <a:xfrm flipH="1">
            <a:off x="3719790" y="5372601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36" name="Google Shape;136;p6"/>
          <p:cNvCxnSpPr/>
          <p:nvPr/>
        </p:nvCxnSpPr>
        <p:spPr>
          <a:xfrm flipH="1">
            <a:off x="5869311" y="4326001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37" name="Google Shape;137;p6"/>
          <p:cNvCxnSpPr/>
          <p:nvPr/>
        </p:nvCxnSpPr>
        <p:spPr>
          <a:xfrm flipH="1">
            <a:off x="5028921" y="5397816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38" name="Google Shape;138;p6"/>
          <p:cNvCxnSpPr/>
          <p:nvPr/>
        </p:nvCxnSpPr>
        <p:spPr>
          <a:xfrm flipH="1">
            <a:off x="3360533" y="4852488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39" name="Google Shape;139;p6"/>
          <p:cNvCxnSpPr/>
          <p:nvPr/>
        </p:nvCxnSpPr>
        <p:spPr>
          <a:xfrm flipH="1">
            <a:off x="4752103" y="4653671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40" name="Google Shape;140;p6"/>
          <p:cNvCxnSpPr/>
          <p:nvPr/>
        </p:nvCxnSpPr>
        <p:spPr>
          <a:xfrm flipH="1">
            <a:off x="4499502" y="4019354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41" name="Google Shape;141;p6"/>
          <p:cNvCxnSpPr/>
          <p:nvPr/>
        </p:nvCxnSpPr>
        <p:spPr>
          <a:xfrm flipH="1">
            <a:off x="3356236" y="3980538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42" name="Google Shape;142;p6"/>
          <p:cNvPicPr preferRelativeResize="0"/>
          <p:nvPr/>
        </p:nvPicPr>
        <p:blipFill rotWithShape="1">
          <a:blip r:embed="rId5">
            <a:alphaModFix/>
          </a:blip>
          <a:srcRect b="47573"/>
          <a:stretch/>
        </p:blipFill>
        <p:spPr>
          <a:xfrm flipH="1">
            <a:off x="6427568" y="3429000"/>
            <a:ext cx="2304259" cy="34553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7"/>
          <p:cNvSpPr/>
          <p:nvPr/>
        </p:nvSpPr>
        <p:spPr>
          <a:xfrm>
            <a:off x="1580226" y="1664049"/>
            <a:ext cx="5334506" cy="170761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08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7 + 3 = 10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3 + 7 = 10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– 3 = 7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– 7 = 3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9" name="Google Shape;149;p7"/>
          <p:cNvGrpSpPr/>
          <p:nvPr/>
        </p:nvGrpSpPr>
        <p:grpSpPr>
          <a:xfrm>
            <a:off x="675552" y="1588705"/>
            <a:ext cx="2183059" cy="1985636"/>
            <a:chOff x="6775201" y="1492014"/>
            <a:chExt cx="1836138" cy="1670089"/>
          </a:xfrm>
        </p:grpSpPr>
        <p:sp>
          <p:nvSpPr>
            <p:cNvPr id="150" name="Google Shape;150;p7"/>
            <p:cNvSpPr/>
            <p:nvPr/>
          </p:nvSpPr>
          <p:spPr>
            <a:xfrm>
              <a:off x="6910628" y="1492014"/>
              <a:ext cx="1508926" cy="1508926"/>
            </a:xfrm>
            <a:prstGeom prst="flowChartExtract">
              <a:avLst/>
            </a:prstGeom>
            <a:solidFill>
              <a:schemeClr val="lt1"/>
            </a:solidFill>
            <a:ln w="38100" cap="flat" cmpd="sng">
              <a:solidFill>
                <a:srgbClr val="F4CB4C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1" name="Google Shape;151;p7"/>
            <p:cNvSpPr txBox="1"/>
            <p:nvPr/>
          </p:nvSpPr>
          <p:spPr>
            <a:xfrm>
              <a:off x="7231936" y="1546534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C1C1C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1C1C1C"/>
                  </a:solidFill>
                  <a:latin typeface="Arial"/>
                  <a:ea typeface="Arial"/>
                  <a:cs typeface="Arial"/>
                  <a:sym typeface="Arial"/>
                </a:rPr>
                <a:t>10</a:t>
              </a:r>
              <a:endParaRPr/>
            </a:p>
          </p:txBody>
        </p:sp>
        <p:sp>
          <p:nvSpPr>
            <p:cNvPr id="152" name="Google Shape;152;p7"/>
            <p:cNvSpPr txBox="1"/>
            <p:nvPr/>
          </p:nvSpPr>
          <p:spPr>
            <a:xfrm>
              <a:off x="6775201" y="2437585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5BD33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85BD33"/>
                  </a:solidFill>
                  <a:latin typeface="Arial"/>
                  <a:ea typeface="Arial"/>
                  <a:cs typeface="Arial"/>
                  <a:sym typeface="Arial"/>
                </a:rPr>
                <a:t>7</a:t>
              </a:r>
              <a:endParaRPr/>
            </a:p>
          </p:txBody>
        </p:sp>
        <p:sp>
          <p:nvSpPr>
            <p:cNvPr id="153" name="Google Shape;153;p7"/>
            <p:cNvSpPr txBox="1"/>
            <p:nvPr/>
          </p:nvSpPr>
          <p:spPr>
            <a:xfrm>
              <a:off x="7665092" y="2437585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A8E7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00A8E7"/>
                  </a:solidFill>
                  <a:latin typeface="Arial"/>
                  <a:ea typeface="Arial"/>
                  <a:cs typeface="Arial"/>
                  <a:sym typeface="Arial"/>
                </a:rPr>
                <a:t>3</a:t>
              </a:r>
              <a:endParaRPr/>
            </a:p>
          </p:txBody>
        </p:sp>
      </p:grpSp>
      <p:pic>
        <p:nvPicPr>
          <p:cNvPr id="154" name="Google Shape;154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17394" y="4092689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34469" y="3764509"/>
            <a:ext cx="816029" cy="537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02859" y="4579451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42634" y="4911694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58127" y="5464910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43950" y="3904252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60507" y="4581289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75154" y="5254650"/>
            <a:ext cx="822947" cy="542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55878" y="4397999"/>
            <a:ext cx="816029" cy="537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71849" y="5236004"/>
            <a:ext cx="816029" cy="537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7"/>
          <p:cNvPicPr preferRelativeResize="0"/>
          <p:nvPr/>
        </p:nvPicPr>
        <p:blipFill rotWithShape="1">
          <a:blip r:embed="rId5">
            <a:alphaModFix/>
          </a:blip>
          <a:srcRect b="48128"/>
          <a:stretch/>
        </p:blipFill>
        <p:spPr>
          <a:xfrm>
            <a:off x="6034015" y="3300637"/>
            <a:ext cx="2799603" cy="35573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8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8"/>
          <p:cNvSpPr/>
          <p:nvPr/>
        </p:nvSpPr>
        <p:spPr>
          <a:xfrm>
            <a:off x="2987333" y="2661082"/>
            <a:ext cx="3062796" cy="3062796"/>
          </a:xfrm>
          <a:prstGeom prst="flowChartExtract">
            <a:avLst/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8"/>
          <p:cNvSpPr/>
          <p:nvPr/>
        </p:nvSpPr>
        <p:spPr>
          <a:xfrm>
            <a:off x="-1526958" y="1859252"/>
            <a:ext cx="5948038" cy="670022"/>
          </a:xfrm>
          <a:prstGeom prst="homePlate">
            <a:avLst>
              <a:gd name="adj" fmla="val 50000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50"/>
              <a:buFont typeface="Arial"/>
              <a:buNone/>
            </a:pPr>
            <a:r>
              <a:rPr lang="en-GB" sz="185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 have 10 apples.</a:t>
            </a:r>
            <a:endParaRPr sz="185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8"/>
          <p:cNvSpPr txBox="1"/>
          <p:nvPr/>
        </p:nvSpPr>
        <p:spPr>
          <a:xfrm>
            <a:off x="4069634" y="2924698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220"/>
              <a:buFont typeface="Arial"/>
              <a:buNone/>
            </a:pPr>
            <a:r>
              <a:rPr lang="en-GB" sz="222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/>
          </a:p>
        </p:txBody>
      </p:sp>
      <p:sp>
        <p:nvSpPr>
          <p:cNvPr id="173" name="Google Shape;173;p8"/>
          <p:cNvSpPr txBox="1"/>
          <p:nvPr/>
        </p:nvSpPr>
        <p:spPr>
          <a:xfrm>
            <a:off x="3100425" y="5064216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220"/>
              <a:buFont typeface="Arial"/>
              <a:buNone/>
            </a:pPr>
            <a:r>
              <a:rPr lang="en-GB" sz="222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/>
          </a:p>
        </p:txBody>
      </p:sp>
      <p:sp>
        <p:nvSpPr>
          <p:cNvPr id="174" name="Google Shape;174;p8"/>
          <p:cNvSpPr txBox="1"/>
          <p:nvPr/>
        </p:nvSpPr>
        <p:spPr>
          <a:xfrm>
            <a:off x="5059532" y="5064216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85BD33"/>
              </a:buClr>
              <a:buSzPts val="2220"/>
              <a:buFont typeface="Arial"/>
              <a:buNone/>
            </a:pPr>
            <a:r>
              <a:rPr lang="en-GB" sz="2220" b="0" i="0" u="none" strike="noStrike" cap="none">
                <a:solidFill>
                  <a:srgbClr val="85BD33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/>
          </a:p>
        </p:txBody>
      </p:sp>
      <p:sp>
        <p:nvSpPr>
          <p:cNvPr id="175" name="Google Shape;175;p8"/>
          <p:cNvSpPr/>
          <p:nvPr/>
        </p:nvSpPr>
        <p:spPr>
          <a:xfrm flipH="1">
            <a:off x="5299228" y="2864516"/>
            <a:ext cx="4465465" cy="670022"/>
          </a:xfrm>
          <a:prstGeom prst="homePlate">
            <a:avLst>
              <a:gd name="adj" fmla="val 50000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6 are red and 4 are green.</a:t>
            </a:r>
            <a:endParaRPr sz="20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6" name="Google Shape;176;p8"/>
          <p:cNvPicPr preferRelativeResize="0"/>
          <p:nvPr/>
        </p:nvPicPr>
        <p:blipFill rotWithShape="1">
          <a:blip r:embed="rId3">
            <a:alphaModFix/>
          </a:blip>
          <a:srcRect b="42533"/>
          <a:stretch/>
        </p:blipFill>
        <p:spPr>
          <a:xfrm>
            <a:off x="688004" y="2747835"/>
            <a:ext cx="2414512" cy="41101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8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8"/>
          <p:cNvSpPr/>
          <p:nvPr/>
        </p:nvSpPr>
        <p:spPr>
          <a:xfrm>
            <a:off x="2987333" y="2661082"/>
            <a:ext cx="3062796" cy="3062796"/>
          </a:xfrm>
          <a:prstGeom prst="flowChartExtract">
            <a:avLst/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8"/>
          <p:cNvSpPr/>
          <p:nvPr/>
        </p:nvSpPr>
        <p:spPr>
          <a:xfrm>
            <a:off x="-1526958" y="1859252"/>
            <a:ext cx="5948038" cy="670022"/>
          </a:xfrm>
          <a:prstGeom prst="homePlate">
            <a:avLst>
              <a:gd name="adj" fmla="val 50000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50"/>
              <a:buFont typeface="Arial"/>
              <a:buNone/>
            </a:pPr>
            <a:r>
              <a:rPr lang="en-GB" sz="185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 have 10 apples.</a:t>
            </a:r>
            <a:endParaRPr sz="185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8"/>
          <p:cNvSpPr txBox="1"/>
          <p:nvPr/>
        </p:nvSpPr>
        <p:spPr>
          <a:xfrm>
            <a:off x="4069634" y="2924698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220"/>
              <a:buFont typeface="Arial"/>
              <a:buNone/>
            </a:pPr>
            <a:r>
              <a:rPr lang="en-GB" sz="222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/>
          </a:p>
        </p:txBody>
      </p:sp>
      <p:sp>
        <p:nvSpPr>
          <p:cNvPr id="173" name="Google Shape;173;p8"/>
          <p:cNvSpPr txBox="1"/>
          <p:nvPr/>
        </p:nvSpPr>
        <p:spPr>
          <a:xfrm>
            <a:off x="3100425" y="5064216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220"/>
              <a:buFont typeface="Arial"/>
              <a:buNone/>
            </a:pPr>
            <a:r>
              <a:rPr lang="en-GB" sz="222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/>
          </a:p>
        </p:txBody>
      </p:sp>
      <p:sp>
        <p:nvSpPr>
          <p:cNvPr id="174" name="Google Shape;174;p8"/>
          <p:cNvSpPr txBox="1"/>
          <p:nvPr/>
        </p:nvSpPr>
        <p:spPr>
          <a:xfrm>
            <a:off x="5059532" y="5064216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85BD33"/>
              </a:buClr>
              <a:buSzPts val="2220"/>
              <a:buFont typeface="Arial"/>
              <a:buNone/>
            </a:pPr>
            <a:r>
              <a:rPr lang="en-GB" sz="2220" b="0" i="0" u="none" strike="noStrike" cap="none">
                <a:solidFill>
                  <a:srgbClr val="85BD33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/>
          </a:p>
        </p:txBody>
      </p:sp>
      <p:sp>
        <p:nvSpPr>
          <p:cNvPr id="175" name="Google Shape;175;p8"/>
          <p:cNvSpPr/>
          <p:nvPr/>
        </p:nvSpPr>
        <p:spPr>
          <a:xfrm flipH="1">
            <a:off x="5299228" y="2864516"/>
            <a:ext cx="4465465" cy="670022"/>
          </a:xfrm>
          <a:prstGeom prst="homePlate">
            <a:avLst>
              <a:gd name="adj" fmla="val 50000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6 are red and 4 are green.</a:t>
            </a:r>
            <a:endParaRPr sz="2000" b="0" i="0" u="none" strike="noStrike" cap="none" dirty="0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6" name="Google Shape;176;p8"/>
          <p:cNvPicPr preferRelativeResize="0"/>
          <p:nvPr/>
        </p:nvPicPr>
        <p:blipFill rotWithShape="1">
          <a:blip r:embed="rId3">
            <a:alphaModFix/>
          </a:blip>
          <a:srcRect b="42533"/>
          <a:stretch/>
        </p:blipFill>
        <p:spPr>
          <a:xfrm>
            <a:off x="688004" y="2747835"/>
            <a:ext cx="2414512" cy="411016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5163015" y="1561171"/>
            <a:ext cx="30331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 smtClean="0"/>
              <a:t>Can you write down the addition facts/number sentences for these numbers?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638539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9"/>
          <p:cNvSpPr/>
          <p:nvPr/>
        </p:nvSpPr>
        <p:spPr>
          <a:xfrm>
            <a:off x="838565" y="2390687"/>
            <a:ext cx="6940214" cy="59974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 are red and 4 are green.</a:t>
            </a:r>
            <a:endParaRPr sz="28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9"/>
          <p:cNvSpPr/>
          <p:nvPr/>
        </p:nvSpPr>
        <p:spPr>
          <a:xfrm>
            <a:off x="838565" y="1545281"/>
            <a:ext cx="6882882" cy="72451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</a:pPr>
            <a:r>
              <a:rPr lang="en-GB" sz="2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 have 10 apples.</a:t>
            </a:r>
            <a:endParaRPr/>
          </a:p>
        </p:txBody>
      </p:sp>
      <p:sp>
        <p:nvSpPr>
          <p:cNvPr id="183" name="Google Shape;183;p9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9"/>
          <p:cNvSpPr/>
          <p:nvPr/>
        </p:nvSpPr>
        <p:spPr>
          <a:xfrm>
            <a:off x="6910628" y="1492014"/>
            <a:ext cx="1508926" cy="1508926"/>
          </a:xfrm>
          <a:prstGeom prst="flowChartExtract">
            <a:avLst/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9"/>
          <p:cNvSpPr/>
          <p:nvPr/>
        </p:nvSpPr>
        <p:spPr>
          <a:xfrm>
            <a:off x="532659" y="3249198"/>
            <a:ext cx="4125378" cy="2974049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44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6 + 4 = 10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9"/>
          <p:cNvSpPr txBox="1"/>
          <p:nvPr/>
        </p:nvSpPr>
        <p:spPr>
          <a:xfrm>
            <a:off x="7231936" y="1546534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/>
          </a:p>
        </p:txBody>
      </p:sp>
      <p:sp>
        <p:nvSpPr>
          <p:cNvPr id="187" name="Google Shape;187;p9"/>
          <p:cNvSpPr txBox="1"/>
          <p:nvPr/>
        </p:nvSpPr>
        <p:spPr>
          <a:xfrm>
            <a:off x="6775200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/>
          </a:p>
        </p:txBody>
      </p:sp>
      <p:sp>
        <p:nvSpPr>
          <p:cNvPr id="188" name="Google Shape;188;p9"/>
          <p:cNvSpPr txBox="1"/>
          <p:nvPr/>
        </p:nvSpPr>
        <p:spPr>
          <a:xfrm>
            <a:off x="7665091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5BD33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85BD33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 sz="1800" b="0" i="0" u="none" strike="noStrike" cap="none">
              <a:solidFill>
                <a:srgbClr val="85BD3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9"/>
          <p:cNvSpPr/>
          <p:nvPr/>
        </p:nvSpPr>
        <p:spPr>
          <a:xfrm>
            <a:off x="4746508" y="3249199"/>
            <a:ext cx="3864829" cy="2974048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44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4 + 6 = 10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9"/>
          <p:cNvSpPr/>
          <p:nvPr/>
        </p:nvSpPr>
        <p:spPr>
          <a:xfrm>
            <a:off x="2752811" y="4721616"/>
            <a:ext cx="564729" cy="545446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08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lang="en-GB" sz="2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9"/>
          <p:cNvSpPr/>
          <p:nvPr/>
        </p:nvSpPr>
        <p:spPr>
          <a:xfrm>
            <a:off x="6134860" y="4697722"/>
            <a:ext cx="564729" cy="545446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08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lang="en-GB" sz="2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2" name="Google Shape;192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57295" y="4094335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78683" y="3989258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72460" y="4249919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7152" y="4588203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67976" y="4745740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63338" y="5205704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81127" y="5431323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96025" y="4567196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57295" y="5258850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2316" y="5466365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41998" y="4018923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08104" y="4531632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68182" y="5109525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98269" y="5519511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571501" y="3933300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031262" y="4466714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64826" y="4090142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07342" y="5160934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84220" y="5621275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44134" y="4771241"/>
            <a:ext cx="491604" cy="5213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0"/>
          <p:cNvSpPr/>
          <p:nvPr/>
        </p:nvSpPr>
        <p:spPr>
          <a:xfrm>
            <a:off x="838565" y="2390687"/>
            <a:ext cx="6940214" cy="59974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 cook the 4 green apples in a pie.</a:t>
            </a:r>
            <a:endParaRPr sz="28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10"/>
          <p:cNvSpPr/>
          <p:nvPr/>
        </p:nvSpPr>
        <p:spPr>
          <a:xfrm>
            <a:off x="838565" y="1545281"/>
            <a:ext cx="6882882" cy="72451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</a:pPr>
            <a:r>
              <a:rPr lang="en-GB" sz="2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 have 10 apples.</a:t>
            </a:r>
            <a:endParaRPr/>
          </a:p>
        </p:txBody>
      </p:sp>
      <p:sp>
        <p:nvSpPr>
          <p:cNvPr id="218" name="Google Shape;218;p10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10"/>
          <p:cNvSpPr/>
          <p:nvPr/>
        </p:nvSpPr>
        <p:spPr>
          <a:xfrm>
            <a:off x="6910628" y="1492014"/>
            <a:ext cx="1508926" cy="1508926"/>
          </a:xfrm>
          <a:prstGeom prst="flowChartExtract">
            <a:avLst/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10"/>
          <p:cNvSpPr txBox="1"/>
          <p:nvPr/>
        </p:nvSpPr>
        <p:spPr>
          <a:xfrm>
            <a:off x="7231936" y="1546534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/>
          </a:p>
        </p:txBody>
      </p:sp>
      <p:sp>
        <p:nvSpPr>
          <p:cNvPr id="221" name="Google Shape;221;p10"/>
          <p:cNvSpPr txBox="1"/>
          <p:nvPr/>
        </p:nvSpPr>
        <p:spPr>
          <a:xfrm>
            <a:off x="6775200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/>
          </a:p>
        </p:txBody>
      </p:sp>
      <p:sp>
        <p:nvSpPr>
          <p:cNvPr id="222" name="Google Shape;222;p10"/>
          <p:cNvSpPr txBox="1"/>
          <p:nvPr/>
        </p:nvSpPr>
        <p:spPr>
          <a:xfrm>
            <a:off x="7665091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5BD33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85BD33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 sz="1800" b="0" i="0" u="none" strike="noStrike" cap="none">
              <a:solidFill>
                <a:srgbClr val="85BD3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10"/>
          <p:cNvSpPr/>
          <p:nvPr/>
        </p:nvSpPr>
        <p:spPr>
          <a:xfrm>
            <a:off x="1311026" y="3209001"/>
            <a:ext cx="3864829" cy="56180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44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– 4 = 6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4" name="Google Shape;224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3879" y="4569171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71283" y="4231969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95751" y="5543492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2268" y="5158544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61404" y="3991891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83160" y="4492630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48089" y="4133681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58283" y="5435346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65248" y="5419205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69845" y="4725790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22448" y="3081607"/>
            <a:ext cx="2088179" cy="1204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10"/>
          <p:cNvPicPr preferRelativeResize="0"/>
          <p:nvPr/>
        </p:nvPicPr>
        <p:blipFill rotWithShape="1">
          <a:blip r:embed="rId6">
            <a:alphaModFix/>
          </a:blip>
          <a:srcRect t="1" b="45633"/>
          <a:stretch/>
        </p:blipFill>
        <p:spPr>
          <a:xfrm flipH="1">
            <a:off x="6789722" y="3704488"/>
            <a:ext cx="1933485" cy="316239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36" name="Google Shape;236;p10"/>
          <p:cNvCxnSpPr/>
          <p:nvPr/>
        </p:nvCxnSpPr>
        <p:spPr>
          <a:xfrm flipH="1">
            <a:off x="1321015" y="4139092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37" name="Google Shape;237;p10"/>
          <p:cNvCxnSpPr/>
          <p:nvPr/>
        </p:nvCxnSpPr>
        <p:spPr>
          <a:xfrm flipH="1">
            <a:off x="1219559" y="5065386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38" name="Google Shape;238;p10"/>
          <p:cNvCxnSpPr/>
          <p:nvPr/>
        </p:nvCxnSpPr>
        <p:spPr>
          <a:xfrm flipH="1">
            <a:off x="2138737" y="4447099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39" name="Google Shape;239;p10"/>
          <p:cNvCxnSpPr/>
          <p:nvPr/>
        </p:nvCxnSpPr>
        <p:spPr>
          <a:xfrm flipH="1">
            <a:off x="2223892" y="5433523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0"/>
          <p:cNvSpPr/>
          <p:nvPr/>
        </p:nvSpPr>
        <p:spPr>
          <a:xfrm>
            <a:off x="838565" y="2390687"/>
            <a:ext cx="6940214" cy="59974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 </a:t>
            </a:r>
            <a:r>
              <a:rPr lang="en-GB" sz="18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give the 6 red 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apples </a:t>
            </a:r>
            <a:r>
              <a:rPr lang="en-GB" sz="18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 friends in my class.</a:t>
            </a:r>
            <a:endParaRPr sz="2800" b="0" i="0" u="none" strike="noStrike" cap="none" dirty="0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10"/>
          <p:cNvSpPr/>
          <p:nvPr/>
        </p:nvSpPr>
        <p:spPr>
          <a:xfrm>
            <a:off x="838565" y="1545281"/>
            <a:ext cx="6882882" cy="72451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</a:pPr>
            <a:r>
              <a:rPr lang="en-GB" sz="2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 have 10 apples.</a:t>
            </a:r>
            <a:endParaRPr/>
          </a:p>
        </p:txBody>
      </p:sp>
      <p:sp>
        <p:nvSpPr>
          <p:cNvPr id="218" name="Google Shape;218;p10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10"/>
          <p:cNvSpPr/>
          <p:nvPr/>
        </p:nvSpPr>
        <p:spPr>
          <a:xfrm>
            <a:off x="6910628" y="1492014"/>
            <a:ext cx="1508926" cy="1508926"/>
          </a:xfrm>
          <a:prstGeom prst="flowChartExtract">
            <a:avLst/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10"/>
          <p:cNvSpPr txBox="1"/>
          <p:nvPr/>
        </p:nvSpPr>
        <p:spPr>
          <a:xfrm>
            <a:off x="7231936" y="1546534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/>
          </a:p>
        </p:txBody>
      </p:sp>
      <p:sp>
        <p:nvSpPr>
          <p:cNvPr id="221" name="Google Shape;221;p10"/>
          <p:cNvSpPr txBox="1"/>
          <p:nvPr/>
        </p:nvSpPr>
        <p:spPr>
          <a:xfrm>
            <a:off x="6775200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/>
          </a:p>
        </p:txBody>
      </p:sp>
      <p:sp>
        <p:nvSpPr>
          <p:cNvPr id="222" name="Google Shape;222;p10"/>
          <p:cNvSpPr txBox="1"/>
          <p:nvPr/>
        </p:nvSpPr>
        <p:spPr>
          <a:xfrm>
            <a:off x="7665091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5BD33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85BD33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 sz="1800" b="0" i="0" u="none" strike="noStrike" cap="none">
              <a:solidFill>
                <a:srgbClr val="85BD3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10"/>
          <p:cNvSpPr/>
          <p:nvPr/>
        </p:nvSpPr>
        <p:spPr>
          <a:xfrm>
            <a:off x="1018331" y="3208969"/>
            <a:ext cx="3864829" cy="830661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44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dirty="0" smtClean="0">
                <a:solidFill>
                  <a:srgbClr val="1C1C1C"/>
                </a:solidFill>
              </a:rPr>
              <a:t>What other subtraction number sentence could we write?</a:t>
            </a:r>
            <a:endParaRPr sz="2400" b="0" i="0" u="none" strike="noStrike" cap="none" dirty="0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4" name="Google Shape;224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3879" y="4569171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71283" y="4231969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95751" y="5543492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2268" y="5158544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61404" y="3991891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83160" y="4492630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48089" y="4133681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58283" y="5435346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65248" y="5419205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69845" y="4725790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22448" y="3081607"/>
            <a:ext cx="2088179" cy="1204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10"/>
          <p:cNvPicPr preferRelativeResize="0"/>
          <p:nvPr/>
        </p:nvPicPr>
        <p:blipFill rotWithShape="1">
          <a:blip r:embed="rId6">
            <a:alphaModFix/>
          </a:blip>
          <a:srcRect t="1" b="45633"/>
          <a:stretch/>
        </p:blipFill>
        <p:spPr>
          <a:xfrm flipH="1">
            <a:off x="6789722" y="3704488"/>
            <a:ext cx="1933485" cy="31623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752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1"/>
          <p:cNvSpPr/>
          <p:nvPr/>
        </p:nvSpPr>
        <p:spPr>
          <a:xfrm>
            <a:off x="838565" y="2390687"/>
            <a:ext cx="6940214" cy="59974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 </a:t>
            </a:r>
            <a:r>
              <a:rPr lang="en-GB" sz="18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give 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6 red apples </a:t>
            </a:r>
            <a:r>
              <a:rPr lang="en-GB" sz="18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 friends in my class.</a:t>
            </a:r>
            <a:endParaRPr sz="2800" b="0" i="0" u="none" strike="noStrike" cap="none" dirty="0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11"/>
          <p:cNvSpPr/>
          <p:nvPr/>
        </p:nvSpPr>
        <p:spPr>
          <a:xfrm>
            <a:off x="838565" y="1545281"/>
            <a:ext cx="6882882" cy="72451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</a:pPr>
            <a:r>
              <a:rPr lang="en-GB" sz="2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 have 10 apples.</a:t>
            </a:r>
            <a:endParaRPr/>
          </a:p>
        </p:txBody>
      </p:sp>
      <p:sp>
        <p:nvSpPr>
          <p:cNvPr id="246" name="Google Shape;246;p11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11"/>
          <p:cNvSpPr/>
          <p:nvPr/>
        </p:nvSpPr>
        <p:spPr>
          <a:xfrm>
            <a:off x="6910628" y="1492014"/>
            <a:ext cx="1508926" cy="1508926"/>
          </a:xfrm>
          <a:prstGeom prst="flowChartExtract">
            <a:avLst/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11"/>
          <p:cNvSpPr txBox="1"/>
          <p:nvPr/>
        </p:nvSpPr>
        <p:spPr>
          <a:xfrm>
            <a:off x="7231936" y="1546534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/>
          </a:p>
        </p:txBody>
      </p:sp>
      <p:sp>
        <p:nvSpPr>
          <p:cNvPr id="249" name="Google Shape;249;p11"/>
          <p:cNvSpPr txBox="1"/>
          <p:nvPr/>
        </p:nvSpPr>
        <p:spPr>
          <a:xfrm>
            <a:off x="6775200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/>
          </a:p>
        </p:txBody>
      </p:sp>
      <p:sp>
        <p:nvSpPr>
          <p:cNvPr id="250" name="Google Shape;250;p11"/>
          <p:cNvSpPr txBox="1"/>
          <p:nvPr/>
        </p:nvSpPr>
        <p:spPr>
          <a:xfrm>
            <a:off x="7665091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5BD33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85BD33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 sz="1800" b="0" i="0" u="none" strike="noStrike" cap="none">
              <a:solidFill>
                <a:srgbClr val="85BD3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11"/>
          <p:cNvSpPr/>
          <p:nvPr/>
        </p:nvSpPr>
        <p:spPr>
          <a:xfrm>
            <a:off x="1311026" y="3209001"/>
            <a:ext cx="3864829" cy="56180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44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– 6 = 4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2" name="Google Shape;252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9611" y="4486846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67015" y="4149644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91483" y="5461167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98000" y="5076219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6" name="Google Shape;256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63380" y="4024026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Google Shape;257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85136" y="4524765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50065" y="4165816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60259" y="5467481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67224" y="5451340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71821" y="4757925"/>
            <a:ext cx="491604" cy="52132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62" name="Google Shape;262;p11"/>
          <p:cNvCxnSpPr/>
          <p:nvPr/>
        </p:nvCxnSpPr>
        <p:spPr>
          <a:xfrm flipH="1">
            <a:off x="1150335" y="4082092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63" name="Google Shape;263;p11"/>
          <p:cNvCxnSpPr/>
          <p:nvPr/>
        </p:nvCxnSpPr>
        <p:spPr>
          <a:xfrm flipH="1">
            <a:off x="2161299" y="3934691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64" name="Google Shape;264;p11"/>
          <p:cNvCxnSpPr/>
          <p:nvPr/>
        </p:nvCxnSpPr>
        <p:spPr>
          <a:xfrm flipH="1">
            <a:off x="1755682" y="4650448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65" name="Google Shape;265;p11"/>
          <p:cNvCxnSpPr/>
          <p:nvPr/>
        </p:nvCxnSpPr>
        <p:spPr>
          <a:xfrm flipH="1">
            <a:off x="1311627" y="5408888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66" name="Google Shape;266;p11"/>
          <p:cNvCxnSpPr/>
          <p:nvPr/>
        </p:nvCxnSpPr>
        <p:spPr>
          <a:xfrm flipH="1">
            <a:off x="2788007" y="4450229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67" name="Google Shape;267;p11"/>
          <p:cNvCxnSpPr/>
          <p:nvPr/>
        </p:nvCxnSpPr>
        <p:spPr>
          <a:xfrm flipH="1">
            <a:off x="2673974" y="5352648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69" name="Google Shape;269;p11"/>
          <p:cNvPicPr preferRelativeResize="0"/>
          <p:nvPr/>
        </p:nvPicPr>
        <p:blipFill rotWithShape="1">
          <a:blip r:embed="rId5">
            <a:alphaModFix/>
          </a:blip>
          <a:srcRect b="48385"/>
          <a:stretch/>
        </p:blipFill>
        <p:spPr>
          <a:xfrm flipH="1">
            <a:off x="7143182" y="3640829"/>
            <a:ext cx="1879342" cy="3227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&lt;strong&gt;Red&lt;/strong&gt; &lt;strong&gt;Apple&lt;/strong&gt; · Free Stock Photo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407" y="3313015"/>
            <a:ext cx="1850790" cy="27759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2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12"/>
          <p:cNvSpPr/>
          <p:nvPr/>
        </p:nvSpPr>
        <p:spPr>
          <a:xfrm>
            <a:off x="1580226" y="1664049"/>
            <a:ext cx="5334506" cy="170761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08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6 + 4 = 10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4 + 6 = 20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– 4 = 6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– 6 = 4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76" name="Google Shape;276;p12"/>
          <p:cNvGrpSpPr/>
          <p:nvPr/>
        </p:nvGrpSpPr>
        <p:grpSpPr>
          <a:xfrm>
            <a:off x="675552" y="1588705"/>
            <a:ext cx="2183059" cy="1985636"/>
            <a:chOff x="6775201" y="1492014"/>
            <a:chExt cx="1836138" cy="1670089"/>
          </a:xfrm>
        </p:grpSpPr>
        <p:sp>
          <p:nvSpPr>
            <p:cNvPr id="277" name="Google Shape;277;p12"/>
            <p:cNvSpPr/>
            <p:nvPr/>
          </p:nvSpPr>
          <p:spPr>
            <a:xfrm>
              <a:off x="6910628" y="1492014"/>
              <a:ext cx="1508926" cy="1508926"/>
            </a:xfrm>
            <a:prstGeom prst="flowChartExtract">
              <a:avLst/>
            </a:prstGeom>
            <a:solidFill>
              <a:schemeClr val="lt1"/>
            </a:solidFill>
            <a:ln w="38100" cap="flat" cmpd="sng">
              <a:solidFill>
                <a:srgbClr val="F4CB4C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8" name="Google Shape;278;p12"/>
            <p:cNvSpPr txBox="1"/>
            <p:nvPr/>
          </p:nvSpPr>
          <p:spPr>
            <a:xfrm>
              <a:off x="7231936" y="1546534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C1C1C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1C1C1C"/>
                  </a:solidFill>
                  <a:latin typeface="Arial"/>
                  <a:ea typeface="Arial"/>
                  <a:cs typeface="Arial"/>
                  <a:sym typeface="Arial"/>
                </a:rPr>
                <a:t>10</a:t>
              </a:r>
              <a:endParaRPr/>
            </a:p>
          </p:txBody>
        </p:sp>
        <p:sp>
          <p:nvSpPr>
            <p:cNvPr id="279" name="Google Shape;279;p12"/>
            <p:cNvSpPr txBox="1"/>
            <p:nvPr/>
          </p:nvSpPr>
          <p:spPr>
            <a:xfrm>
              <a:off x="6775201" y="2437585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6</a:t>
              </a:r>
              <a:endParaRPr/>
            </a:p>
          </p:txBody>
        </p:sp>
        <p:sp>
          <p:nvSpPr>
            <p:cNvPr id="280" name="Google Shape;280;p12"/>
            <p:cNvSpPr txBox="1"/>
            <p:nvPr/>
          </p:nvSpPr>
          <p:spPr>
            <a:xfrm>
              <a:off x="7665092" y="2437585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5BD33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85BD33"/>
                  </a:solidFill>
                  <a:latin typeface="Arial"/>
                  <a:ea typeface="Arial"/>
                  <a:cs typeface="Arial"/>
                  <a:sym typeface="Arial"/>
                </a:rPr>
                <a:t>4</a:t>
              </a:r>
              <a:endParaRPr/>
            </a:p>
          </p:txBody>
        </p:sp>
      </p:grpSp>
      <p:pic>
        <p:nvPicPr>
          <p:cNvPr id="281" name="Google Shape;281;p12"/>
          <p:cNvPicPr preferRelativeResize="0"/>
          <p:nvPr/>
        </p:nvPicPr>
        <p:blipFill rotWithShape="1">
          <a:blip r:embed="rId3">
            <a:alphaModFix/>
          </a:blip>
          <a:srcRect b="45007"/>
          <a:stretch/>
        </p:blipFill>
        <p:spPr>
          <a:xfrm>
            <a:off x="6373477" y="3086550"/>
            <a:ext cx="2548623" cy="3771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83419" y="3772338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3" name="Google Shape;283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49525" y="4285047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6172" y="5347647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39690" y="5272926"/>
            <a:ext cx="494342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07585" y="3931302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281101" y="5012265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506247" y="3843557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22668" y="4524996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812150" y="5333995"/>
            <a:ext cx="491604" cy="521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03754" y="4588776"/>
            <a:ext cx="491604" cy="5213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13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p13"/>
          <p:cNvSpPr/>
          <p:nvPr/>
        </p:nvSpPr>
        <p:spPr>
          <a:xfrm>
            <a:off x="2987333" y="2661082"/>
            <a:ext cx="3062796" cy="3062796"/>
          </a:xfrm>
          <a:prstGeom prst="flowChartExtract">
            <a:avLst/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p13"/>
          <p:cNvSpPr/>
          <p:nvPr/>
        </p:nvSpPr>
        <p:spPr>
          <a:xfrm>
            <a:off x="-1526958" y="1859252"/>
            <a:ext cx="5948038" cy="670022"/>
          </a:xfrm>
          <a:prstGeom prst="homePlate">
            <a:avLst>
              <a:gd name="adj" fmla="val 50000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 have 10 flowers.</a:t>
            </a:r>
            <a:endParaRPr sz="20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13"/>
          <p:cNvSpPr txBox="1"/>
          <p:nvPr/>
        </p:nvSpPr>
        <p:spPr>
          <a:xfrm>
            <a:off x="4069634" y="2924698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220"/>
              <a:buFont typeface="Arial"/>
              <a:buNone/>
            </a:pPr>
            <a:r>
              <a:rPr lang="en-GB" sz="222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/>
          </a:p>
        </p:txBody>
      </p:sp>
      <p:sp>
        <p:nvSpPr>
          <p:cNvPr id="300" name="Google Shape;300;p13"/>
          <p:cNvSpPr txBox="1"/>
          <p:nvPr/>
        </p:nvSpPr>
        <p:spPr>
          <a:xfrm>
            <a:off x="3100425" y="5064216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DE1E5A"/>
              </a:buClr>
              <a:buSzPts val="2220"/>
              <a:buFont typeface="Arial"/>
              <a:buNone/>
            </a:pPr>
            <a:r>
              <a:rPr lang="en-GB" sz="2220" b="0" i="0" u="none" strike="noStrike" cap="none">
                <a:solidFill>
                  <a:srgbClr val="DE1E5A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/>
          </a:p>
        </p:txBody>
      </p:sp>
      <p:sp>
        <p:nvSpPr>
          <p:cNvPr id="301" name="Google Shape;301;p13"/>
          <p:cNvSpPr txBox="1"/>
          <p:nvPr/>
        </p:nvSpPr>
        <p:spPr>
          <a:xfrm>
            <a:off x="5059532" y="5064216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E4780C"/>
              </a:buClr>
              <a:buSzPts val="2220"/>
              <a:buFont typeface="Arial"/>
              <a:buNone/>
            </a:pPr>
            <a:r>
              <a:rPr lang="en-GB" sz="2220" b="0" i="0" u="none" strike="noStrike" cap="none">
                <a:solidFill>
                  <a:srgbClr val="E4780C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endParaRPr sz="2220" b="0" i="0" u="none" strike="noStrike" cap="none">
              <a:solidFill>
                <a:srgbClr val="E4780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p13"/>
          <p:cNvSpPr/>
          <p:nvPr/>
        </p:nvSpPr>
        <p:spPr>
          <a:xfrm flipH="1">
            <a:off x="5299228" y="2864516"/>
            <a:ext cx="4465465" cy="670022"/>
          </a:xfrm>
          <a:prstGeom prst="homePlate">
            <a:avLst>
              <a:gd name="adj" fmla="val 50000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2 are pink and 8 are orange.</a:t>
            </a:r>
            <a:endParaRPr sz="2000" b="0" i="0" u="none" strike="noStrike" cap="none" dirty="0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3" name="Google Shape;303;p13"/>
          <p:cNvPicPr preferRelativeResize="0"/>
          <p:nvPr/>
        </p:nvPicPr>
        <p:blipFill rotWithShape="1">
          <a:blip r:embed="rId3">
            <a:alphaModFix/>
          </a:blip>
          <a:srcRect b="44666"/>
          <a:stretch/>
        </p:blipFill>
        <p:spPr>
          <a:xfrm>
            <a:off x="230705" y="2637135"/>
            <a:ext cx="2960552" cy="422086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6050129" y="4047893"/>
            <a:ext cx="2391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 smtClean="0"/>
              <a:t>What are the 2 addition sentences I can make with these numbers?</a:t>
            </a:r>
            <a:endParaRPr lang="en-GB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4"/>
          <p:cNvSpPr/>
          <p:nvPr/>
        </p:nvSpPr>
        <p:spPr>
          <a:xfrm>
            <a:off x="838565" y="2390687"/>
            <a:ext cx="6940214" cy="59974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 are pink and 8 are orange.</a:t>
            </a:r>
            <a:endParaRPr sz="28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14"/>
          <p:cNvSpPr/>
          <p:nvPr/>
        </p:nvSpPr>
        <p:spPr>
          <a:xfrm>
            <a:off x="838565" y="1545281"/>
            <a:ext cx="6882882" cy="72451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</a:pPr>
            <a:r>
              <a:rPr lang="en-GB" sz="2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 have 10 flowers.</a:t>
            </a:r>
            <a:endParaRPr/>
          </a:p>
        </p:txBody>
      </p:sp>
      <p:sp>
        <p:nvSpPr>
          <p:cNvPr id="310" name="Google Shape;310;p14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14"/>
          <p:cNvSpPr/>
          <p:nvPr/>
        </p:nvSpPr>
        <p:spPr>
          <a:xfrm>
            <a:off x="6910628" y="1492014"/>
            <a:ext cx="1508926" cy="1508926"/>
          </a:xfrm>
          <a:prstGeom prst="flowChartExtract">
            <a:avLst/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14"/>
          <p:cNvSpPr/>
          <p:nvPr/>
        </p:nvSpPr>
        <p:spPr>
          <a:xfrm>
            <a:off x="532659" y="3249198"/>
            <a:ext cx="4125378" cy="2974049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44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2 + 8 = 10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313;p14"/>
          <p:cNvSpPr txBox="1"/>
          <p:nvPr/>
        </p:nvSpPr>
        <p:spPr>
          <a:xfrm>
            <a:off x="7231936" y="1546534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/>
          </a:p>
        </p:txBody>
      </p:sp>
      <p:sp>
        <p:nvSpPr>
          <p:cNvPr id="314" name="Google Shape;314;p14"/>
          <p:cNvSpPr txBox="1"/>
          <p:nvPr/>
        </p:nvSpPr>
        <p:spPr>
          <a:xfrm>
            <a:off x="6775200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E1E5A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DE1E5A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/>
          </a:p>
        </p:txBody>
      </p:sp>
      <p:sp>
        <p:nvSpPr>
          <p:cNvPr id="315" name="Google Shape;315;p14"/>
          <p:cNvSpPr txBox="1"/>
          <p:nvPr/>
        </p:nvSpPr>
        <p:spPr>
          <a:xfrm>
            <a:off x="7665091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4780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E4780C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endParaRPr/>
          </a:p>
        </p:txBody>
      </p:sp>
      <p:sp>
        <p:nvSpPr>
          <p:cNvPr id="316" name="Google Shape;316;p14"/>
          <p:cNvSpPr/>
          <p:nvPr/>
        </p:nvSpPr>
        <p:spPr>
          <a:xfrm>
            <a:off x="4746508" y="3249199"/>
            <a:ext cx="3864829" cy="2974048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44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8 + 2 = 10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7" name="Google Shape;317;p14"/>
          <p:cNvSpPr/>
          <p:nvPr/>
        </p:nvSpPr>
        <p:spPr>
          <a:xfrm>
            <a:off x="1537180" y="4700294"/>
            <a:ext cx="564729" cy="545446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08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lang="en-GB" sz="2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p14"/>
          <p:cNvSpPr/>
          <p:nvPr/>
        </p:nvSpPr>
        <p:spPr>
          <a:xfrm>
            <a:off x="7093652" y="4697722"/>
            <a:ext cx="564729" cy="545446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08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000"/>
              <a:buFont typeface="Arial"/>
              <a:buNone/>
            </a:pPr>
            <a:r>
              <a:rPr lang="en-GB" sz="2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9" name="Google Shape;319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25516" y="4159135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03061" y="3902197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2197" y="4943836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32673" y="4002697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16385" y="4024001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4" name="Google Shape;324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29789" y="4693199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5" name="Google Shape;325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41775" y="4673493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34580" y="5467100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23862" y="5467100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03598" y="5430541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9" name="Google Shape;329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95362" y="3864134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0" name="Google Shape;330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24974" y="3964634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08686" y="3985938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2" name="Google Shape;332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22090" y="4655136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Google Shape;333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34076" y="4635430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Google Shape;334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26881" y="5429037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16163" y="5429037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95899" y="5392478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91986" y="4194744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34892" y="4968494"/>
            <a:ext cx="592287" cy="5900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15"/>
          <p:cNvSpPr/>
          <p:nvPr/>
        </p:nvSpPr>
        <p:spPr>
          <a:xfrm>
            <a:off x="838565" y="2390687"/>
            <a:ext cx="6940214" cy="59974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 send the 2 pink flowers to my Aunty.</a:t>
            </a:r>
            <a:endParaRPr sz="28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15"/>
          <p:cNvSpPr/>
          <p:nvPr/>
        </p:nvSpPr>
        <p:spPr>
          <a:xfrm>
            <a:off x="838565" y="1545281"/>
            <a:ext cx="6882882" cy="72451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</a:pPr>
            <a:r>
              <a:rPr lang="en-GB" sz="2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 have 10 flowers.</a:t>
            </a:r>
            <a:endParaRPr/>
          </a:p>
        </p:txBody>
      </p:sp>
      <p:sp>
        <p:nvSpPr>
          <p:cNvPr id="345" name="Google Shape;345;p15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15"/>
          <p:cNvSpPr/>
          <p:nvPr/>
        </p:nvSpPr>
        <p:spPr>
          <a:xfrm>
            <a:off x="6910628" y="1492014"/>
            <a:ext cx="1508926" cy="1508926"/>
          </a:xfrm>
          <a:prstGeom prst="flowChartExtract">
            <a:avLst/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15"/>
          <p:cNvSpPr/>
          <p:nvPr/>
        </p:nvSpPr>
        <p:spPr>
          <a:xfrm>
            <a:off x="2923862" y="3234369"/>
            <a:ext cx="3235487" cy="54544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44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– 2 = 8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15"/>
          <p:cNvSpPr txBox="1"/>
          <p:nvPr/>
        </p:nvSpPr>
        <p:spPr>
          <a:xfrm>
            <a:off x="7231936" y="1546534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/>
          </a:p>
        </p:txBody>
      </p:sp>
      <p:sp>
        <p:nvSpPr>
          <p:cNvPr id="349" name="Google Shape;349;p15"/>
          <p:cNvSpPr txBox="1"/>
          <p:nvPr/>
        </p:nvSpPr>
        <p:spPr>
          <a:xfrm>
            <a:off x="6775200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E1E5A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DE1E5A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/>
          </a:p>
        </p:txBody>
      </p:sp>
      <p:sp>
        <p:nvSpPr>
          <p:cNvPr id="350" name="Google Shape;350;p15"/>
          <p:cNvSpPr txBox="1"/>
          <p:nvPr/>
        </p:nvSpPr>
        <p:spPr>
          <a:xfrm>
            <a:off x="7665091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4780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E4780C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endParaRPr/>
          </a:p>
        </p:txBody>
      </p:sp>
      <p:pic>
        <p:nvPicPr>
          <p:cNvPr id="351" name="Google Shape;351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33228" y="4183945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67371" y="4023756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61944" y="4998657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4" name="Google Shape;354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96983" y="4124256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5" name="Google Shape;355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80695" y="4145560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6" name="Google Shape;356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94099" y="4814758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7" name="Google Shape;357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206085" y="4795052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" name="Google Shape;358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998890" y="5588659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9" name="Google Shape;359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88172" y="5588659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60" name="Google Shape;360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67908" y="5552100"/>
            <a:ext cx="592287" cy="59000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61" name="Google Shape;361;p15"/>
          <p:cNvCxnSpPr/>
          <p:nvPr/>
        </p:nvCxnSpPr>
        <p:spPr>
          <a:xfrm flipH="1">
            <a:off x="2745115" y="4110808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62" name="Google Shape;362;p15"/>
          <p:cNvCxnSpPr/>
          <p:nvPr/>
        </p:nvCxnSpPr>
        <p:spPr>
          <a:xfrm flipH="1">
            <a:off x="3158049" y="4925520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63" name="Google Shape;363;p15"/>
          <p:cNvPicPr preferRelativeResize="0"/>
          <p:nvPr/>
        </p:nvPicPr>
        <p:blipFill rotWithShape="1">
          <a:blip r:embed="rId5">
            <a:alphaModFix/>
          </a:blip>
          <a:srcRect b="44885"/>
          <a:stretch/>
        </p:blipFill>
        <p:spPr>
          <a:xfrm flipH="1">
            <a:off x="6479048" y="3151116"/>
            <a:ext cx="2132290" cy="37312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16"/>
          <p:cNvSpPr/>
          <p:nvPr/>
        </p:nvSpPr>
        <p:spPr>
          <a:xfrm>
            <a:off x="838565" y="2390687"/>
            <a:ext cx="6940214" cy="59974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 put 8 orange flowers in a vase.</a:t>
            </a:r>
            <a:endParaRPr sz="28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16"/>
          <p:cNvSpPr/>
          <p:nvPr/>
        </p:nvSpPr>
        <p:spPr>
          <a:xfrm>
            <a:off x="838565" y="1545281"/>
            <a:ext cx="6882882" cy="72451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</a:pPr>
            <a:r>
              <a:rPr lang="en-GB" sz="2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 have 10 flowers.</a:t>
            </a:r>
            <a:endParaRPr/>
          </a:p>
        </p:txBody>
      </p:sp>
      <p:sp>
        <p:nvSpPr>
          <p:cNvPr id="370" name="Google Shape;370;p16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16"/>
          <p:cNvSpPr/>
          <p:nvPr/>
        </p:nvSpPr>
        <p:spPr>
          <a:xfrm>
            <a:off x="6910628" y="1492014"/>
            <a:ext cx="1508926" cy="1508926"/>
          </a:xfrm>
          <a:prstGeom prst="flowChartExtract">
            <a:avLst/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2" name="Google Shape;372;p16"/>
          <p:cNvSpPr/>
          <p:nvPr/>
        </p:nvSpPr>
        <p:spPr>
          <a:xfrm>
            <a:off x="2923862" y="3198857"/>
            <a:ext cx="3235487" cy="751041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44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 dirty="0" smtClean="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What is my subtraction number sentence?</a:t>
            </a:r>
            <a:endParaRPr sz="2400" b="0" i="0" u="none" strike="noStrike" cap="none" dirty="0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p16"/>
          <p:cNvSpPr txBox="1"/>
          <p:nvPr/>
        </p:nvSpPr>
        <p:spPr>
          <a:xfrm>
            <a:off x="7231936" y="1546534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/>
          </a:p>
        </p:txBody>
      </p:sp>
      <p:sp>
        <p:nvSpPr>
          <p:cNvPr id="374" name="Google Shape;374;p16"/>
          <p:cNvSpPr txBox="1"/>
          <p:nvPr/>
        </p:nvSpPr>
        <p:spPr>
          <a:xfrm>
            <a:off x="6775200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E1E5A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DE1E5A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/>
          </a:p>
        </p:txBody>
      </p:sp>
      <p:sp>
        <p:nvSpPr>
          <p:cNvPr id="375" name="Google Shape;375;p16"/>
          <p:cNvSpPr txBox="1"/>
          <p:nvPr/>
        </p:nvSpPr>
        <p:spPr>
          <a:xfrm>
            <a:off x="7665091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4780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E4780C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endParaRPr/>
          </a:p>
        </p:txBody>
      </p:sp>
      <p:pic>
        <p:nvPicPr>
          <p:cNvPr id="376" name="Google Shape;376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36125" y="5486914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Google Shape;377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68450" y="4065595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8" name="Google Shape;378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64955" y="4756628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9" name="Google Shape;379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64169" y="4023756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60779" y="4001558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1" name="Google Shape;381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60737" y="4866041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2" name="Google Shape;382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20884" y="4642971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16288" y="5430411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64168" y="5548684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72668" y="5573166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4" name="Google Shape;394;p16"/>
          <p:cNvPicPr preferRelativeResize="0"/>
          <p:nvPr/>
        </p:nvPicPr>
        <p:blipFill rotWithShape="1">
          <a:blip r:embed="rId5">
            <a:alphaModFix/>
          </a:blip>
          <a:srcRect b="43103"/>
          <a:stretch/>
        </p:blipFill>
        <p:spPr>
          <a:xfrm flipH="1">
            <a:off x="6492690" y="3059508"/>
            <a:ext cx="2376101" cy="38031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16"/>
          <p:cNvSpPr/>
          <p:nvPr/>
        </p:nvSpPr>
        <p:spPr>
          <a:xfrm>
            <a:off x="838565" y="2390687"/>
            <a:ext cx="6940214" cy="59974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 put 8 orange flowers in a vase.</a:t>
            </a:r>
            <a:endParaRPr sz="28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16"/>
          <p:cNvSpPr/>
          <p:nvPr/>
        </p:nvSpPr>
        <p:spPr>
          <a:xfrm>
            <a:off x="838565" y="1545281"/>
            <a:ext cx="6882882" cy="72451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8000" tIns="144000" rIns="108000" bIns="108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</a:pPr>
            <a:r>
              <a:rPr lang="en-GB" sz="2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 have 10 flowers.</a:t>
            </a:r>
            <a:endParaRPr/>
          </a:p>
        </p:txBody>
      </p:sp>
      <p:sp>
        <p:nvSpPr>
          <p:cNvPr id="370" name="Google Shape;370;p16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16"/>
          <p:cNvSpPr/>
          <p:nvPr/>
        </p:nvSpPr>
        <p:spPr>
          <a:xfrm>
            <a:off x="6910628" y="1492014"/>
            <a:ext cx="1508926" cy="1508926"/>
          </a:xfrm>
          <a:prstGeom prst="flowChartExtract">
            <a:avLst/>
          </a:prstGeom>
          <a:solidFill>
            <a:schemeClr val="lt1"/>
          </a:solidFill>
          <a:ln w="38100" cap="flat" cmpd="sng">
            <a:solidFill>
              <a:srgbClr val="F4CB4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2" name="Google Shape;372;p16"/>
          <p:cNvSpPr/>
          <p:nvPr/>
        </p:nvSpPr>
        <p:spPr>
          <a:xfrm>
            <a:off x="2923862" y="3198857"/>
            <a:ext cx="3235487" cy="54544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44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– 8 = 2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p16"/>
          <p:cNvSpPr txBox="1"/>
          <p:nvPr/>
        </p:nvSpPr>
        <p:spPr>
          <a:xfrm>
            <a:off x="7231936" y="1546534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/>
          </a:p>
        </p:txBody>
      </p:sp>
      <p:sp>
        <p:nvSpPr>
          <p:cNvPr id="374" name="Google Shape;374;p16"/>
          <p:cNvSpPr txBox="1"/>
          <p:nvPr/>
        </p:nvSpPr>
        <p:spPr>
          <a:xfrm>
            <a:off x="6775200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E1E5A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DE1E5A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/>
          </a:p>
        </p:txBody>
      </p:sp>
      <p:sp>
        <p:nvSpPr>
          <p:cNvPr id="375" name="Google Shape;375;p16"/>
          <p:cNvSpPr txBox="1"/>
          <p:nvPr/>
        </p:nvSpPr>
        <p:spPr>
          <a:xfrm>
            <a:off x="7665091" y="2437585"/>
            <a:ext cx="946247" cy="724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4780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E4780C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endParaRPr/>
          </a:p>
        </p:txBody>
      </p:sp>
      <p:pic>
        <p:nvPicPr>
          <p:cNvPr id="376" name="Google Shape;376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36125" y="5486914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Google Shape;377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68450" y="4065595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8" name="Google Shape;378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64955" y="4756628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9" name="Google Shape;379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64169" y="4023756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60779" y="4001558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1" name="Google Shape;381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60737" y="4866041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2" name="Google Shape;382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20884" y="4642971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16288" y="5430411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64168" y="5548684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72668" y="5573166"/>
            <a:ext cx="592287" cy="59000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86" name="Google Shape;386;p16"/>
          <p:cNvCxnSpPr/>
          <p:nvPr/>
        </p:nvCxnSpPr>
        <p:spPr>
          <a:xfrm flipH="1">
            <a:off x="4784555" y="5486914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87" name="Google Shape;387;p16"/>
          <p:cNvCxnSpPr/>
          <p:nvPr/>
        </p:nvCxnSpPr>
        <p:spPr>
          <a:xfrm flipH="1">
            <a:off x="2380337" y="4004086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88" name="Google Shape;388;p16"/>
          <p:cNvCxnSpPr/>
          <p:nvPr/>
        </p:nvCxnSpPr>
        <p:spPr>
          <a:xfrm flipH="1">
            <a:off x="3552398" y="3963815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89" name="Google Shape;389;p16"/>
          <p:cNvCxnSpPr/>
          <p:nvPr/>
        </p:nvCxnSpPr>
        <p:spPr>
          <a:xfrm flipH="1">
            <a:off x="2989453" y="4794656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90" name="Google Shape;390;p16"/>
          <p:cNvCxnSpPr/>
          <p:nvPr/>
        </p:nvCxnSpPr>
        <p:spPr>
          <a:xfrm flipH="1">
            <a:off x="2048981" y="5312719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91" name="Google Shape;391;p16"/>
          <p:cNvCxnSpPr/>
          <p:nvPr/>
        </p:nvCxnSpPr>
        <p:spPr>
          <a:xfrm flipH="1">
            <a:off x="3552397" y="5500029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92" name="Google Shape;392;p16"/>
          <p:cNvCxnSpPr/>
          <p:nvPr/>
        </p:nvCxnSpPr>
        <p:spPr>
          <a:xfrm flipH="1">
            <a:off x="3966494" y="4627441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93" name="Google Shape;393;p16"/>
          <p:cNvCxnSpPr/>
          <p:nvPr/>
        </p:nvCxnSpPr>
        <p:spPr>
          <a:xfrm flipH="1">
            <a:off x="4826952" y="3976896"/>
            <a:ext cx="768511" cy="736275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94" name="Google Shape;394;p16"/>
          <p:cNvPicPr preferRelativeResize="0"/>
          <p:nvPr/>
        </p:nvPicPr>
        <p:blipFill rotWithShape="1">
          <a:blip r:embed="rId5">
            <a:alphaModFix/>
          </a:blip>
          <a:srcRect b="43103"/>
          <a:stretch/>
        </p:blipFill>
        <p:spPr>
          <a:xfrm flipH="1">
            <a:off x="6492690" y="3059508"/>
            <a:ext cx="2376101" cy="38031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9249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17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0" name="Google Shape;400;p17"/>
          <p:cNvSpPr/>
          <p:nvPr/>
        </p:nvSpPr>
        <p:spPr>
          <a:xfrm>
            <a:off x="1580226" y="1664049"/>
            <a:ext cx="5334506" cy="170761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08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2 + 8 = 10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8 + 2 = 10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– 2 = 8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– 8 = 2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01" name="Google Shape;401;p17"/>
          <p:cNvGrpSpPr/>
          <p:nvPr/>
        </p:nvGrpSpPr>
        <p:grpSpPr>
          <a:xfrm>
            <a:off x="675552" y="1588705"/>
            <a:ext cx="2183059" cy="1985636"/>
            <a:chOff x="6775201" y="1492014"/>
            <a:chExt cx="1836138" cy="1670089"/>
          </a:xfrm>
        </p:grpSpPr>
        <p:sp>
          <p:nvSpPr>
            <p:cNvPr id="402" name="Google Shape;402;p17"/>
            <p:cNvSpPr/>
            <p:nvPr/>
          </p:nvSpPr>
          <p:spPr>
            <a:xfrm>
              <a:off x="6910628" y="1492014"/>
              <a:ext cx="1508926" cy="1508926"/>
            </a:xfrm>
            <a:prstGeom prst="flowChartExtract">
              <a:avLst/>
            </a:prstGeom>
            <a:solidFill>
              <a:schemeClr val="lt1"/>
            </a:solidFill>
            <a:ln w="38100" cap="flat" cmpd="sng">
              <a:solidFill>
                <a:srgbClr val="F4CB4C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3" name="Google Shape;403;p17"/>
            <p:cNvSpPr txBox="1"/>
            <p:nvPr/>
          </p:nvSpPr>
          <p:spPr>
            <a:xfrm>
              <a:off x="7231936" y="1546534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C1C1C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1C1C1C"/>
                  </a:solidFill>
                  <a:latin typeface="Arial"/>
                  <a:ea typeface="Arial"/>
                  <a:cs typeface="Arial"/>
                  <a:sym typeface="Arial"/>
                </a:rPr>
                <a:t>10</a:t>
              </a:r>
              <a:endParaRPr/>
            </a:p>
          </p:txBody>
        </p:sp>
        <p:sp>
          <p:nvSpPr>
            <p:cNvPr id="404" name="Google Shape;404;p17"/>
            <p:cNvSpPr txBox="1"/>
            <p:nvPr/>
          </p:nvSpPr>
          <p:spPr>
            <a:xfrm>
              <a:off x="6775201" y="2437585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DE1E5A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DE1E5A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/>
            </a:p>
          </p:txBody>
        </p:sp>
        <p:sp>
          <p:nvSpPr>
            <p:cNvPr id="405" name="Google Shape;405;p17"/>
            <p:cNvSpPr txBox="1"/>
            <p:nvPr/>
          </p:nvSpPr>
          <p:spPr>
            <a:xfrm>
              <a:off x="7665092" y="2437585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E4780C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E4780C"/>
                  </a:solidFill>
                  <a:latin typeface="Arial"/>
                  <a:ea typeface="Arial"/>
                  <a:cs typeface="Arial"/>
                  <a:sym typeface="Arial"/>
                </a:rPr>
                <a:t>8</a:t>
              </a:r>
              <a:endParaRPr sz="1800" b="0" i="0" u="none" strike="noStrike" cap="none">
                <a:solidFill>
                  <a:srgbClr val="E4780C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406" name="Google Shape;406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84954" y="3816275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04576" y="3786487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99950" y="4431611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84924" y="3723685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41411" y="4154163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96863" y="4431611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53002" y="5255714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3" name="Google Shape;413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81097" y="5408262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4" name="Google Shape;414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24011" y="5354342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5" name="Google Shape;415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64287" y="5330854"/>
            <a:ext cx="592287" cy="590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6" name="Google Shape;416;p17"/>
          <p:cNvPicPr preferRelativeResize="0"/>
          <p:nvPr/>
        </p:nvPicPr>
        <p:blipFill rotWithShape="1">
          <a:blip r:embed="rId5">
            <a:alphaModFix/>
          </a:blip>
          <a:srcRect b="45703"/>
          <a:stretch/>
        </p:blipFill>
        <p:spPr>
          <a:xfrm>
            <a:off x="6372886" y="3059696"/>
            <a:ext cx="2006133" cy="38206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18"/>
          <p:cNvSpPr/>
          <p:nvPr/>
        </p:nvSpPr>
        <p:spPr>
          <a:xfrm>
            <a:off x="532659" y="539557"/>
            <a:ext cx="8078679" cy="827604"/>
          </a:xfrm>
          <a:prstGeom prst="roundRect">
            <a:avLst>
              <a:gd name="adj" fmla="val 16667"/>
            </a:avLst>
          </a:prstGeom>
          <a:solidFill>
            <a:srgbClr val="A873B0"/>
          </a:solidFill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Fact Family Triangles</a:t>
            </a:r>
            <a:endParaRPr sz="4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2" name="Google Shape;422;p18"/>
          <p:cNvSpPr/>
          <p:nvPr/>
        </p:nvSpPr>
        <p:spPr>
          <a:xfrm>
            <a:off x="3608496" y="4204814"/>
            <a:ext cx="2074966" cy="170761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08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9 + 1 = 10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 + 9 = 10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– 9 = 1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– 1 = 9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23" name="Google Shape;423;p18"/>
          <p:cNvGrpSpPr/>
          <p:nvPr/>
        </p:nvGrpSpPr>
        <p:grpSpPr>
          <a:xfrm>
            <a:off x="3555926" y="2065368"/>
            <a:ext cx="2183059" cy="1985636"/>
            <a:chOff x="6775201" y="1492014"/>
            <a:chExt cx="1836138" cy="1670089"/>
          </a:xfrm>
        </p:grpSpPr>
        <p:sp>
          <p:nvSpPr>
            <p:cNvPr id="424" name="Google Shape;424;p18"/>
            <p:cNvSpPr/>
            <p:nvPr/>
          </p:nvSpPr>
          <p:spPr>
            <a:xfrm>
              <a:off x="6910628" y="1492014"/>
              <a:ext cx="1508926" cy="1508926"/>
            </a:xfrm>
            <a:prstGeom prst="flowChartExtract">
              <a:avLst/>
            </a:prstGeom>
            <a:solidFill>
              <a:schemeClr val="lt1"/>
            </a:solidFill>
            <a:ln w="38100" cap="flat" cmpd="sng">
              <a:solidFill>
                <a:srgbClr val="F4CB4C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5" name="Google Shape;425;p18"/>
            <p:cNvSpPr txBox="1"/>
            <p:nvPr/>
          </p:nvSpPr>
          <p:spPr>
            <a:xfrm>
              <a:off x="7231936" y="1546534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C1C1C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1C1C1C"/>
                  </a:solidFill>
                  <a:latin typeface="Arial"/>
                  <a:ea typeface="Arial"/>
                  <a:cs typeface="Arial"/>
                  <a:sym typeface="Arial"/>
                </a:rPr>
                <a:t>10</a:t>
              </a:r>
              <a:endParaRPr/>
            </a:p>
          </p:txBody>
        </p:sp>
        <p:sp>
          <p:nvSpPr>
            <p:cNvPr id="426" name="Google Shape;426;p18"/>
            <p:cNvSpPr txBox="1"/>
            <p:nvPr/>
          </p:nvSpPr>
          <p:spPr>
            <a:xfrm>
              <a:off x="6775201" y="2437585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1</a:t>
              </a:r>
              <a:endParaRPr/>
            </a:p>
          </p:txBody>
        </p:sp>
        <p:sp>
          <p:nvSpPr>
            <p:cNvPr id="427" name="Google Shape;427;p18"/>
            <p:cNvSpPr txBox="1"/>
            <p:nvPr/>
          </p:nvSpPr>
          <p:spPr>
            <a:xfrm>
              <a:off x="7665092" y="2437585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9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28" name="Google Shape;428;p18"/>
          <p:cNvGrpSpPr/>
          <p:nvPr/>
        </p:nvGrpSpPr>
        <p:grpSpPr>
          <a:xfrm>
            <a:off x="3554450" y="2067135"/>
            <a:ext cx="2183059" cy="1985636"/>
            <a:chOff x="6775201" y="1492014"/>
            <a:chExt cx="1836138" cy="1670089"/>
          </a:xfrm>
        </p:grpSpPr>
        <p:sp>
          <p:nvSpPr>
            <p:cNvPr id="429" name="Google Shape;429;p18"/>
            <p:cNvSpPr/>
            <p:nvPr/>
          </p:nvSpPr>
          <p:spPr>
            <a:xfrm>
              <a:off x="6910628" y="1492014"/>
              <a:ext cx="1508926" cy="1508926"/>
            </a:xfrm>
            <a:prstGeom prst="flowChartExtract">
              <a:avLst/>
            </a:prstGeom>
            <a:solidFill>
              <a:schemeClr val="lt1"/>
            </a:solidFill>
            <a:ln w="38100" cap="flat" cmpd="sng">
              <a:solidFill>
                <a:srgbClr val="F4CB4C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0" name="Google Shape;430;p18"/>
            <p:cNvSpPr txBox="1"/>
            <p:nvPr/>
          </p:nvSpPr>
          <p:spPr>
            <a:xfrm>
              <a:off x="7231936" y="1546534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C1C1C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1C1C1C"/>
                  </a:solidFill>
                  <a:latin typeface="Arial"/>
                  <a:ea typeface="Arial"/>
                  <a:cs typeface="Arial"/>
                  <a:sym typeface="Arial"/>
                </a:rPr>
                <a:t>10</a:t>
              </a:r>
              <a:endParaRPr/>
            </a:p>
          </p:txBody>
        </p:sp>
        <p:sp>
          <p:nvSpPr>
            <p:cNvPr id="431" name="Google Shape;431;p18"/>
            <p:cNvSpPr txBox="1"/>
            <p:nvPr/>
          </p:nvSpPr>
          <p:spPr>
            <a:xfrm>
              <a:off x="6775201" y="2437585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6</a:t>
              </a:r>
              <a:endParaRPr/>
            </a:p>
          </p:txBody>
        </p:sp>
        <p:sp>
          <p:nvSpPr>
            <p:cNvPr id="432" name="Google Shape;432;p18"/>
            <p:cNvSpPr txBox="1"/>
            <p:nvPr/>
          </p:nvSpPr>
          <p:spPr>
            <a:xfrm>
              <a:off x="7665092" y="2437585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4</a:t>
              </a:r>
              <a:endParaRPr/>
            </a:p>
          </p:txBody>
        </p:sp>
      </p:grpSp>
      <p:sp>
        <p:nvSpPr>
          <p:cNvPr id="433" name="Google Shape;433;p18"/>
          <p:cNvSpPr/>
          <p:nvPr/>
        </p:nvSpPr>
        <p:spPr>
          <a:xfrm>
            <a:off x="1038020" y="4204814"/>
            <a:ext cx="2074965" cy="170761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08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6 + 4 = 10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4 + 6 = 20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– 4 = 6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– 6 = 4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4" name="Google Shape;434;p18"/>
          <p:cNvSpPr/>
          <p:nvPr/>
        </p:nvSpPr>
        <p:spPr>
          <a:xfrm>
            <a:off x="6178973" y="4204814"/>
            <a:ext cx="2074966" cy="170761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38100" cap="flat" cmpd="sng">
            <a:solidFill>
              <a:srgbClr val="00AE97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252000" tIns="108000" rIns="252000" bIns="1800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5 + 5 = 10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5 + 5 = 10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– 5 = 5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10 – 5 = 5</a:t>
            </a:r>
            <a:endParaRPr sz="2400" b="0" i="0" u="none" strike="noStrike" cap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35" name="Google Shape;435;p18"/>
          <p:cNvGrpSpPr/>
          <p:nvPr/>
        </p:nvGrpSpPr>
        <p:grpSpPr>
          <a:xfrm>
            <a:off x="3559589" y="2065930"/>
            <a:ext cx="2183059" cy="1985636"/>
            <a:chOff x="6775201" y="1492014"/>
            <a:chExt cx="1836138" cy="1670089"/>
          </a:xfrm>
        </p:grpSpPr>
        <p:sp>
          <p:nvSpPr>
            <p:cNvPr id="436" name="Google Shape;436;p18"/>
            <p:cNvSpPr/>
            <p:nvPr/>
          </p:nvSpPr>
          <p:spPr>
            <a:xfrm>
              <a:off x="6910628" y="1492014"/>
              <a:ext cx="1508926" cy="1508926"/>
            </a:xfrm>
            <a:prstGeom prst="flowChartExtract">
              <a:avLst/>
            </a:prstGeom>
            <a:solidFill>
              <a:schemeClr val="lt1"/>
            </a:solidFill>
            <a:ln w="38100" cap="flat" cmpd="sng">
              <a:solidFill>
                <a:srgbClr val="F4CB4C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7" name="Google Shape;437;p18"/>
            <p:cNvSpPr txBox="1"/>
            <p:nvPr/>
          </p:nvSpPr>
          <p:spPr>
            <a:xfrm>
              <a:off x="7231936" y="1546534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C1C1C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rgbClr val="1C1C1C"/>
                  </a:solidFill>
                  <a:latin typeface="Arial"/>
                  <a:ea typeface="Arial"/>
                  <a:cs typeface="Arial"/>
                  <a:sym typeface="Arial"/>
                </a:rPr>
                <a:t>10</a:t>
              </a:r>
              <a:endParaRPr/>
            </a:p>
          </p:txBody>
        </p:sp>
        <p:sp>
          <p:nvSpPr>
            <p:cNvPr id="438" name="Google Shape;438;p18"/>
            <p:cNvSpPr txBox="1"/>
            <p:nvPr/>
          </p:nvSpPr>
          <p:spPr>
            <a:xfrm>
              <a:off x="6775201" y="2437585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5</a:t>
              </a:r>
              <a:endParaRPr/>
            </a:p>
          </p:txBody>
        </p:sp>
        <p:sp>
          <p:nvSpPr>
            <p:cNvPr id="439" name="Google Shape;439;p18"/>
            <p:cNvSpPr txBox="1"/>
            <p:nvPr/>
          </p:nvSpPr>
          <p:spPr>
            <a:xfrm>
              <a:off x="7665092" y="2437585"/>
              <a:ext cx="946247" cy="724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0000" tIns="252000" rIns="252000" bIns="180000" anchor="t" anchorCtr="0">
              <a:norm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5</a:t>
              </a:r>
              <a:endParaRPr/>
            </a:p>
          </p:txBody>
        </p:sp>
      </p:grpSp>
      <p:sp>
        <p:nvSpPr>
          <p:cNvPr id="440" name="Google Shape;440;p18"/>
          <p:cNvSpPr txBox="1"/>
          <p:nvPr/>
        </p:nvSpPr>
        <p:spPr>
          <a:xfrm>
            <a:off x="1500996" y="1490082"/>
            <a:ext cx="597400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Can you match the triangle with the correct fact family?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2819" y="1583473"/>
            <a:ext cx="6612674" cy="396983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494263" y="2096429"/>
            <a:ext cx="44493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Now let’s play a game to test your understanding.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Click to play the gam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078" y="2464420"/>
            <a:ext cx="3714177" cy="139796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9116688"/>
              </p:ext>
            </p:extLst>
          </p:nvPr>
        </p:nvGraphicFramePr>
        <p:xfrm>
          <a:off x="1494263" y="4230378"/>
          <a:ext cx="3858322" cy="93941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58322">
                  <a:extLst>
                    <a:ext uri="{9D8B030D-6E8A-4147-A177-3AD203B41FA5}">
                      <a16:colId xmlns:a16="http://schemas.microsoft.com/office/drawing/2014/main" val="3399733710"/>
                    </a:ext>
                  </a:extLst>
                </a:gridCol>
              </a:tblGrid>
              <a:tr h="457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u="sng" dirty="0">
                          <a:effectLst/>
                          <a:hlinkClick r:id="rId4"/>
                        </a:rPr>
                        <a:t>https://</a:t>
                      </a:r>
                      <a:r>
                        <a:rPr lang="en-GB" sz="1200" u="sng" dirty="0" smtClean="0">
                          <a:effectLst/>
                          <a:hlinkClick r:id="rId4"/>
                        </a:rPr>
                        <a:t>www.bbc.co.uk/games/embed/karate-cats-2?exitGameUrl=https%3A%2F%2Fbbc.co.uk%2Fbitesize%2Farticles%2Fzf4sscw</a:t>
                      </a:r>
                      <a:endParaRPr lang="en-GB" sz="1200" u="sng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11032783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4107" y="791735"/>
            <a:ext cx="8095786" cy="590931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Follow up activity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: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Challenge: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316" y="1095635"/>
            <a:ext cx="4148255" cy="237334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316" y="3829575"/>
            <a:ext cx="4201633" cy="23593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07259" y="1095635"/>
            <a:ext cx="29104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Thanks for taking part!! </a:t>
            </a:r>
          </a:p>
          <a:p>
            <a:endParaRPr lang="en-GB" sz="3200" dirty="0"/>
          </a:p>
          <a:p>
            <a:r>
              <a:rPr lang="en-GB" sz="3200" dirty="0" smtClean="0"/>
              <a:t>I look forward to seeing you again later for our Phonics Session.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37977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632</Words>
  <Application>Microsoft Office PowerPoint</Application>
  <PresentationFormat>On-screen Show (4:3)</PresentationFormat>
  <Paragraphs>197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Ridsdale</dc:creator>
  <cp:lastModifiedBy>User</cp:lastModifiedBy>
  <cp:revision>5</cp:revision>
  <dcterms:created xsi:type="dcterms:W3CDTF">2019-06-05T08:15:39Z</dcterms:created>
  <dcterms:modified xsi:type="dcterms:W3CDTF">2021-03-20T11:17:11Z</dcterms:modified>
</cp:coreProperties>
</file>