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64" r:id="rId3"/>
    <p:sldId id="305" r:id="rId4"/>
    <p:sldId id="306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67" r:id="rId2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Twinkl" pitchFamily="2" charset="0"/>
      <p:regular r:id="rId34"/>
      <p:bold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095B"/>
    <a:srgbClr val="0076B0"/>
    <a:srgbClr val="E51E21"/>
    <a:srgbClr val="9DDDF9"/>
    <a:srgbClr val="689429"/>
    <a:srgbClr val="FFFFFF"/>
    <a:srgbClr val="85BD33"/>
    <a:srgbClr val="18A0DB"/>
    <a:srgbClr val="DE1E5A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8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14" y="20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www.twinkl.co.uk/resources/ks2-english/ks2-english-spag/tenses-vocabulary-grammar-and-punctuation-english-key-stage-2-year-3-4-5-6" TargetMode="Externa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winkl.co.uk/resources/ks2-english/ks2-english-spag/tenses-vocabulary-grammar-and-punctuation-english-key-stage-2-year-3-4-5-6" TargetMode="Externa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www.twinkl.co.uk/resources/ks2-english/ks2-english-spag/tenses-vocabulary-grammar-and-punctuation-english-key-stage-2-year-3-4-5-6" TargetMode="Externa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winkl.co.uk/resources/ks2-english/ks2-english-spag/tenses-vocabulary-grammar-and-punctuation-english-key-stage-2-year-3-4-5-6" TargetMode="External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www.twinkl.co.uk/resources/ks2-english/ks2-english-spag/tenses-vocabulary-grammar-and-punctuation-english-key-stage-2-year-3-4-5-6" TargetMode="Externa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winkl.co.uk/resources/ks2-english/ks2-english-spag/tenses-vocabulary-grammar-and-punctuation-english-key-stage-2-year-3-4-5-6" TargetMode="External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www.twinkl.co.uk/resources/ks2-english/ks2-english-spag/tenses-vocabulary-grammar-and-punctuation-english-key-stage-2-year-3-4-5-6" TargetMode="Externa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0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hyperlink" Target="http://www.twinkl.co.uk/resources/ks2-english/ks2-english-spag/tenses-vocabulary-grammar-and-punctuation-english-key-stage-2-year-3-4-5-6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winkl.co.uk/resources/ks2-english/ks2-english-spag/tenses-vocabulary-grammar-and-punctuation-english-key-stage-2-year-3-4-5-6" TargetMode="External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winkl.co.uk/resources/ks2-english/ks2-english-spag/tenses-vocabulary-grammar-and-punctuation-english-key-stage-2-year-3-4-5-6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4AD4CC8C-2E3D-4FFF-BE18-883E39919014}"/>
              </a:ext>
            </a:extLst>
          </p:cNvPr>
          <p:cNvSpPr/>
          <p:nvPr/>
        </p:nvSpPr>
        <p:spPr>
          <a:xfrm>
            <a:off x="0" y="5843451"/>
            <a:ext cx="9144000" cy="10145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814454"/>
            <a:ext cx="8220075" cy="1131791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Is this sentence written in the past progressive or present progressive?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7223B8-895E-40B1-925F-5D5CE5396969}"/>
              </a:ext>
            </a:extLst>
          </p:cNvPr>
          <p:cNvSpPr/>
          <p:nvPr/>
        </p:nvSpPr>
        <p:spPr>
          <a:xfrm>
            <a:off x="755651" y="2780670"/>
            <a:ext cx="7632700" cy="1049106"/>
          </a:xfrm>
          <a:prstGeom prst="rect">
            <a:avLst/>
          </a:prstGeom>
          <a:noFill/>
          <a:ln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Jade was laughing throughout the film.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hlinkClick r:id="rId2" action="ppaction://hlinksldjump"/>
            <a:extLst>
              <a:ext uri="{FF2B5EF4-FFF2-40B4-BE49-F238E27FC236}">
                <a16:creationId xmlns:a16="http://schemas.microsoft.com/office/drawing/2014/main" id="{E85C7AF6-94CB-4DB9-B742-8A36CC2631DA}"/>
              </a:ext>
            </a:extLst>
          </p:cNvPr>
          <p:cNvSpPr/>
          <p:nvPr/>
        </p:nvSpPr>
        <p:spPr>
          <a:xfrm>
            <a:off x="4572000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Past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10" name="Rectangle 9">
            <a:hlinkClick r:id="rId3" action="ppaction://hlinksldjump"/>
            <a:extLst>
              <a:ext uri="{FF2B5EF4-FFF2-40B4-BE49-F238E27FC236}">
                <a16:creationId xmlns:a16="http://schemas.microsoft.com/office/drawing/2014/main" id="{D9CE5D11-5A81-45E4-94BB-D40493AF04A1}"/>
              </a:ext>
            </a:extLst>
          </p:cNvPr>
          <p:cNvSpPr/>
          <p:nvPr/>
        </p:nvSpPr>
        <p:spPr>
          <a:xfrm>
            <a:off x="1992705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Present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4104A60-121F-4B16-9791-06B167BBCE2C}"/>
              </a:ext>
            </a:extLst>
          </p:cNvPr>
          <p:cNvSpPr/>
          <p:nvPr/>
        </p:nvSpPr>
        <p:spPr>
          <a:xfrm>
            <a:off x="23479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43A7D6E-4AE7-44F7-AAF5-281BCBC159E6}"/>
              </a:ext>
            </a:extLst>
          </p:cNvPr>
          <p:cNvSpPr/>
          <p:nvPr/>
        </p:nvSpPr>
        <p:spPr>
          <a:xfrm>
            <a:off x="29376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14FA695-7E8A-40A5-8A40-CF0AFF7667F4}"/>
              </a:ext>
            </a:extLst>
          </p:cNvPr>
          <p:cNvSpPr/>
          <p:nvPr/>
        </p:nvSpPr>
        <p:spPr>
          <a:xfrm>
            <a:off x="352727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BE6EF57-5DD6-4C66-96A6-6D9A8BC88435}"/>
              </a:ext>
            </a:extLst>
          </p:cNvPr>
          <p:cNvSpPr/>
          <p:nvPr/>
        </p:nvSpPr>
        <p:spPr>
          <a:xfrm>
            <a:off x="41169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AEC20A7-9E39-4F56-8EF5-E6279C5F81AD}"/>
              </a:ext>
            </a:extLst>
          </p:cNvPr>
          <p:cNvSpPr/>
          <p:nvPr/>
        </p:nvSpPr>
        <p:spPr>
          <a:xfrm>
            <a:off x="470657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92DEC8A-D894-4738-8501-C4AB91B43ECA}"/>
              </a:ext>
            </a:extLst>
          </p:cNvPr>
          <p:cNvSpPr/>
          <p:nvPr/>
        </p:nvSpPr>
        <p:spPr>
          <a:xfrm>
            <a:off x="52962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A10FDB7-7C48-4303-8D05-77805456987B}"/>
              </a:ext>
            </a:extLst>
          </p:cNvPr>
          <p:cNvSpPr/>
          <p:nvPr/>
        </p:nvSpPr>
        <p:spPr>
          <a:xfrm>
            <a:off x="588587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76120A7-30D5-4DCB-8FFA-AF344576C087}"/>
              </a:ext>
            </a:extLst>
          </p:cNvPr>
          <p:cNvSpPr/>
          <p:nvPr/>
        </p:nvSpPr>
        <p:spPr>
          <a:xfrm>
            <a:off x="64755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Rectangle 19">
            <a:hlinkClick r:id="rId4"/>
            <a:extLst>
              <a:ext uri="{FF2B5EF4-FFF2-40B4-BE49-F238E27FC236}">
                <a16:creationId xmlns:a16="http://schemas.microsoft.com/office/drawing/2014/main" id="{156ECED0-9F93-4C40-98F7-32C85E227D85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B40DD40-F20F-4C85-A2D2-E488BBD510D8}"/>
              </a:ext>
            </a:extLst>
          </p:cNvPr>
          <p:cNvSpPr/>
          <p:nvPr/>
        </p:nvSpPr>
        <p:spPr>
          <a:xfrm>
            <a:off x="444617" y="2340528"/>
            <a:ext cx="7155809" cy="1149292"/>
          </a:xfrm>
          <a:prstGeom prst="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FF80562-965C-4078-89C8-3F55E55A5841}"/>
              </a:ext>
            </a:extLst>
          </p:cNvPr>
          <p:cNvSpPr/>
          <p:nvPr/>
        </p:nvSpPr>
        <p:spPr>
          <a:xfrm>
            <a:off x="1015068" y="2307329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Correct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DE1E5A"/>
                </a:solidFill>
              </a:rPr>
              <a:t>Well Done! </a:t>
            </a:r>
            <a:endParaRPr lang="en-GB" altLang="en-US" sz="2800" b="1" dirty="0">
              <a:solidFill>
                <a:srgbClr val="DE1E5A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D77BF48-35D8-4D42-AE1A-59410C7BE79C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E896527-97BB-47F4-8899-AB210A4DE5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93"/>
            <a:ext cx="9144000" cy="6815814"/>
          </a:xfrm>
          <a:prstGeom prst="rect">
            <a:avLst/>
          </a:prstGeom>
        </p:spPr>
      </p:pic>
      <p:sp>
        <p:nvSpPr>
          <p:cNvPr id="8" name="TextBox 7">
            <a:hlinkClick r:id="rId3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0427" y="5713413"/>
            <a:ext cx="838724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next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6506AF4-688C-4AB6-9B87-06E869F1FA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7117123" y="2467487"/>
            <a:ext cx="1046573" cy="777754"/>
          </a:xfrm>
          <a:prstGeom prst="rect">
            <a:avLst/>
          </a:prstGeom>
        </p:spPr>
      </p:pic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16937442-2833-407E-AB73-20F95221280C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95130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6FF463F-C2C3-472C-99A5-F30B3D59931C}"/>
              </a:ext>
            </a:extLst>
          </p:cNvPr>
          <p:cNvSpPr/>
          <p:nvPr/>
        </p:nvSpPr>
        <p:spPr>
          <a:xfrm>
            <a:off x="444617" y="2340528"/>
            <a:ext cx="7223008" cy="114929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305" y="5713413"/>
            <a:ext cx="863935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back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526BD17-F184-4BED-8485-9857AA5AE862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06D78A-85F5-47C0-BFC8-B5C05F2BEE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468" y="2375372"/>
            <a:ext cx="524314" cy="107960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FDAA9E9-7E5B-4B4A-84E9-24497CA054CE}"/>
              </a:ext>
            </a:extLst>
          </p:cNvPr>
          <p:cNvSpPr/>
          <p:nvPr/>
        </p:nvSpPr>
        <p:spPr>
          <a:xfrm>
            <a:off x="1015068" y="2290194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Good Try!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18A0DB"/>
                </a:solidFill>
              </a:rPr>
              <a:t>Give it another go!</a:t>
            </a:r>
            <a:endParaRPr lang="en-GB" altLang="en-US" sz="2800" b="1" dirty="0">
              <a:solidFill>
                <a:srgbClr val="18A0DB"/>
              </a:solidFill>
            </a:endParaRPr>
          </a:p>
        </p:txBody>
      </p:sp>
      <p:sp>
        <p:nvSpPr>
          <p:cNvPr id="11" name="Rectangle 10">
            <a:hlinkClick r:id="rId4"/>
            <a:extLst>
              <a:ext uri="{FF2B5EF4-FFF2-40B4-BE49-F238E27FC236}">
                <a16:creationId xmlns:a16="http://schemas.microsoft.com/office/drawing/2014/main" id="{D07E6885-31A8-46AF-82F0-86DFBEFC3AC7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70923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814454"/>
            <a:ext cx="8220075" cy="1131791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Is this sentence written in the past progressive or present progressive?</a:t>
            </a:r>
            <a:endParaRPr lang="en-GB" sz="3600" dirty="0">
              <a:solidFill>
                <a:srgbClr val="CA095B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7223B8-895E-40B1-925F-5D5CE5396969}"/>
              </a:ext>
            </a:extLst>
          </p:cNvPr>
          <p:cNvSpPr/>
          <p:nvPr/>
        </p:nvSpPr>
        <p:spPr>
          <a:xfrm>
            <a:off x="755651" y="2780671"/>
            <a:ext cx="7632700" cy="1049106"/>
          </a:xfrm>
          <a:prstGeom prst="rect">
            <a:avLst/>
          </a:prstGeom>
          <a:noFill/>
          <a:ln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Sarah was riding the dodgems at the fair with her friend.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2301F61-7333-48E3-AB18-4D99ECC5B46F}"/>
              </a:ext>
            </a:extLst>
          </p:cNvPr>
          <p:cNvSpPr/>
          <p:nvPr/>
        </p:nvSpPr>
        <p:spPr>
          <a:xfrm>
            <a:off x="23479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6C8130B-8B38-46C3-9332-497236B17541}"/>
              </a:ext>
            </a:extLst>
          </p:cNvPr>
          <p:cNvSpPr/>
          <p:nvPr/>
        </p:nvSpPr>
        <p:spPr>
          <a:xfrm>
            <a:off x="29376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B33BF58-2228-435D-A742-9C7CAD0D090D}"/>
              </a:ext>
            </a:extLst>
          </p:cNvPr>
          <p:cNvSpPr/>
          <p:nvPr/>
        </p:nvSpPr>
        <p:spPr>
          <a:xfrm>
            <a:off x="352727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6C323FB-1AE1-4714-981D-8E51D55BEF8A}"/>
              </a:ext>
            </a:extLst>
          </p:cNvPr>
          <p:cNvSpPr/>
          <p:nvPr/>
        </p:nvSpPr>
        <p:spPr>
          <a:xfrm>
            <a:off x="41169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73A3368-425F-4935-9128-24914FB54B15}"/>
              </a:ext>
            </a:extLst>
          </p:cNvPr>
          <p:cNvSpPr/>
          <p:nvPr/>
        </p:nvSpPr>
        <p:spPr>
          <a:xfrm>
            <a:off x="470657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3B8133C-F1D1-48FB-9879-F6A35D33E727}"/>
              </a:ext>
            </a:extLst>
          </p:cNvPr>
          <p:cNvSpPr/>
          <p:nvPr/>
        </p:nvSpPr>
        <p:spPr>
          <a:xfrm>
            <a:off x="52962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A86F492-0956-4A02-982E-9B9BF7D625AF}"/>
              </a:ext>
            </a:extLst>
          </p:cNvPr>
          <p:cNvSpPr/>
          <p:nvPr/>
        </p:nvSpPr>
        <p:spPr>
          <a:xfrm>
            <a:off x="588587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A20478C-D6C1-4D4C-8B79-9B175440968B}"/>
              </a:ext>
            </a:extLst>
          </p:cNvPr>
          <p:cNvSpPr/>
          <p:nvPr/>
        </p:nvSpPr>
        <p:spPr>
          <a:xfrm>
            <a:off x="64755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Rectangle 19">
            <a:hlinkClick r:id="rId2" action="ppaction://hlinksldjump"/>
            <a:extLst>
              <a:ext uri="{FF2B5EF4-FFF2-40B4-BE49-F238E27FC236}">
                <a16:creationId xmlns:a16="http://schemas.microsoft.com/office/drawing/2014/main" id="{72DB77F5-7AE5-4727-8429-1FC42B9A0A82}"/>
              </a:ext>
            </a:extLst>
          </p:cNvPr>
          <p:cNvSpPr/>
          <p:nvPr/>
        </p:nvSpPr>
        <p:spPr>
          <a:xfrm>
            <a:off x="4572000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Past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22" name="Rectangle 21">
            <a:hlinkClick r:id="rId3" action="ppaction://hlinksldjump"/>
            <a:extLst>
              <a:ext uri="{FF2B5EF4-FFF2-40B4-BE49-F238E27FC236}">
                <a16:creationId xmlns:a16="http://schemas.microsoft.com/office/drawing/2014/main" id="{3B8C6075-F909-43B9-B499-3F221E9865C8}"/>
              </a:ext>
            </a:extLst>
          </p:cNvPr>
          <p:cNvSpPr/>
          <p:nvPr/>
        </p:nvSpPr>
        <p:spPr>
          <a:xfrm>
            <a:off x="1992705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Present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19" name="Rectangle 18">
            <a:hlinkClick r:id="rId4"/>
            <a:extLst>
              <a:ext uri="{FF2B5EF4-FFF2-40B4-BE49-F238E27FC236}">
                <a16:creationId xmlns:a16="http://schemas.microsoft.com/office/drawing/2014/main" id="{359A259A-2DF4-4866-8DE1-3FC2B5DF3676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4786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B40DD40-F20F-4C85-A2D2-E488BBD510D8}"/>
              </a:ext>
            </a:extLst>
          </p:cNvPr>
          <p:cNvSpPr/>
          <p:nvPr/>
        </p:nvSpPr>
        <p:spPr>
          <a:xfrm>
            <a:off x="444617" y="2340528"/>
            <a:ext cx="7155809" cy="1149292"/>
          </a:xfrm>
          <a:prstGeom prst="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D77BF48-35D8-4D42-AE1A-59410C7BE79C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E896527-97BB-47F4-8899-AB210A4DE5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93"/>
            <a:ext cx="9144000" cy="6815814"/>
          </a:xfrm>
          <a:prstGeom prst="rect">
            <a:avLst/>
          </a:prstGeom>
        </p:spPr>
      </p:pic>
      <p:sp>
        <p:nvSpPr>
          <p:cNvPr id="8" name="TextBox 7">
            <a:hlinkClick r:id="rId3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0427" y="5713413"/>
            <a:ext cx="838724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next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D0DED84-8764-4A49-B4CB-14DD22891BCD}"/>
              </a:ext>
            </a:extLst>
          </p:cNvPr>
          <p:cNvSpPr/>
          <p:nvPr/>
        </p:nvSpPr>
        <p:spPr>
          <a:xfrm>
            <a:off x="1015068" y="2307329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Correct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DE1E5A"/>
                </a:solidFill>
              </a:rPr>
              <a:t>Well Done! </a:t>
            </a:r>
            <a:endParaRPr lang="en-GB" altLang="en-US" sz="2800" b="1" dirty="0">
              <a:solidFill>
                <a:srgbClr val="DE1E5A"/>
              </a:solidFill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7B0586F4-02C7-4B7A-AF43-9B848DBE75F5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CC6118-70C0-4F55-A1AC-1726AE8154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7067979" y="2453762"/>
            <a:ext cx="1128684" cy="857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754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6FF463F-C2C3-472C-99A5-F30B3D59931C}"/>
              </a:ext>
            </a:extLst>
          </p:cNvPr>
          <p:cNvSpPr/>
          <p:nvPr/>
        </p:nvSpPr>
        <p:spPr>
          <a:xfrm>
            <a:off x="444617" y="2340528"/>
            <a:ext cx="7223008" cy="114929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305" y="5713413"/>
            <a:ext cx="863935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back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526BD17-F184-4BED-8485-9857AA5AE862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FE7F60-D789-4A84-833C-6ED8592F59C8}"/>
              </a:ext>
            </a:extLst>
          </p:cNvPr>
          <p:cNvSpPr/>
          <p:nvPr/>
        </p:nvSpPr>
        <p:spPr>
          <a:xfrm>
            <a:off x="1015068" y="2290194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Good Try!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18A0DB"/>
                </a:solidFill>
              </a:rPr>
              <a:t>Give it another go!</a:t>
            </a:r>
            <a:endParaRPr lang="en-GB" altLang="en-US" sz="2800" b="1" dirty="0">
              <a:solidFill>
                <a:srgbClr val="18A0DB"/>
              </a:solidFill>
            </a:endParaRPr>
          </a:p>
        </p:txBody>
      </p:sp>
      <p:sp>
        <p:nvSpPr>
          <p:cNvPr id="11" name="Rectangle 10">
            <a:hlinkClick r:id="rId3"/>
            <a:extLst>
              <a:ext uri="{FF2B5EF4-FFF2-40B4-BE49-F238E27FC236}">
                <a16:creationId xmlns:a16="http://schemas.microsoft.com/office/drawing/2014/main" id="{DA6A88B4-4D77-4FF4-B634-A3A7730D124A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D1056C-78CE-4A1C-823F-4D39ABFEB21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337" y="2342879"/>
            <a:ext cx="547411" cy="114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695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814454"/>
            <a:ext cx="8220075" cy="1131791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Is this sentence written in the past progressive or present progressive?</a:t>
            </a:r>
            <a:endParaRPr lang="en-GB" sz="3600" dirty="0">
              <a:solidFill>
                <a:srgbClr val="CA095B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7223B8-895E-40B1-925F-5D5CE5396969}"/>
              </a:ext>
            </a:extLst>
          </p:cNvPr>
          <p:cNvSpPr/>
          <p:nvPr/>
        </p:nvSpPr>
        <p:spPr>
          <a:xfrm>
            <a:off x="755651" y="2780670"/>
            <a:ext cx="7632700" cy="1049106"/>
          </a:xfrm>
          <a:prstGeom prst="rect">
            <a:avLst/>
          </a:prstGeom>
          <a:noFill/>
          <a:ln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He was snoring all night long.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0679C33-4D44-486A-A2BD-5CA7D2DA42FC}"/>
              </a:ext>
            </a:extLst>
          </p:cNvPr>
          <p:cNvSpPr/>
          <p:nvPr/>
        </p:nvSpPr>
        <p:spPr>
          <a:xfrm>
            <a:off x="23479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0C64BBA-AABF-4204-8BA4-87961479AF60}"/>
              </a:ext>
            </a:extLst>
          </p:cNvPr>
          <p:cNvSpPr/>
          <p:nvPr/>
        </p:nvSpPr>
        <p:spPr>
          <a:xfrm>
            <a:off x="29376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BFD4EEE-3F2B-4D0F-87F4-6754AEAE24E7}"/>
              </a:ext>
            </a:extLst>
          </p:cNvPr>
          <p:cNvSpPr/>
          <p:nvPr/>
        </p:nvSpPr>
        <p:spPr>
          <a:xfrm>
            <a:off x="35272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B7755AE-1A55-46DB-94A1-3439A601A8A0}"/>
              </a:ext>
            </a:extLst>
          </p:cNvPr>
          <p:cNvSpPr/>
          <p:nvPr/>
        </p:nvSpPr>
        <p:spPr>
          <a:xfrm>
            <a:off x="41169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95CC449-256C-4A60-BF6F-222A420BFA1B}"/>
              </a:ext>
            </a:extLst>
          </p:cNvPr>
          <p:cNvSpPr/>
          <p:nvPr/>
        </p:nvSpPr>
        <p:spPr>
          <a:xfrm>
            <a:off x="470657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B5F8B54-F4F9-4B22-8E7F-942A0FEDF599}"/>
              </a:ext>
            </a:extLst>
          </p:cNvPr>
          <p:cNvSpPr/>
          <p:nvPr/>
        </p:nvSpPr>
        <p:spPr>
          <a:xfrm>
            <a:off x="52962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239DDCB-8CCE-4A22-9067-2D964C371525}"/>
              </a:ext>
            </a:extLst>
          </p:cNvPr>
          <p:cNvSpPr/>
          <p:nvPr/>
        </p:nvSpPr>
        <p:spPr>
          <a:xfrm>
            <a:off x="588587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8D3C01C-5A90-4A21-81D1-68B65AC4F555}"/>
              </a:ext>
            </a:extLst>
          </p:cNvPr>
          <p:cNvSpPr/>
          <p:nvPr/>
        </p:nvSpPr>
        <p:spPr>
          <a:xfrm>
            <a:off x="64755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2" name="Rectangle 21">
            <a:hlinkClick r:id="rId2" action="ppaction://hlinksldjump"/>
            <a:extLst>
              <a:ext uri="{FF2B5EF4-FFF2-40B4-BE49-F238E27FC236}">
                <a16:creationId xmlns:a16="http://schemas.microsoft.com/office/drawing/2014/main" id="{C1B356BA-7C63-4B43-9197-7DDEF5E6A3B1}"/>
              </a:ext>
            </a:extLst>
          </p:cNvPr>
          <p:cNvSpPr/>
          <p:nvPr/>
        </p:nvSpPr>
        <p:spPr>
          <a:xfrm>
            <a:off x="4572000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Past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23" name="Rectangle 22">
            <a:hlinkClick r:id="rId3" action="ppaction://hlinksldjump"/>
            <a:extLst>
              <a:ext uri="{FF2B5EF4-FFF2-40B4-BE49-F238E27FC236}">
                <a16:creationId xmlns:a16="http://schemas.microsoft.com/office/drawing/2014/main" id="{D110E0B4-74F2-42A7-8E7B-5EBB93CEF9AC}"/>
              </a:ext>
            </a:extLst>
          </p:cNvPr>
          <p:cNvSpPr/>
          <p:nvPr/>
        </p:nvSpPr>
        <p:spPr>
          <a:xfrm>
            <a:off x="1992705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Present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19" name="Rectangle 18">
            <a:hlinkClick r:id="rId4"/>
            <a:extLst>
              <a:ext uri="{FF2B5EF4-FFF2-40B4-BE49-F238E27FC236}">
                <a16:creationId xmlns:a16="http://schemas.microsoft.com/office/drawing/2014/main" id="{2EA0B7D0-AB7F-45E5-BC6E-9270F05EC527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31889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B40DD40-F20F-4C85-A2D2-E488BBD510D8}"/>
              </a:ext>
            </a:extLst>
          </p:cNvPr>
          <p:cNvSpPr/>
          <p:nvPr/>
        </p:nvSpPr>
        <p:spPr>
          <a:xfrm>
            <a:off x="444617" y="2340528"/>
            <a:ext cx="7155809" cy="1149292"/>
          </a:xfrm>
          <a:prstGeom prst="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D77BF48-35D8-4D42-AE1A-59410C7BE79C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E896527-97BB-47F4-8899-AB210A4DE5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93"/>
            <a:ext cx="9144000" cy="6815814"/>
          </a:xfrm>
          <a:prstGeom prst="rect">
            <a:avLst/>
          </a:prstGeom>
        </p:spPr>
      </p:pic>
      <p:sp>
        <p:nvSpPr>
          <p:cNvPr id="8" name="TextBox 7">
            <a:hlinkClick r:id="rId3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0427" y="5713413"/>
            <a:ext cx="838724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next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6506AF4-688C-4AB6-9B87-06E869F1FA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7117123" y="2467487"/>
            <a:ext cx="1046573" cy="77775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0948857-BD86-4CC2-A3BA-7C85804D4265}"/>
              </a:ext>
            </a:extLst>
          </p:cNvPr>
          <p:cNvSpPr/>
          <p:nvPr/>
        </p:nvSpPr>
        <p:spPr>
          <a:xfrm>
            <a:off x="1015068" y="2307329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Correct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DE1E5A"/>
                </a:solidFill>
              </a:rPr>
              <a:t>Well Done! </a:t>
            </a:r>
            <a:endParaRPr lang="en-GB" altLang="en-US" sz="2800" b="1" dirty="0">
              <a:solidFill>
                <a:srgbClr val="DE1E5A"/>
              </a:solidFill>
            </a:endParaRPr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3BC82E52-84E3-4721-B950-BD5F5F05931B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07001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6FF463F-C2C3-472C-99A5-F30B3D59931C}"/>
              </a:ext>
            </a:extLst>
          </p:cNvPr>
          <p:cNvSpPr/>
          <p:nvPr/>
        </p:nvSpPr>
        <p:spPr>
          <a:xfrm>
            <a:off x="444617" y="2340528"/>
            <a:ext cx="7223008" cy="114929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305" y="5713413"/>
            <a:ext cx="863935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back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526BD17-F184-4BED-8485-9857AA5AE862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06D78A-85F5-47C0-BFC8-B5C05F2BEE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468" y="2375372"/>
            <a:ext cx="524314" cy="107960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B2B0B4A-28F7-4488-AE97-A6C301D99D7C}"/>
              </a:ext>
            </a:extLst>
          </p:cNvPr>
          <p:cNvSpPr/>
          <p:nvPr/>
        </p:nvSpPr>
        <p:spPr>
          <a:xfrm>
            <a:off x="1015068" y="2290194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Good Try!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18A0DB"/>
                </a:solidFill>
              </a:rPr>
              <a:t>Give it another go!</a:t>
            </a:r>
            <a:endParaRPr lang="en-GB" altLang="en-US" sz="2800" b="1" dirty="0">
              <a:solidFill>
                <a:srgbClr val="18A0DB"/>
              </a:solidFill>
            </a:endParaRPr>
          </a:p>
        </p:txBody>
      </p:sp>
      <p:sp>
        <p:nvSpPr>
          <p:cNvPr id="11" name="Rectangle 10">
            <a:hlinkClick r:id="rId4"/>
            <a:extLst>
              <a:ext uri="{FF2B5EF4-FFF2-40B4-BE49-F238E27FC236}">
                <a16:creationId xmlns:a16="http://schemas.microsoft.com/office/drawing/2014/main" id="{DEFE0C9F-8776-4A12-88BD-D58E6F956B36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9969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814454"/>
            <a:ext cx="8220075" cy="1131791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Is this sentence written in the past progressive or present progressive?</a:t>
            </a:r>
            <a:endParaRPr lang="en-GB" sz="3600" dirty="0">
              <a:solidFill>
                <a:srgbClr val="CA095B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7223B8-895E-40B1-925F-5D5CE5396969}"/>
              </a:ext>
            </a:extLst>
          </p:cNvPr>
          <p:cNvSpPr/>
          <p:nvPr/>
        </p:nvSpPr>
        <p:spPr>
          <a:xfrm>
            <a:off x="755651" y="2780670"/>
            <a:ext cx="7632700" cy="1049106"/>
          </a:xfrm>
          <a:prstGeom prst="rect">
            <a:avLst/>
          </a:prstGeom>
          <a:noFill/>
          <a:ln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I am enjoying this fruit juice; it is very refreshing.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4463823-2AC5-4965-ACE3-3D150F0EBF87}"/>
              </a:ext>
            </a:extLst>
          </p:cNvPr>
          <p:cNvSpPr/>
          <p:nvPr/>
        </p:nvSpPr>
        <p:spPr>
          <a:xfrm>
            <a:off x="23479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17FB13F-DBAD-4C4C-A732-22B1B7C25CB0}"/>
              </a:ext>
            </a:extLst>
          </p:cNvPr>
          <p:cNvSpPr/>
          <p:nvPr/>
        </p:nvSpPr>
        <p:spPr>
          <a:xfrm>
            <a:off x="29376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626FF8A-9BB8-4BF5-864B-486B16EF76BB}"/>
              </a:ext>
            </a:extLst>
          </p:cNvPr>
          <p:cNvSpPr/>
          <p:nvPr/>
        </p:nvSpPr>
        <p:spPr>
          <a:xfrm>
            <a:off x="35272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EB87A11-1695-49E6-8438-48E751119161}"/>
              </a:ext>
            </a:extLst>
          </p:cNvPr>
          <p:cNvSpPr/>
          <p:nvPr/>
        </p:nvSpPr>
        <p:spPr>
          <a:xfrm>
            <a:off x="41169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65C86F-91A2-4B37-964C-54D7F368254E}"/>
              </a:ext>
            </a:extLst>
          </p:cNvPr>
          <p:cNvSpPr/>
          <p:nvPr/>
        </p:nvSpPr>
        <p:spPr>
          <a:xfrm>
            <a:off x="470657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5E82FE7-541A-4167-900F-2564281020EA}"/>
              </a:ext>
            </a:extLst>
          </p:cNvPr>
          <p:cNvSpPr/>
          <p:nvPr/>
        </p:nvSpPr>
        <p:spPr>
          <a:xfrm>
            <a:off x="52962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48EF3DF-570B-4336-9483-DF71997A2C54}"/>
              </a:ext>
            </a:extLst>
          </p:cNvPr>
          <p:cNvSpPr/>
          <p:nvPr/>
        </p:nvSpPr>
        <p:spPr>
          <a:xfrm>
            <a:off x="588587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D1E00F9-4CFC-4624-9157-FB8199200704}"/>
              </a:ext>
            </a:extLst>
          </p:cNvPr>
          <p:cNvSpPr/>
          <p:nvPr/>
        </p:nvSpPr>
        <p:spPr>
          <a:xfrm>
            <a:off x="64755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Rectangle 19">
            <a:hlinkClick r:id="rId2" action="ppaction://hlinksldjump"/>
            <a:extLst>
              <a:ext uri="{FF2B5EF4-FFF2-40B4-BE49-F238E27FC236}">
                <a16:creationId xmlns:a16="http://schemas.microsoft.com/office/drawing/2014/main" id="{4DACB668-DF08-4C99-AF72-D79ECD1D0B66}"/>
              </a:ext>
            </a:extLst>
          </p:cNvPr>
          <p:cNvSpPr/>
          <p:nvPr/>
        </p:nvSpPr>
        <p:spPr>
          <a:xfrm>
            <a:off x="4572000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Past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22" name="Rectangle 21">
            <a:hlinkClick r:id="rId3" action="ppaction://hlinksldjump"/>
            <a:extLst>
              <a:ext uri="{FF2B5EF4-FFF2-40B4-BE49-F238E27FC236}">
                <a16:creationId xmlns:a16="http://schemas.microsoft.com/office/drawing/2014/main" id="{9C241779-58E8-4719-A1B5-73D191548B39}"/>
              </a:ext>
            </a:extLst>
          </p:cNvPr>
          <p:cNvSpPr/>
          <p:nvPr/>
        </p:nvSpPr>
        <p:spPr>
          <a:xfrm>
            <a:off x="1992705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Present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19" name="Rectangle 18">
            <a:hlinkClick r:id="rId4"/>
            <a:extLst>
              <a:ext uri="{FF2B5EF4-FFF2-40B4-BE49-F238E27FC236}">
                <a16:creationId xmlns:a16="http://schemas.microsoft.com/office/drawing/2014/main" id="{F5AE5E7A-6521-40AD-B5ED-D3016BEB3C53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827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B40DD40-F20F-4C85-A2D2-E488BBD510D8}"/>
              </a:ext>
            </a:extLst>
          </p:cNvPr>
          <p:cNvSpPr/>
          <p:nvPr/>
        </p:nvSpPr>
        <p:spPr>
          <a:xfrm>
            <a:off x="444617" y="2340528"/>
            <a:ext cx="7155809" cy="1149292"/>
          </a:xfrm>
          <a:prstGeom prst="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D77BF48-35D8-4D42-AE1A-59410C7BE79C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E896527-97BB-47F4-8899-AB210A4DE5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93"/>
            <a:ext cx="9144000" cy="6815814"/>
          </a:xfrm>
          <a:prstGeom prst="rect">
            <a:avLst/>
          </a:prstGeom>
        </p:spPr>
      </p:pic>
      <p:sp>
        <p:nvSpPr>
          <p:cNvPr id="8" name="TextBox 7">
            <a:hlinkClick r:id="rId3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0427" y="5713413"/>
            <a:ext cx="838724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next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AE785CB-B6B6-43CB-996E-92819C3599FA}"/>
              </a:ext>
            </a:extLst>
          </p:cNvPr>
          <p:cNvSpPr/>
          <p:nvPr/>
        </p:nvSpPr>
        <p:spPr>
          <a:xfrm>
            <a:off x="1015068" y="2307329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Correct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DE1E5A"/>
                </a:solidFill>
              </a:rPr>
              <a:t>Well Done! </a:t>
            </a:r>
            <a:endParaRPr lang="en-GB" altLang="en-US" sz="2800" b="1" dirty="0">
              <a:solidFill>
                <a:srgbClr val="DE1E5A"/>
              </a:solidFill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57808C09-C473-42BA-9AEA-72EA0FF98CBD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896FEC5-3DE3-4464-8FD8-FDF9C8B820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7067979" y="2453762"/>
            <a:ext cx="1128684" cy="857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5044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6FF463F-C2C3-472C-99A5-F30B3D59931C}"/>
              </a:ext>
            </a:extLst>
          </p:cNvPr>
          <p:cNvSpPr/>
          <p:nvPr/>
        </p:nvSpPr>
        <p:spPr>
          <a:xfrm>
            <a:off x="444617" y="2340528"/>
            <a:ext cx="7223008" cy="114929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305" y="5713413"/>
            <a:ext cx="863935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back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526BD17-F184-4BED-8485-9857AA5AE862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42EB9DF-00C3-4B70-BBDF-963B2DE03C84}"/>
              </a:ext>
            </a:extLst>
          </p:cNvPr>
          <p:cNvSpPr/>
          <p:nvPr/>
        </p:nvSpPr>
        <p:spPr>
          <a:xfrm>
            <a:off x="1015068" y="2290194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Good Try!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18A0DB"/>
                </a:solidFill>
              </a:rPr>
              <a:t>Give it another go!</a:t>
            </a:r>
            <a:endParaRPr lang="en-GB" altLang="en-US" sz="2800" b="1" dirty="0">
              <a:solidFill>
                <a:srgbClr val="18A0DB"/>
              </a:solidFill>
            </a:endParaRPr>
          </a:p>
        </p:txBody>
      </p:sp>
      <p:sp>
        <p:nvSpPr>
          <p:cNvPr id="11" name="Rectangle 10">
            <a:hlinkClick r:id="rId3"/>
            <a:extLst>
              <a:ext uri="{FF2B5EF4-FFF2-40B4-BE49-F238E27FC236}">
                <a16:creationId xmlns:a16="http://schemas.microsoft.com/office/drawing/2014/main" id="{1A834018-5E25-42E7-99BE-FC4F4B237B59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0E3DE2E-926E-4960-B3D6-59AFB1B6F1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337" y="2342879"/>
            <a:ext cx="547411" cy="114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0933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814454"/>
            <a:ext cx="8220075" cy="1131791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Is this sentence written in the past progressive or present progressive?</a:t>
            </a:r>
            <a:endParaRPr lang="en-GB" sz="3600" dirty="0">
              <a:solidFill>
                <a:srgbClr val="CA095B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7223B8-895E-40B1-925F-5D5CE5396969}"/>
              </a:ext>
            </a:extLst>
          </p:cNvPr>
          <p:cNvSpPr/>
          <p:nvPr/>
        </p:nvSpPr>
        <p:spPr>
          <a:xfrm>
            <a:off x="755651" y="2780670"/>
            <a:ext cx="7632700" cy="1049106"/>
          </a:xfrm>
          <a:prstGeom prst="rect">
            <a:avLst/>
          </a:prstGeom>
          <a:noFill/>
          <a:ln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Someone is banging on the patio doors.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753EE78-6350-4A79-BBD7-62548153FE32}"/>
              </a:ext>
            </a:extLst>
          </p:cNvPr>
          <p:cNvSpPr/>
          <p:nvPr/>
        </p:nvSpPr>
        <p:spPr>
          <a:xfrm>
            <a:off x="23479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143B6B5-4738-4FD2-8248-1B8DB52FF195}"/>
              </a:ext>
            </a:extLst>
          </p:cNvPr>
          <p:cNvSpPr/>
          <p:nvPr/>
        </p:nvSpPr>
        <p:spPr>
          <a:xfrm>
            <a:off x="29376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3256887-04EB-42B8-A3BC-6C5D50C07AE2}"/>
              </a:ext>
            </a:extLst>
          </p:cNvPr>
          <p:cNvSpPr/>
          <p:nvPr/>
        </p:nvSpPr>
        <p:spPr>
          <a:xfrm>
            <a:off x="35272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1A4A25B-0155-4DDB-9B7F-187FA7A71113}"/>
              </a:ext>
            </a:extLst>
          </p:cNvPr>
          <p:cNvSpPr/>
          <p:nvPr/>
        </p:nvSpPr>
        <p:spPr>
          <a:xfrm>
            <a:off x="41169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B9F6ADD-CA93-4ABD-9674-6D7CA5473A9A}"/>
              </a:ext>
            </a:extLst>
          </p:cNvPr>
          <p:cNvSpPr/>
          <p:nvPr/>
        </p:nvSpPr>
        <p:spPr>
          <a:xfrm>
            <a:off x="47065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DB55C70-03C3-401C-948A-62F4A333E604}"/>
              </a:ext>
            </a:extLst>
          </p:cNvPr>
          <p:cNvSpPr/>
          <p:nvPr/>
        </p:nvSpPr>
        <p:spPr>
          <a:xfrm>
            <a:off x="52962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AB15D61-D288-459A-9516-17BD07330505}"/>
              </a:ext>
            </a:extLst>
          </p:cNvPr>
          <p:cNvSpPr/>
          <p:nvPr/>
        </p:nvSpPr>
        <p:spPr>
          <a:xfrm>
            <a:off x="588587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3C20BF8-EF43-47C2-AF31-00882FB65D34}"/>
              </a:ext>
            </a:extLst>
          </p:cNvPr>
          <p:cNvSpPr/>
          <p:nvPr/>
        </p:nvSpPr>
        <p:spPr>
          <a:xfrm>
            <a:off x="64755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Rectangle 19">
            <a:hlinkClick r:id="rId2" action="ppaction://hlinksldjump"/>
            <a:extLst>
              <a:ext uri="{FF2B5EF4-FFF2-40B4-BE49-F238E27FC236}">
                <a16:creationId xmlns:a16="http://schemas.microsoft.com/office/drawing/2014/main" id="{76993669-BA79-403C-A9D2-BB0D954FAC23}"/>
              </a:ext>
            </a:extLst>
          </p:cNvPr>
          <p:cNvSpPr/>
          <p:nvPr/>
        </p:nvSpPr>
        <p:spPr>
          <a:xfrm>
            <a:off x="4572000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Past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22" name="Rectangle 21">
            <a:hlinkClick r:id="rId3" action="ppaction://hlinksldjump"/>
            <a:extLst>
              <a:ext uri="{FF2B5EF4-FFF2-40B4-BE49-F238E27FC236}">
                <a16:creationId xmlns:a16="http://schemas.microsoft.com/office/drawing/2014/main" id="{B80ED8F8-68D3-49CD-814C-78025DC63BD5}"/>
              </a:ext>
            </a:extLst>
          </p:cNvPr>
          <p:cNvSpPr/>
          <p:nvPr/>
        </p:nvSpPr>
        <p:spPr>
          <a:xfrm>
            <a:off x="1992705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Present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19" name="Rectangle 18">
            <a:hlinkClick r:id="rId4"/>
            <a:extLst>
              <a:ext uri="{FF2B5EF4-FFF2-40B4-BE49-F238E27FC236}">
                <a16:creationId xmlns:a16="http://schemas.microsoft.com/office/drawing/2014/main" id="{662D30A4-0A64-4B01-BB25-EDE8B0EFFD48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9834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B40DD40-F20F-4C85-A2D2-E488BBD510D8}"/>
              </a:ext>
            </a:extLst>
          </p:cNvPr>
          <p:cNvSpPr/>
          <p:nvPr/>
        </p:nvSpPr>
        <p:spPr>
          <a:xfrm>
            <a:off x="444617" y="2340528"/>
            <a:ext cx="7155809" cy="1149292"/>
          </a:xfrm>
          <a:prstGeom prst="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D77BF48-35D8-4D42-AE1A-59410C7BE79C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E896527-97BB-47F4-8899-AB210A4DE5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93"/>
            <a:ext cx="9144000" cy="6815814"/>
          </a:xfrm>
          <a:prstGeom prst="rect">
            <a:avLst/>
          </a:prstGeom>
        </p:spPr>
      </p:pic>
      <p:sp>
        <p:nvSpPr>
          <p:cNvPr id="8" name="TextBox 7">
            <a:hlinkClick r:id="rId3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0427" y="5713413"/>
            <a:ext cx="838724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next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6506AF4-688C-4AB6-9B87-06E869F1FA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7117123" y="2467487"/>
            <a:ext cx="1046573" cy="77775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0580BE9-98A9-41FE-B6A2-810FEB196F3E}"/>
              </a:ext>
            </a:extLst>
          </p:cNvPr>
          <p:cNvSpPr/>
          <p:nvPr/>
        </p:nvSpPr>
        <p:spPr>
          <a:xfrm>
            <a:off x="1015068" y="2307329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Correct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DE1E5A"/>
                </a:solidFill>
              </a:rPr>
              <a:t>Well Done! </a:t>
            </a:r>
            <a:endParaRPr lang="en-GB" altLang="en-US" sz="2800" b="1" dirty="0">
              <a:solidFill>
                <a:srgbClr val="DE1E5A"/>
              </a:solidFill>
            </a:endParaRPr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48A96804-6CEF-4D7A-9F67-CD14AA28FBBA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3617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6FF463F-C2C3-472C-99A5-F30B3D59931C}"/>
              </a:ext>
            </a:extLst>
          </p:cNvPr>
          <p:cNvSpPr/>
          <p:nvPr/>
        </p:nvSpPr>
        <p:spPr>
          <a:xfrm>
            <a:off x="444617" y="2340528"/>
            <a:ext cx="7223008" cy="114929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305" y="5713413"/>
            <a:ext cx="863935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back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526BD17-F184-4BED-8485-9857AA5AE862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06D78A-85F5-47C0-BFC8-B5C05F2BEE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468" y="2375372"/>
            <a:ext cx="524314" cy="107960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18B2EA8-5578-45A3-8EA7-7D53EBF8BADB}"/>
              </a:ext>
            </a:extLst>
          </p:cNvPr>
          <p:cNvSpPr/>
          <p:nvPr/>
        </p:nvSpPr>
        <p:spPr>
          <a:xfrm>
            <a:off x="1015068" y="2290194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Good Try!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18A0DB"/>
                </a:solidFill>
              </a:rPr>
              <a:t>Give it another go!</a:t>
            </a:r>
            <a:endParaRPr lang="en-GB" altLang="en-US" sz="2800" b="1" dirty="0">
              <a:solidFill>
                <a:srgbClr val="18A0DB"/>
              </a:solidFill>
            </a:endParaRPr>
          </a:p>
        </p:txBody>
      </p:sp>
      <p:sp>
        <p:nvSpPr>
          <p:cNvPr id="11" name="Rectangle 10">
            <a:hlinkClick r:id="rId4"/>
            <a:extLst>
              <a:ext uri="{FF2B5EF4-FFF2-40B4-BE49-F238E27FC236}">
                <a16:creationId xmlns:a16="http://schemas.microsoft.com/office/drawing/2014/main" id="{E3F234F6-0987-467E-8502-544ABE8E759D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536728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814454"/>
            <a:ext cx="8220075" cy="1131791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Is this sentence written in the past progressive or present progressive?</a:t>
            </a:r>
            <a:endParaRPr lang="en-GB" sz="3600" dirty="0">
              <a:solidFill>
                <a:srgbClr val="CA095B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7223B8-895E-40B1-925F-5D5CE5396969}"/>
              </a:ext>
            </a:extLst>
          </p:cNvPr>
          <p:cNvSpPr/>
          <p:nvPr/>
        </p:nvSpPr>
        <p:spPr>
          <a:xfrm>
            <a:off x="755651" y="2780670"/>
            <a:ext cx="7632700" cy="1049106"/>
          </a:xfrm>
          <a:prstGeom prst="rect">
            <a:avLst/>
          </a:prstGeom>
          <a:noFill/>
          <a:ln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I was feeling very lonely whilst you were away.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4A89552-360A-49CB-B07E-50628548C60F}"/>
              </a:ext>
            </a:extLst>
          </p:cNvPr>
          <p:cNvSpPr/>
          <p:nvPr/>
        </p:nvSpPr>
        <p:spPr>
          <a:xfrm>
            <a:off x="23479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12F28A6-E41B-4911-A743-12EFFA6761D0}"/>
              </a:ext>
            </a:extLst>
          </p:cNvPr>
          <p:cNvSpPr/>
          <p:nvPr/>
        </p:nvSpPr>
        <p:spPr>
          <a:xfrm>
            <a:off x="29376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2AF599F-AA0D-47FD-B46B-2FE6315C7205}"/>
              </a:ext>
            </a:extLst>
          </p:cNvPr>
          <p:cNvSpPr/>
          <p:nvPr/>
        </p:nvSpPr>
        <p:spPr>
          <a:xfrm>
            <a:off x="35272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097F41D-1938-4A5C-A966-4D6F7D22FC3A}"/>
              </a:ext>
            </a:extLst>
          </p:cNvPr>
          <p:cNvSpPr/>
          <p:nvPr/>
        </p:nvSpPr>
        <p:spPr>
          <a:xfrm>
            <a:off x="41169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1AEC047-A26E-4EFC-BCBE-7DE51B3E22DB}"/>
              </a:ext>
            </a:extLst>
          </p:cNvPr>
          <p:cNvSpPr/>
          <p:nvPr/>
        </p:nvSpPr>
        <p:spPr>
          <a:xfrm>
            <a:off x="47065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E52C31B-B50B-4277-A4B7-A48F2A8B8C2F}"/>
              </a:ext>
            </a:extLst>
          </p:cNvPr>
          <p:cNvSpPr/>
          <p:nvPr/>
        </p:nvSpPr>
        <p:spPr>
          <a:xfrm>
            <a:off x="52962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B4E578C-000E-491F-B61A-F2F1C2EC1804}"/>
              </a:ext>
            </a:extLst>
          </p:cNvPr>
          <p:cNvSpPr/>
          <p:nvPr/>
        </p:nvSpPr>
        <p:spPr>
          <a:xfrm>
            <a:off x="588587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18E89E0-250C-4961-A606-D3911EDB3D08}"/>
              </a:ext>
            </a:extLst>
          </p:cNvPr>
          <p:cNvSpPr/>
          <p:nvPr/>
        </p:nvSpPr>
        <p:spPr>
          <a:xfrm>
            <a:off x="64755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Rectangle 19">
            <a:hlinkClick r:id="rId2" action="ppaction://hlinksldjump"/>
            <a:extLst>
              <a:ext uri="{FF2B5EF4-FFF2-40B4-BE49-F238E27FC236}">
                <a16:creationId xmlns:a16="http://schemas.microsoft.com/office/drawing/2014/main" id="{4EB4F074-F75F-4988-93E9-C1F63D104894}"/>
              </a:ext>
            </a:extLst>
          </p:cNvPr>
          <p:cNvSpPr/>
          <p:nvPr/>
        </p:nvSpPr>
        <p:spPr>
          <a:xfrm>
            <a:off x="4572000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Past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22" name="Rectangle 21">
            <a:hlinkClick r:id="rId3" action="ppaction://hlinksldjump"/>
            <a:extLst>
              <a:ext uri="{FF2B5EF4-FFF2-40B4-BE49-F238E27FC236}">
                <a16:creationId xmlns:a16="http://schemas.microsoft.com/office/drawing/2014/main" id="{5F08ED79-30BB-48C9-95F4-ED460D12B28E}"/>
              </a:ext>
            </a:extLst>
          </p:cNvPr>
          <p:cNvSpPr/>
          <p:nvPr/>
        </p:nvSpPr>
        <p:spPr>
          <a:xfrm>
            <a:off x="1992705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Present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19" name="Rectangle 18">
            <a:hlinkClick r:id="rId4"/>
            <a:extLst>
              <a:ext uri="{FF2B5EF4-FFF2-40B4-BE49-F238E27FC236}">
                <a16:creationId xmlns:a16="http://schemas.microsoft.com/office/drawing/2014/main" id="{C37DDC6D-F108-4D54-8799-82B1B2B8AB1A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32157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B40DD40-F20F-4C85-A2D2-E488BBD510D8}"/>
              </a:ext>
            </a:extLst>
          </p:cNvPr>
          <p:cNvSpPr/>
          <p:nvPr/>
        </p:nvSpPr>
        <p:spPr>
          <a:xfrm>
            <a:off x="444617" y="2340528"/>
            <a:ext cx="7155809" cy="1149292"/>
          </a:xfrm>
          <a:prstGeom prst="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D77BF48-35D8-4D42-AE1A-59410C7BE79C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E896527-97BB-47F4-8899-AB210A4DE5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93"/>
            <a:ext cx="9144000" cy="6815814"/>
          </a:xfrm>
          <a:prstGeom prst="rect">
            <a:avLst/>
          </a:prstGeom>
        </p:spPr>
      </p:pic>
      <p:sp>
        <p:nvSpPr>
          <p:cNvPr id="8" name="TextBox 7">
            <a:hlinkClick r:id="rId3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0427" y="5713413"/>
            <a:ext cx="838724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next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A803C95-10D3-4D36-9495-E8082B2C5242}"/>
              </a:ext>
            </a:extLst>
          </p:cNvPr>
          <p:cNvSpPr/>
          <p:nvPr/>
        </p:nvSpPr>
        <p:spPr>
          <a:xfrm>
            <a:off x="1015068" y="2307329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Correct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DE1E5A"/>
                </a:solidFill>
              </a:rPr>
              <a:t>Well Done! </a:t>
            </a:r>
            <a:endParaRPr lang="en-GB" altLang="en-US" sz="2800" b="1" dirty="0">
              <a:solidFill>
                <a:srgbClr val="DE1E5A"/>
              </a:solidFill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DFCF2CCA-6400-4D49-AFB6-491A4E7AF434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FC39AD3-9C9F-41B9-9260-C2058BDF2B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7067979" y="2453762"/>
            <a:ext cx="1128684" cy="857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4941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6FF463F-C2C3-472C-99A5-F30B3D59931C}"/>
              </a:ext>
            </a:extLst>
          </p:cNvPr>
          <p:cNvSpPr/>
          <p:nvPr/>
        </p:nvSpPr>
        <p:spPr>
          <a:xfrm>
            <a:off x="444617" y="2340528"/>
            <a:ext cx="7223008" cy="114929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305" y="5713413"/>
            <a:ext cx="863935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back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526BD17-F184-4BED-8485-9857AA5AE862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8F48E8C-2E96-426F-8D94-2F416E36F4F0}"/>
              </a:ext>
            </a:extLst>
          </p:cNvPr>
          <p:cNvSpPr/>
          <p:nvPr/>
        </p:nvSpPr>
        <p:spPr>
          <a:xfrm>
            <a:off x="1015068" y="2290194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Good Try!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18A0DB"/>
                </a:solidFill>
              </a:rPr>
              <a:t>Give it another go!</a:t>
            </a:r>
            <a:endParaRPr lang="en-GB" altLang="en-US" sz="2800" b="1" dirty="0">
              <a:solidFill>
                <a:srgbClr val="18A0DB"/>
              </a:solidFill>
            </a:endParaRPr>
          </a:p>
        </p:txBody>
      </p:sp>
      <p:sp>
        <p:nvSpPr>
          <p:cNvPr id="11" name="Rectangle 10">
            <a:hlinkClick r:id="rId3"/>
            <a:extLst>
              <a:ext uri="{FF2B5EF4-FFF2-40B4-BE49-F238E27FC236}">
                <a16:creationId xmlns:a16="http://schemas.microsoft.com/office/drawing/2014/main" id="{EA91BF47-E995-4267-8EFE-37904C956289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2A3ECB8-4379-4618-ADC3-177801CDA9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337" y="2342879"/>
            <a:ext cx="547411" cy="114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1796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814454"/>
            <a:ext cx="8220075" cy="1131791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Is this sentence written in the past progressive or present progressive?</a:t>
            </a:r>
            <a:endParaRPr lang="en-GB" sz="3600" dirty="0">
              <a:solidFill>
                <a:srgbClr val="CA095B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7223B8-895E-40B1-925F-5D5CE5396969}"/>
              </a:ext>
            </a:extLst>
          </p:cNvPr>
          <p:cNvSpPr/>
          <p:nvPr/>
        </p:nvSpPr>
        <p:spPr>
          <a:xfrm>
            <a:off x="755651" y="2780670"/>
            <a:ext cx="7632700" cy="1049106"/>
          </a:xfrm>
          <a:prstGeom prst="rect">
            <a:avLst/>
          </a:prstGeom>
          <a:noFill/>
          <a:ln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Oh no! It’s starting to thunder!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EADDA52-D61F-4075-B3A5-BE7D7C370EB9}"/>
              </a:ext>
            </a:extLst>
          </p:cNvPr>
          <p:cNvSpPr/>
          <p:nvPr/>
        </p:nvSpPr>
        <p:spPr>
          <a:xfrm>
            <a:off x="23479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F938399-F19E-4399-BEF4-573550E4CD2D}"/>
              </a:ext>
            </a:extLst>
          </p:cNvPr>
          <p:cNvSpPr/>
          <p:nvPr/>
        </p:nvSpPr>
        <p:spPr>
          <a:xfrm>
            <a:off x="29376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FC96E36-B707-4E5F-9BE0-61372F07FAF4}"/>
              </a:ext>
            </a:extLst>
          </p:cNvPr>
          <p:cNvSpPr/>
          <p:nvPr/>
        </p:nvSpPr>
        <p:spPr>
          <a:xfrm>
            <a:off x="35272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3D53F1D-15A5-47AC-A30E-1FF0CFF289F4}"/>
              </a:ext>
            </a:extLst>
          </p:cNvPr>
          <p:cNvSpPr/>
          <p:nvPr/>
        </p:nvSpPr>
        <p:spPr>
          <a:xfrm>
            <a:off x="41169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0DE3B2-523C-42D7-B930-E42CE13CD195}"/>
              </a:ext>
            </a:extLst>
          </p:cNvPr>
          <p:cNvSpPr/>
          <p:nvPr/>
        </p:nvSpPr>
        <p:spPr>
          <a:xfrm>
            <a:off x="47065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B05745D-3D11-4A2A-8FF9-C806CC30DAFB}"/>
              </a:ext>
            </a:extLst>
          </p:cNvPr>
          <p:cNvSpPr/>
          <p:nvPr/>
        </p:nvSpPr>
        <p:spPr>
          <a:xfrm>
            <a:off x="52962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6B7B76B-547C-4A63-B23B-47B631E90185}"/>
              </a:ext>
            </a:extLst>
          </p:cNvPr>
          <p:cNvSpPr/>
          <p:nvPr/>
        </p:nvSpPr>
        <p:spPr>
          <a:xfrm>
            <a:off x="58858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FF48413-DB38-4C5E-8DF3-6BBD6BF1B59C}"/>
              </a:ext>
            </a:extLst>
          </p:cNvPr>
          <p:cNvSpPr/>
          <p:nvPr/>
        </p:nvSpPr>
        <p:spPr>
          <a:xfrm>
            <a:off x="6475521" y="6297106"/>
            <a:ext cx="320511" cy="32051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Rectangle 19">
            <a:hlinkClick r:id="rId2" action="ppaction://hlinksldjump"/>
            <a:extLst>
              <a:ext uri="{FF2B5EF4-FFF2-40B4-BE49-F238E27FC236}">
                <a16:creationId xmlns:a16="http://schemas.microsoft.com/office/drawing/2014/main" id="{93038730-8F40-449F-8C7D-57DFBE92D5FA}"/>
              </a:ext>
            </a:extLst>
          </p:cNvPr>
          <p:cNvSpPr/>
          <p:nvPr/>
        </p:nvSpPr>
        <p:spPr>
          <a:xfrm>
            <a:off x="4572000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Past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22" name="Rectangle 21">
            <a:hlinkClick r:id="rId3" action="ppaction://hlinksldjump"/>
            <a:extLst>
              <a:ext uri="{FF2B5EF4-FFF2-40B4-BE49-F238E27FC236}">
                <a16:creationId xmlns:a16="http://schemas.microsoft.com/office/drawing/2014/main" id="{15EBA9A4-570C-44E4-B695-0F42261F7635}"/>
              </a:ext>
            </a:extLst>
          </p:cNvPr>
          <p:cNvSpPr/>
          <p:nvPr/>
        </p:nvSpPr>
        <p:spPr>
          <a:xfrm>
            <a:off x="1992705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Present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19" name="Rectangle 18">
            <a:hlinkClick r:id="rId4"/>
            <a:extLst>
              <a:ext uri="{FF2B5EF4-FFF2-40B4-BE49-F238E27FC236}">
                <a16:creationId xmlns:a16="http://schemas.microsoft.com/office/drawing/2014/main" id="{33095BEA-9F9E-4F1E-8400-6CB80E64BDCB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8679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B40DD40-F20F-4C85-A2D2-E488BBD510D8}"/>
              </a:ext>
            </a:extLst>
          </p:cNvPr>
          <p:cNvSpPr/>
          <p:nvPr/>
        </p:nvSpPr>
        <p:spPr>
          <a:xfrm>
            <a:off x="444617" y="2340528"/>
            <a:ext cx="7155809" cy="1149292"/>
          </a:xfrm>
          <a:prstGeom prst="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D77BF48-35D8-4D42-AE1A-59410C7BE79C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E896527-97BB-47F4-8899-AB210A4DE5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93"/>
            <a:ext cx="9144000" cy="6815814"/>
          </a:xfrm>
          <a:prstGeom prst="rect">
            <a:avLst/>
          </a:prstGeom>
        </p:spPr>
      </p:pic>
      <p:sp>
        <p:nvSpPr>
          <p:cNvPr id="8" name="TextBox 7">
            <a:hlinkClick r:id="rId3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0427" y="5713413"/>
            <a:ext cx="838724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next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6506AF4-688C-4AB6-9B87-06E869F1FA3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7117123" y="2467487"/>
            <a:ext cx="1046573" cy="77775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F13D096-CB40-4437-BDC9-86A3F3DB6BC5}"/>
              </a:ext>
            </a:extLst>
          </p:cNvPr>
          <p:cNvSpPr/>
          <p:nvPr/>
        </p:nvSpPr>
        <p:spPr>
          <a:xfrm>
            <a:off x="1015068" y="2307329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Correct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DE1E5A"/>
                </a:solidFill>
              </a:rPr>
              <a:t>Well Done! </a:t>
            </a:r>
            <a:endParaRPr lang="en-GB" altLang="en-US" sz="2800" b="1" dirty="0">
              <a:solidFill>
                <a:srgbClr val="DE1E5A"/>
              </a:solidFill>
            </a:endParaRPr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78CA3473-CC1A-4826-BCAE-BE7D152C56EF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663938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6FF463F-C2C3-472C-99A5-F30B3D59931C}"/>
              </a:ext>
            </a:extLst>
          </p:cNvPr>
          <p:cNvSpPr/>
          <p:nvPr/>
        </p:nvSpPr>
        <p:spPr>
          <a:xfrm>
            <a:off x="444617" y="2340528"/>
            <a:ext cx="7223008" cy="114929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305" y="5713413"/>
            <a:ext cx="863935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back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526BD17-F184-4BED-8485-9857AA5AE862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06D78A-85F5-47C0-BFC8-B5C05F2BEE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468" y="2375372"/>
            <a:ext cx="524314" cy="107960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B83E1F2-1952-4217-906F-A02FE78320AA}"/>
              </a:ext>
            </a:extLst>
          </p:cNvPr>
          <p:cNvSpPr/>
          <p:nvPr/>
        </p:nvSpPr>
        <p:spPr>
          <a:xfrm>
            <a:off x="1015068" y="2290194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Good Try!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18A0DB"/>
                </a:solidFill>
              </a:rPr>
              <a:t>Give it another go!</a:t>
            </a:r>
            <a:endParaRPr lang="en-GB" altLang="en-US" sz="2800" b="1" dirty="0">
              <a:solidFill>
                <a:srgbClr val="18A0DB"/>
              </a:solidFill>
            </a:endParaRPr>
          </a:p>
        </p:txBody>
      </p:sp>
      <p:sp>
        <p:nvSpPr>
          <p:cNvPr id="11" name="Rectangle 10">
            <a:hlinkClick r:id="rId4"/>
            <a:extLst>
              <a:ext uri="{FF2B5EF4-FFF2-40B4-BE49-F238E27FC236}">
                <a16:creationId xmlns:a16="http://schemas.microsoft.com/office/drawing/2014/main" id="{22F3D208-5B6B-4D95-A04B-CF37387B737B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251545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814454"/>
            <a:ext cx="8220075" cy="1131791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Is this sentence written in the past progressive or present progressive?</a:t>
            </a:r>
            <a:endParaRPr lang="en-GB" sz="3600" dirty="0">
              <a:solidFill>
                <a:srgbClr val="CA095B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A7223B8-895E-40B1-925F-5D5CE5396969}"/>
              </a:ext>
            </a:extLst>
          </p:cNvPr>
          <p:cNvSpPr/>
          <p:nvPr/>
        </p:nvSpPr>
        <p:spPr>
          <a:xfrm>
            <a:off x="755651" y="2780670"/>
            <a:ext cx="7632700" cy="1049106"/>
          </a:xfrm>
          <a:prstGeom prst="rect">
            <a:avLst/>
          </a:prstGeom>
          <a:noFill/>
          <a:ln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They are playing in the garden at the moment.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CE9FD6B-CCB2-42A7-A3DA-3318E447FB1D}"/>
              </a:ext>
            </a:extLst>
          </p:cNvPr>
          <p:cNvSpPr/>
          <p:nvPr/>
        </p:nvSpPr>
        <p:spPr>
          <a:xfrm>
            <a:off x="23479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D6BAD56-CD85-4559-9AF4-CCB93473A9EF}"/>
              </a:ext>
            </a:extLst>
          </p:cNvPr>
          <p:cNvSpPr/>
          <p:nvPr/>
        </p:nvSpPr>
        <p:spPr>
          <a:xfrm>
            <a:off x="29376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9E3EC94-00F5-4357-8F64-D55A6623DDF0}"/>
              </a:ext>
            </a:extLst>
          </p:cNvPr>
          <p:cNvSpPr/>
          <p:nvPr/>
        </p:nvSpPr>
        <p:spPr>
          <a:xfrm>
            <a:off x="35272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7C6149E-C98F-41D6-8F59-5704C9DED9D2}"/>
              </a:ext>
            </a:extLst>
          </p:cNvPr>
          <p:cNvSpPr/>
          <p:nvPr/>
        </p:nvSpPr>
        <p:spPr>
          <a:xfrm>
            <a:off x="41169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27ACA23-A59E-4CF3-A873-B2AAB387F0EF}"/>
              </a:ext>
            </a:extLst>
          </p:cNvPr>
          <p:cNvSpPr/>
          <p:nvPr/>
        </p:nvSpPr>
        <p:spPr>
          <a:xfrm>
            <a:off x="47065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6CF2F45-596A-401A-9D21-C63974A3D0F7}"/>
              </a:ext>
            </a:extLst>
          </p:cNvPr>
          <p:cNvSpPr/>
          <p:nvPr/>
        </p:nvSpPr>
        <p:spPr>
          <a:xfrm>
            <a:off x="52962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DAD6F64-1ACA-4ABC-95B8-7A5D1B6BABD5}"/>
              </a:ext>
            </a:extLst>
          </p:cNvPr>
          <p:cNvSpPr/>
          <p:nvPr/>
        </p:nvSpPr>
        <p:spPr>
          <a:xfrm>
            <a:off x="588587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8C907FB-2F94-4552-8485-7943549F6C94}"/>
              </a:ext>
            </a:extLst>
          </p:cNvPr>
          <p:cNvSpPr/>
          <p:nvPr/>
        </p:nvSpPr>
        <p:spPr>
          <a:xfrm>
            <a:off x="6475521" y="6297106"/>
            <a:ext cx="320511" cy="320511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Rectangle 19">
            <a:hlinkClick r:id="rId2" action="ppaction://hlinksldjump"/>
            <a:extLst>
              <a:ext uri="{FF2B5EF4-FFF2-40B4-BE49-F238E27FC236}">
                <a16:creationId xmlns:a16="http://schemas.microsoft.com/office/drawing/2014/main" id="{C421D89C-9079-4B06-92FF-5A6ED11D62F3}"/>
              </a:ext>
            </a:extLst>
          </p:cNvPr>
          <p:cNvSpPr/>
          <p:nvPr/>
        </p:nvSpPr>
        <p:spPr>
          <a:xfrm>
            <a:off x="4572000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Past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22" name="Rectangle 21">
            <a:hlinkClick r:id="rId3" action="ppaction://hlinksldjump"/>
            <a:extLst>
              <a:ext uri="{FF2B5EF4-FFF2-40B4-BE49-F238E27FC236}">
                <a16:creationId xmlns:a16="http://schemas.microsoft.com/office/drawing/2014/main" id="{0DDFB734-2344-40B1-B30B-A6F0EFB3E1F9}"/>
              </a:ext>
            </a:extLst>
          </p:cNvPr>
          <p:cNvSpPr/>
          <p:nvPr/>
        </p:nvSpPr>
        <p:spPr>
          <a:xfrm>
            <a:off x="1992705" y="4525702"/>
            <a:ext cx="2474111" cy="772107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Present </a:t>
            </a:r>
          </a:p>
          <a:p>
            <a:pPr algn="ctr"/>
            <a:r>
              <a:rPr lang="en-GB" dirty="0"/>
              <a:t>progressive</a:t>
            </a:r>
          </a:p>
        </p:txBody>
      </p:sp>
      <p:sp>
        <p:nvSpPr>
          <p:cNvPr id="19" name="Rectangle 18">
            <a:hlinkClick r:id="rId4"/>
            <a:extLst>
              <a:ext uri="{FF2B5EF4-FFF2-40B4-BE49-F238E27FC236}">
                <a16:creationId xmlns:a16="http://schemas.microsoft.com/office/drawing/2014/main" id="{5D175D9B-D1DB-4394-97BA-FA9D88EC956E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7624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B40DD40-F20F-4C85-A2D2-E488BBD510D8}"/>
              </a:ext>
            </a:extLst>
          </p:cNvPr>
          <p:cNvSpPr/>
          <p:nvPr/>
        </p:nvSpPr>
        <p:spPr>
          <a:xfrm>
            <a:off x="444617" y="2340528"/>
            <a:ext cx="7155809" cy="1149292"/>
          </a:xfrm>
          <a:prstGeom prst="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D77BF48-35D8-4D42-AE1A-59410C7BE79C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E896527-97BB-47F4-8899-AB210A4DE5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93"/>
            <a:ext cx="9144000" cy="6815814"/>
          </a:xfrm>
          <a:prstGeom prst="rect">
            <a:avLst/>
          </a:prstGeom>
        </p:spPr>
      </p:pic>
      <p:sp>
        <p:nvSpPr>
          <p:cNvPr id="8" name="TextBox 7">
            <a:hlinkClick r:id="rId3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0427" y="5713413"/>
            <a:ext cx="838724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next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A054A2B-0CC3-4836-8448-7C50BC08C164}"/>
              </a:ext>
            </a:extLst>
          </p:cNvPr>
          <p:cNvSpPr/>
          <p:nvPr/>
        </p:nvSpPr>
        <p:spPr>
          <a:xfrm>
            <a:off x="1015068" y="2307329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Correct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DE1E5A"/>
                </a:solidFill>
              </a:rPr>
              <a:t>Well Done! </a:t>
            </a:r>
            <a:endParaRPr lang="en-GB" altLang="en-US" sz="2800" b="1" dirty="0">
              <a:solidFill>
                <a:srgbClr val="DE1E5A"/>
              </a:solidFill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4275ADAF-0E41-41E2-864B-6EDDA9BAC672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C7F921-099B-419C-A174-BCAC784ED7F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7067979" y="2453762"/>
            <a:ext cx="1128684" cy="857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407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6FF463F-C2C3-472C-99A5-F30B3D59931C}"/>
              </a:ext>
            </a:extLst>
          </p:cNvPr>
          <p:cNvSpPr/>
          <p:nvPr/>
        </p:nvSpPr>
        <p:spPr>
          <a:xfrm>
            <a:off x="444617" y="2340528"/>
            <a:ext cx="7223008" cy="114929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FF80562-965C-4078-89C8-3F55E55A5841}"/>
              </a:ext>
            </a:extLst>
          </p:cNvPr>
          <p:cNvSpPr/>
          <p:nvPr/>
        </p:nvSpPr>
        <p:spPr>
          <a:xfrm>
            <a:off x="1015068" y="2290194"/>
            <a:ext cx="7373282" cy="16825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4800" b="1" dirty="0">
                <a:solidFill>
                  <a:schemeClr val="bg1"/>
                </a:solidFill>
              </a:rPr>
              <a:t>Good Try!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AU" altLang="en-US" sz="2800" b="1" dirty="0">
                <a:solidFill>
                  <a:srgbClr val="18A0DB"/>
                </a:solidFill>
              </a:rPr>
              <a:t>Give it another go!</a:t>
            </a:r>
            <a:endParaRPr lang="en-GB" altLang="en-US" sz="2800" b="1" dirty="0">
              <a:solidFill>
                <a:srgbClr val="18A0DB"/>
              </a:solidFill>
            </a:endParaRP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8E4297A-B464-48AF-AE90-BF6FECD8F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305" y="5713413"/>
            <a:ext cx="863935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CA095B"/>
                </a:solidFill>
              </a:rPr>
              <a:t>back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526BD17-F184-4BED-8485-9857AA5AE862}"/>
              </a:ext>
            </a:extLst>
          </p:cNvPr>
          <p:cNvSpPr/>
          <p:nvPr/>
        </p:nvSpPr>
        <p:spPr>
          <a:xfrm>
            <a:off x="6882207" y="2177823"/>
            <a:ext cx="1506143" cy="145968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33950CFE-02C3-40C2-93E2-77ECF458E75C}"/>
              </a:ext>
            </a:extLst>
          </p:cNvPr>
          <p:cNvSpPr/>
          <p:nvPr/>
        </p:nvSpPr>
        <p:spPr>
          <a:xfrm>
            <a:off x="8543108" y="6617617"/>
            <a:ext cx="600891" cy="2403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56135C2-4B4E-4CD0-84A8-5063612AE96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337" y="2342879"/>
            <a:ext cx="547411" cy="114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6732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DDC3819-3E91-49DA-89DD-D4E88647ECC3}"/>
              </a:ext>
            </a:extLst>
          </p:cNvPr>
          <p:cNvSpPr/>
          <p:nvPr/>
        </p:nvSpPr>
        <p:spPr>
          <a:xfrm>
            <a:off x="0" y="5843451"/>
            <a:ext cx="9144000" cy="10145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542</TotalTime>
  <Words>314</Words>
  <Application>Microsoft Office PowerPoint</Application>
  <PresentationFormat>On-screen Show (4:3)</PresentationFormat>
  <Paragraphs>104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Twinkl</vt:lpstr>
      <vt:lpstr>Arial</vt:lpstr>
      <vt:lpstr>Calibri</vt:lpstr>
      <vt:lpstr>Office Theme</vt:lpstr>
      <vt:lpstr>PowerPoint Presentation</vt:lpstr>
      <vt:lpstr>Is this sentence written in the past progressive or present progressive?</vt:lpstr>
      <vt:lpstr>PowerPoint Presentation</vt:lpstr>
      <vt:lpstr>PowerPoint Presentation</vt:lpstr>
      <vt:lpstr>Is this sentence written in the past progressive or present progressive?</vt:lpstr>
      <vt:lpstr>PowerPoint Presentation</vt:lpstr>
      <vt:lpstr>PowerPoint Presentation</vt:lpstr>
      <vt:lpstr>Is this sentence written in the past progressive or present progressive?</vt:lpstr>
      <vt:lpstr>PowerPoint Presentation</vt:lpstr>
      <vt:lpstr>PowerPoint Presentation</vt:lpstr>
      <vt:lpstr>Is this sentence written in the past progressive or present progressive?</vt:lpstr>
      <vt:lpstr>PowerPoint Presentation</vt:lpstr>
      <vt:lpstr>PowerPoint Presentation</vt:lpstr>
      <vt:lpstr>Is this sentence written in the past progressive or present progressive?</vt:lpstr>
      <vt:lpstr>PowerPoint Presentation</vt:lpstr>
      <vt:lpstr>PowerPoint Presentation</vt:lpstr>
      <vt:lpstr>Is this sentence written in the past progressive or present progressive?</vt:lpstr>
      <vt:lpstr>PowerPoint Presentation</vt:lpstr>
      <vt:lpstr>PowerPoint Presentation</vt:lpstr>
      <vt:lpstr>Is this sentence written in the past progressive or present progressive?</vt:lpstr>
      <vt:lpstr>PowerPoint Presentation</vt:lpstr>
      <vt:lpstr>PowerPoint Presentation</vt:lpstr>
      <vt:lpstr>Is this sentence written in the past progressive or present progressive?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Twinkl-A1</dc:creator>
  <cp:lastModifiedBy>Twinkl-A1</cp:lastModifiedBy>
  <cp:revision>17</cp:revision>
  <dcterms:created xsi:type="dcterms:W3CDTF">2021-01-06T01:50:54Z</dcterms:created>
  <dcterms:modified xsi:type="dcterms:W3CDTF">2021-01-07T04:11:41Z</dcterms:modified>
</cp:coreProperties>
</file>