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5" r:id="rId2"/>
    <p:sldId id="278" r:id="rId3"/>
    <p:sldId id="279" r:id="rId4"/>
    <p:sldId id="289" r:id="rId5"/>
    <p:sldId id="290" r:id="rId6"/>
    <p:sldId id="282" r:id="rId7"/>
    <p:sldId id="284" r:id="rId8"/>
    <p:sldId id="288" r:id="rId9"/>
    <p:sldId id="286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F0864A"/>
    <a:srgbClr val="88BC31"/>
    <a:srgbClr val="FFE864"/>
    <a:srgbClr val="0079C3"/>
    <a:srgbClr val="FFE76D"/>
    <a:srgbClr val="072F54"/>
    <a:srgbClr val="003464"/>
    <a:srgbClr val="004382"/>
    <a:srgbClr val="0052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78" y="510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3-white-rose-maths-resources-key-stage-1-year-1-year-2/spring-block-1-multiplication-and-division-year-3-white-rose-maths-supporting-resource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3-white-rose-maths-resources-key-stage-1-year-1-year-2/spring-block-1-multiplication-and-division-year-3-white-rose-maths-supporting-resources-key-stage-1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27171" y="5712903"/>
            <a:ext cx="1199625" cy="780176"/>
          </a:xfrm>
          <a:prstGeom prst="rect">
            <a:avLst/>
          </a:prstGeom>
          <a:solidFill>
            <a:srgbClr val="18A0DB">
              <a:alpha val="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406606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Write and calculate mathematical statements for multiplication and division using the multiplication tables that they know, including for two-digit numbers times one-digit numbers, using mental and progressing to formal written methods.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929468"/>
            <a:ext cx="3757627" cy="1417739"/>
          </a:xfrm>
          <a:prstGeom prst="rect">
            <a:avLst/>
          </a:prstGeom>
          <a:solidFill>
            <a:schemeClr val="bg1"/>
          </a:solidFill>
          <a:ln w="19050">
            <a:solidFill>
              <a:srgbClr val="F086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273775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29032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Related Calculations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73775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65075"/>
            <a:ext cx="7632700" cy="495108"/>
          </a:xfrm>
          <a:prstGeom prst="rect">
            <a:avLst/>
          </a:prstGeom>
          <a:solidFill>
            <a:srgbClr val="F0864A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Complete the calculation for each set of place value counters.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1912031" y="2067194"/>
            <a:ext cx="1329899" cy="658753"/>
            <a:chOff x="947956" y="2216933"/>
            <a:chExt cx="1329899" cy="658753"/>
          </a:xfrm>
        </p:grpSpPr>
        <p:sp>
          <p:nvSpPr>
            <p:cNvPr id="4" name="Oval 3"/>
            <p:cNvSpPr/>
            <p:nvPr/>
          </p:nvSpPr>
          <p:spPr>
            <a:xfrm>
              <a:off x="947956" y="2216933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11" name="Oval 10"/>
            <p:cNvSpPr/>
            <p:nvPr/>
          </p:nvSpPr>
          <p:spPr>
            <a:xfrm>
              <a:off x="1290588" y="2216933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1633220" y="2216933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15" name="Oval 14"/>
            <p:cNvSpPr/>
            <p:nvPr/>
          </p:nvSpPr>
          <p:spPr>
            <a:xfrm>
              <a:off x="1975852" y="2216933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16" name="Oval 15"/>
            <p:cNvSpPr/>
            <p:nvPr/>
          </p:nvSpPr>
          <p:spPr>
            <a:xfrm>
              <a:off x="947956" y="2573683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17" name="Oval 16"/>
            <p:cNvSpPr/>
            <p:nvPr/>
          </p:nvSpPr>
          <p:spPr>
            <a:xfrm>
              <a:off x="1290588" y="2573683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1633220" y="2573683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19" name="Oval 18"/>
            <p:cNvSpPr/>
            <p:nvPr/>
          </p:nvSpPr>
          <p:spPr>
            <a:xfrm>
              <a:off x="1975852" y="2573683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</p:grpSp>
      <p:sp>
        <p:nvSpPr>
          <p:cNvPr id="10" name="Rectangle 9"/>
          <p:cNvSpPr/>
          <p:nvPr/>
        </p:nvSpPr>
        <p:spPr>
          <a:xfrm>
            <a:off x="1948845" y="2851911"/>
            <a:ext cx="11304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4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2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8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990790" y="2835133"/>
            <a:ext cx="22258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2402770" y="2835133"/>
            <a:ext cx="22258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2814750" y="2835133"/>
            <a:ext cx="22258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746543" y="3482908"/>
            <a:ext cx="3757627" cy="2414553"/>
          </a:xfrm>
          <a:prstGeom prst="rect">
            <a:avLst/>
          </a:prstGeom>
          <a:solidFill>
            <a:schemeClr val="bg1"/>
          </a:solidFill>
          <a:ln w="19050">
            <a:solidFill>
              <a:srgbClr val="F086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1886544" y="4676080"/>
            <a:ext cx="14189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40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2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80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974013" y="4659302"/>
            <a:ext cx="30647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2478272" y="4659302"/>
            <a:ext cx="22258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2907579" y="4659302"/>
            <a:ext cx="30918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886544" y="5452702"/>
            <a:ext cx="14189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4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20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80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397902" y="5017810"/>
            <a:ext cx="3962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or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1776256" y="3658804"/>
            <a:ext cx="1559505" cy="748218"/>
            <a:chOff x="5476126" y="2219460"/>
            <a:chExt cx="1559505" cy="748218"/>
          </a:xfrm>
        </p:grpSpPr>
        <p:sp>
          <p:nvSpPr>
            <p:cNvPr id="20" name="Oval 19"/>
            <p:cNvSpPr/>
            <p:nvPr/>
          </p:nvSpPr>
          <p:spPr>
            <a:xfrm>
              <a:off x="5476126" y="2219460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5476126" y="2613455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22" name="Oval 21"/>
            <p:cNvSpPr/>
            <p:nvPr/>
          </p:nvSpPr>
          <p:spPr>
            <a:xfrm>
              <a:off x="5863905" y="2219460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5863905" y="2613455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6276851" y="2219460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25" name="Oval 24"/>
            <p:cNvSpPr/>
            <p:nvPr/>
          </p:nvSpPr>
          <p:spPr>
            <a:xfrm>
              <a:off x="6276851" y="2613455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26" name="Oval 25"/>
            <p:cNvSpPr/>
            <p:nvPr/>
          </p:nvSpPr>
          <p:spPr>
            <a:xfrm>
              <a:off x="6681408" y="2219460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6681408" y="2613455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</p:grpSp>
      <p:sp>
        <p:nvSpPr>
          <p:cNvPr id="45" name="Rectangle 44"/>
          <p:cNvSpPr/>
          <p:nvPr/>
        </p:nvSpPr>
        <p:spPr>
          <a:xfrm>
            <a:off x="4655856" y="1951274"/>
            <a:ext cx="3757627" cy="1417739"/>
          </a:xfrm>
          <a:prstGeom prst="rect">
            <a:avLst/>
          </a:prstGeom>
          <a:solidFill>
            <a:schemeClr val="bg1"/>
          </a:solidFill>
          <a:ln w="19050">
            <a:solidFill>
              <a:srgbClr val="F086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4646749" y="3504714"/>
            <a:ext cx="3757627" cy="2414553"/>
          </a:xfrm>
          <a:prstGeom prst="rect">
            <a:avLst/>
          </a:prstGeom>
          <a:solidFill>
            <a:schemeClr val="bg1"/>
          </a:solidFill>
          <a:ln w="19050">
            <a:solidFill>
              <a:srgbClr val="F086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29"/>
          <p:cNvGrpSpPr/>
          <p:nvPr/>
        </p:nvGrpSpPr>
        <p:grpSpPr>
          <a:xfrm>
            <a:off x="4964009" y="2125787"/>
            <a:ext cx="1678991" cy="1013840"/>
            <a:chOff x="4841187" y="2067194"/>
            <a:chExt cx="1678991" cy="1013840"/>
          </a:xfrm>
        </p:grpSpPr>
        <p:sp>
          <p:nvSpPr>
            <p:cNvPr id="48" name="Oval 47"/>
            <p:cNvSpPr/>
            <p:nvPr/>
          </p:nvSpPr>
          <p:spPr>
            <a:xfrm>
              <a:off x="4841187" y="2067194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49" name="Oval 48"/>
            <p:cNvSpPr/>
            <p:nvPr/>
          </p:nvSpPr>
          <p:spPr>
            <a:xfrm>
              <a:off x="5183819" y="2067194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50" name="Oval 49"/>
            <p:cNvSpPr/>
            <p:nvPr/>
          </p:nvSpPr>
          <p:spPr>
            <a:xfrm>
              <a:off x="5526451" y="2067194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51" name="Oval 50"/>
            <p:cNvSpPr/>
            <p:nvPr/>
          </p:nvSpPr>
          <p:spPr>
            <a:xfrm>
              <a:off x="5869083" y="2067194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52" name="Oval 51"/>
            <p:cNvSpPr/>
            <p:nvPr/>
          </p:nvSpPr>
          <p:spPr>
            <a:xfrm>
              <a:off x="4841187" y="2423944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53" name="Oval 52"/>
            <p:cNvSpPr/>
            <p:nvPr/>
          </p:nvSpPr>
          <p:spPr>
            <a:xfrm>
              <a:off x="5183819" y="2423944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54" name="Oval 53"/>
            <p:cNvSpPr/>
            <p:nvPr/>
          </p:nvSpPr>
          <p:spPr>
            <a:xfrm>
              <a:off x="5526451" y="2423944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55" name="Oval 54"/>
            <p:cNvSpPr/>
            <p:nvPr/>
          </p:nvSpPr>
          <p:spPr>
            <a:xfrm>
              <a:off x="5869083" y="2423944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56" name="Oval 55"/>
            <p:cNvSpPr/>
            <p:nvPr/>
          </p:nvSpPr>
          <p:spPr>
            <a:xfrm>
              <a:off x="6218175" y="2067194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57" name="Oval 56"/>
            <p:cNvSpPr/>
            <p:nvPr/>
          </p:nvSpPr>
          <p:spPr>
            <a:xfrm>
              <a:off x="6218175" y="2423944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58" name="Oval 57"/>
            <p:cNvSpPr/>
            <p:nvPr/>
          </p:nvSpPr>
          <p:spPr>
            <a:xfrm>
              <a:off x="4841187" y="2779031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59" name="Oval 58"/>
            <p:cNvSpPr/>
            <p:nvPr/>
          </p:nvSpPr>
          <p:spPr>
            <a:xfrm>
              <a:off x="5183819" y="2779031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60" name="Oval 59"/>
            <p:cNvSpPr/>
            <p:nvPr/>
          </p:nvSpPr>
          <p:spPr>
            <a:xfrm>
              <a:off x="5526451" y="2779031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61" name="Oval 60"/>
            <p:cNvSpPr/>
            <p:nvPr/>
          </p:nvSpPr>
          <p:spPr>
            <a:xfrm>
              <a:off x="5869083" y="2779031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62" name="Oval 61"/>
            <p:cNvSpPr/>
            <p:nvPr/>
          </p:nvSpPr>
          <p:spPr>
            <a:xfrm>
              <a:off x="6218175" y="2779031"/>
              <a:ext cx="302003" cy="302003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</a:t>
              </a:r>
            </a:p>
          </p:txBody>
        </p:sp>
      </p:grpSp>
      <p:sp>
        <p:nvSpPr>
          <p:cNvPr id="64" name="Rectangle 63"/>
          <p:cNvSpPr/>
          <p:nvPr/>
        </p:nvSpPr>
        <p:spPr>
          <a:xfrm>
            <a:off x="6909207" y="2470776"/>
            <a:ext cx="1194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5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3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15</a:t>
            </a:r>
          </a:p>
        </p:txBody>
      </p:sp>
      <p:sp>
        <p:nvSpPr>
          <p:cNvPr id="68" name="Rectangle 67"/>
          <p:cNvSpPr/>
          <p:nvPr/>
        </p:nvSpPr>
        <p:spPr>
          <a:xfrm>
            <a:off x="2391675" y="5425100"/>
            <a:ext cx="30918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2899298" y="5425100"/>
            <a:ext cx="30918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1943045" y="5427535"/>
            <a:ext cx="22258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6956562" y="2465801"/>
            <a:ext cx="22258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7344131" y="2475751"/>
            <a:ext cx="22258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7773645" y="2485701"/>
            <a:ext cx="26994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30"/>
          <p:cNvGrpSpPr/>
          <p:nvPr/>
        </p:nvGrpSpPr>
        <p:grpSpPr>
          <a:xfrm>
            <a:off x="4818243" y="4013027"/>
            <a:ext cx="1964062" cy="1142213"/>
            <a:chOff x="4919007" y="3713223"/>
            <a:chExt cx="1964062" cy="1142213"/>
          </a:xfrm>
        </p:grpSpPr>
        <p:sp>
          <p:nvSpPr>
            <p:cNvPr id="75" name="Oval 74"/>
            <p:cNvSpPr/>
            <p:nvPr/>
          </p:nvSpPr>
          <p:spPr>
            <a:xfrm>
              <a:off x="4919007" y="3713223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76" name="Oval 75"/>
            <p:cNvSpPr/>
            <p:nvPr/>
          </p:nvSpPr>
          <p:spPr>
            <a:xfrm>
              <a:off x="4919007" y="4107218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77" name="Oval 76"/>
            <p:cNvSpPr/>
            <p:nvPr/>
          </p:nvSpPr>
          <p:spPr>
            <a:xfrm>
              <a:off x="5306786" y="3713223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78" name="Oval 77"/>
            <p:cNvSpPr/>
            <p:nvPr/>
          </p:nvSpPr>
          <p:spPr>
            <a:xfrm>
              <a:off x="5306786" y="4107218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79" name="Oval 78"/>
            <p:cNvSpPr/>
            <p:nvPr/>
          </p:nvSpPr>
          <p:spPr>
            <a:xfrm>
              <a:off x="5719732" y="3713223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80" name="Oval 79"/>
            <p:cNvSpPr/>
            <p:nvPr/>
          </p:nvSpPr>
          <p:spPr>
            <a:xfrm>
              <a:off x="5719732" y="4107218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81" name="Oval 80"/>
            <p:cNvSpPr/>
            <p:nvPr/>
          </p:nvSpPr>
          <p:spPr>
            <a:xfrm>
              <a:off x="6124289" y="3713223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82" name="Oval 81"/>
            <p:cNvSpPr/>
            <p:nvPr/>
          </p:nvSpPr>
          <p:spPr>
            <a:xfrm>
              <a:off x="6124289" y="4107218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83" name="Oval 82"/>
            <p:cNvSpPr/>
            <p:nvPr/>
          </p:nvSpPr>
          <p:spPr>
            <a:xfrm>
              <a:off x="6528846" y="3713486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84" name="Oval 83"/>
            <p:cNvSpPr/>
            <p:nvPr/>
          </p:nvSpPr>
          <p:spPr>
            <a:xfrm>
              <a:off x="6528846" y="4107481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90" name="Oval 89"/>
            <p:cNvSpPr/>
            <p:nvPr/>
          </p:nvSpPr>
          <p:spPr>
            <a:xfrm>
              <a:off x="4919007" y="4500950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91" name="Oval 90"/>
            <p:cNvSpPr/>
            <p:nvPr/>
          </p:nvSpPr>
          <p:spPr>
            <a:xfrm>
              <a:off x="5306786" y="4500950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92" name="Oval 91"/>
            <p:cNvSpPr/>
            <p:nvPr/>
          </p:nvSpPr>
          <p:spPr>
            <a:xfrm>
              <a:off x="5719732" y="4500950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93" name="Oval 92"/>
            <p:cNvSpPr/>
            <p:nvPr/>
          </p:nvSpPr>
          <p:spPr>
            <a:xfrm>
              <a:off x="6124289" y="4500950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  <p:sp>
          <p:nvSpPr>
            <p:cNvPr id="94" name="Oval 93"/>
            <p:cNvSpPr/>
            <p:nvPr/>
          </p:nvSpPr>
          <p:spPr>
            <a:xfrm>
              <a:off x="6528846" y="4501213"/>
              <a:ext cx="354223" cy="354223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dirty="0"/>
                <a:t>10</a:t>
              </a:r>
            </a:p>
          </p:txBody>
        </p:sp>
      </p:grpSp>
      <p:sp>
        <p:nvSpPr>
          <p:cNvPr id="98" name="Rectangle 97"/>
          <p:cNvSpPr/>
          <p:nvPr/>
        </p:nvSpPr>
        <p:spPr>
          <a:xfrm>
            <a:off x="6902971" y="4057405"/>
            <a:ext cx="1483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50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3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150</a:t>
            </a:r>
          </a:p>
        </p:txBody>
      </p:sp>
      <p:sp>
        <p:nvSpPr>
          <p:cNvPr id="99" name="Rectangle 98"/>
          <p:cNvSpPr/>
          <p:nvPr/>
        </p:nvSpPr>
        <p:spPr>
          <a:xfrm>
            <a:off x="6982051" y="4062022"/>
            <a:ext cx="30647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/>
          <p:cNvSpPr/>
          <p:nvPr/>
        </p:nvSpPr>
        <p:spPr>
          <a:xfrm>
            <a:off x="7494699" y="4057405"/>
            <a:ext cx="22258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890449" y="4049016"/>
            <a:ext cx="39794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 101"/>
          <p:cNvSpPr/>
          <p:nvPr/>
        </p:nvSpPr>
        <p:spPr>
          <a:xfrm>
            <a:off x="6902971" y="4834027"/>
            <a:ext cx="1483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5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30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150</a:t>
            </a:r>
          </a:p>
        </p:txBody>
      </p:sp>
      <p:sp>
        <p:nvSpPr>
          <p:cNvPr id="104" name="Rectangle 103"/>
          <p:cNvSpPr/>
          <p:nvPr/>
        </p:nvSpPr>
        <p:spPr>
          <a:xfrm>
            <a:off x="7414329" y="4399135"/>
            <a:ext cx="3962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or</a:t>
            </a:r>
          </a:p>
        </p:txBody>
      </p:sp>
      <p:sp>
        <p:nvSpPr>
          <p:cNvPr id="105" name="Rectangle 104"/>
          <p:cNvSpPr/>
          <p:nvPr/>
        </p:nvSpPr>
        <p:spPr>
          <a:xfrm>
            <a:off x="7386959" y="4829410"/>
            <a:ext cx="30918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/>
          <p:cNvSpPr/>
          <p:nvPr/>
        </p:nvSpPr>
        <p:spPr>
          <a:xfrm>
            <a:off x="7901042" y="4828318"/>
            <a:ext cx="38487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/>
          <p:cNvSpPr/>
          <p:nvPr/>
        </p:nvSpPr>
        <p:spPr>
          <a:xfrm>
            <a:off x="6959472" y="4838644"/>
            <a:ext cx="22258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1957234" y="2851911"/>
            <a:ext cx="11304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2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4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8</a:t>
            </a:r>
          </a:p>
        </p:txBody>
      </p:sp>
      <p:sp>
        <p:nvSpPr>
          <p:cNvPr id="88" name="Rectangle 87"/>
          <p:cNvSpPr/>
          <p:nvPr/>
        </p:nvSpPr>
        <p:spPr>
          <a:xfrm>
            <a:off x="1912031" y="4678281"/>
            <a:ext cx="14189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2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40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80</a:t>
            </a:r>
          </a:p>
        </p:txBody>
      </p:sp>
      <p:sp>
        <p:nvSpPr>
          <p:cNvPr id="89" name="Rectangle 88"/>
          <p:cNvSpPr/>
          <p:nvPr/>
        </p:nvSpPr>
        <p:spPr>
          <a:xfrm>
            <a:off x="1867492" y="5450267"/>
            <a:ext cx="14189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20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4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80</a:t>
            </a:r>
          </a:p>
        </p:txBody>
      </p:sp>
      <p:sp>
        <p:nvSpPr>
          <p:cNvPr id="95" name="Rectangle 94"/>
          <p:cNvSpPr/>
          <p:nvPr/>
        </p:nvSpPr>
        <p:spPr>
          <a:xfrm>
            <a:off x="6917596" y="2474190"/>
            <a:ext cx="1194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3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5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15</a:t>
            </a:r>
          </a:p>
        </p:txBody>
      </p:sp>
      <p:sp>
        <p:nvSpPr>
          <p:cNvPr id="108" name="Rectangle 107"/>
          <p:cNvSpPr/>
          <p:nvPr/>
        </p:nvSpPr>
        <p:spPr>
          <a:xfrm>
            <a:off x="6890131" y="4053525"/>
            <a:ext cx="1483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3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50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150</a:t>
            </a:r>
          </a:p>
        </p:txBody>
      </p:sp>
      <p:sp>
        <p:nvSpPr>
          <p:cNvPr id="109" name="Rectangle 108"/>
          <p:cNvSpPr/>
          <p:nvPr/>
        </p:nvSpPr>
        <p:spPr>
          <a:xfrm>
            <a:off x="6895570" y="4839736"/>
            <a:ext cx="1483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30</a:t>
            </a:r>
            <a:r>
              <a:rPr lang="en-GB" dirty="0"/>
              <a:t> × </a:t>
            </a:r>
            <a:r>
              <a:rPr lang="en-GB" dirty="0">
                <a:solidFill>
                  <a:srgbClr val="87BD31"/>
                </a:solidFill>
              </a:rPr>
              <a:t>5</a:t>
            </a:r>
            <a:r>
              <a:rPr lang="en-GB" dirty="0"/>
              <a:t> = </a:t>
            </a:r>
            <a:r>
              <a:rPr lang="en-GB" dirty="0">
                <a:solidFill>
                  <a:srgbClr val="87BD31"/>
                </a:solidFill>
              </a:rPr>
              <a:t>150</a:t>
            </a: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8" grpId="0" animBg="1"/>
      <p:bldP spid="32" grpId="0" animBg="1"/>
      <p:bldP spid="33" grpId="0" animBg="1"/>
      <p:bldP spid="35" grpId="0"/>
      <p:bldP spid="36" grpId="0" animBg="1"/>
      <p:bldP spid="37" grpId="0" animBg="1"/>
      <p:bldP spid="38" grpId="0" animBg="1"/>
      <p:bldP spid="39" grpId="0"/>
      <p:bldP spid="64" grpId="0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98" grpId="0"/>
      <p:bldP spid="99" grpId="0" animBg="1"/>
      <p:bldP spid="100" grpId="0" animBg="1"/>
      <p:bldP spid="101" grpId="0" animBg="1"/>
      <p:bldP spid="102" grpId="0"/>
      <p:bldP spid="105" grpId="0" animBg="1"/>
      <p:bldP spid="106" grpId="0" animBg="1"/>
      <p:bldP spid="107" grpId="0" animBg="1"/>
      <p:bldP spid="87" grpId="0"/>
      <p:bldP spid="88" grpId="0"/>
      <p:bldP spid="89" grpId="0"/>
      <p:bldP spid="95" grpId="0"/>
      <p:bldP spid="108" grpId="0"/>
      <p:bldP spid="1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273775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29032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Related Calculations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73775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angle 86"/>
          <p:cNvSpPr/>
          <p:nvPr/>
        </p:nvSpPr>
        <p:spPr>
          <a:xfrm>
            <a:off x="746543" y="3678272"/>
            <a:ext cx="3757627" cy="2414553"/>
          </a:xfrm>
          <a:prstGeom prst="rect">
            <a:avLst/>
          </a:prstGeom>
          <a:solidFill>
            <a:schemeClr val="bg1"/>
          </a:solidFill>
          <a:ln w="19050">
            <a:solidFill>
              <a:srgbClr val="F086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4646749" y="3678272"/>
            <a:ext cx="3757627" cy="2414553"/>
          </a:xfrm>
          <a:prstGeom prst="rect">
            <a:avLst/>
          </a:prstGeom>
          <a:solidFill>
            <a:schemeClr val="bg1"/>
          </a:solidFill>
          <a:ln w="19050">
            <a:solidFill>
              <a:srgbClr val="F086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1889421" y="1124125"/>
            <a:ext cx="333014" cy="2304875"/>
            <a:chOff x="1646140" y="1124125"/>
            <a:chExt cx="462400" cy="32003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1124125"/>
              <a:ext cx="462400" cy="713066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1953233"/>
              <a:ext cx="462400" cy="713066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2782341"/>
              <a:ext cx="462400" cy="713066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3611449"/>
              <a:ext cx="462400" cy="713066"/>
            </a:xfrm>
            <a:prstGeom prst="rect">
              <a:avLst/>
            </a:prstGeom>
          </p:spPr>
        </p:pic>
      </p:grpSp>
      <p:grpSp>
        <p:nvGrpSpPr>
          <p:cNvPr id="111" name="Group 110"/>
          <p:cNvGrpSpPr/>
          <p:nvPr/>
        </p:nvGrpSpPr>
        <p:grpSpPr>
          <a:xfrm>
            <a:off x="2444492" y="1124125"/>
            <a:ext cx="333014" cy="2304875"/>
            <a:chOff x="1646140" y="1124125"/>
            <a:chExt cx="462400" cy="3200390"/>
          </a:xfrm>
        </p:grpSpPr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1124125"/>
              <a:ext cx="462400" cy="713066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1953233"/>
              <a:ext cx="462400" cy="713066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2782341"/>
              <a:ext cx="462400" cy="713066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3611449"/>
              <a:ext cx="462400" cy="713066"/>
            </a:xfrm>
            <a:prstGeom prst="rect">
              <a:avLst/>
            </a:prstGeom>
          </p:spPr>
        </p:pic>
      </p:grpSp>
      <p:grpSp>
        <p:nvGrpSpPr>
          <p:cNvPr id="116" name="Group 115"/>
          <p:cNvGrpSpPr/>
          <p:nvPr/>
        </p:nvGrpSpPr>
        <p:grpSpPr>
          <a:xfrm>
            <a:off x="2999563" y="1124125"/>
            <a:ext cx="333014" cy="2304875"/>
            <a:chOff x="1646140" y="1124125"/>
            <a:chExt cx="462400" cy="3200390"/>
          </a:xfrm>
        </p:grpSpPr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1124125"/>
              <a:ext cx="462400" cy="713066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1953233"/>
              <a:ext cx="462400" cy="713066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2782341"/>
              <a:ext cx="462400" cy="713066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140" y="3611449"/>
              <a:ext cx="462400" cy="713066"/>
            </a:xfrm>
            <a:prstGeom prst="rect">
              <a:avLst/>
            </a:prstGeom>
          </p:spPr>
        </p:pic>
      </p:grpSp>
      <p:sp>
        <p:nvSpPr>
          <p:cNvPr id="6" name="Oval 5"/>
          <p:cNvSpPr/>
          <p:nvPr/>
        </p:nvSpPr>
        <p:spPr>
          <a:xfrm>
            <a:off x="5113366" y="1124125"/>
            <a:ext cx="2304875" cy="2304875"/>
          </a:xfrm>
          <a:prstGeom prst="ellipse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Each bag contains 10 footballs.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823" y="2470603"/>
            <a:ext cx="853959" cy="88971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954135" y="3956483"/>
            <a:ext cx="3313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 </a:t>
            </a:r>
            <a:r>
              <a:rPr lang="en-GB" dirty="0">
                <a:solidFill>
                  <a:srgbClr val="88BC31"/>
                </a:solidFill>
              </a:rPr>
              <a:t>3</a:t>
            </a:r>
            <a:r>
              <a:rPr lang="en-GB" dirty="0"/>
              <a:t> columns of </a:t>
            </a:r>
            <a:r>
              <a:rPr lang="en-GB" dirty="0">
                <a:solidFill>
                  <a:srgbClr val="88BC31"/>
                </a:solidFill>
              </a:rPr>
              <a:t>4</a:t>
            </a:r>
            <a:r>
              <a:rPr lang="en-GB" dirty="0"/>
              <a:t> bags.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2009712" y="4634162"/>
            <a:ext cx="1202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8BC31"/>
                </a:solidFill>
              </a:rPr>
              <a:t>3</a:t>
            </a:r>
            <a:r>
              <a:rPr lang="en-GB" dirty="0"/>
              <a:t> × </a:t>
            </a:r>
            <a:r>
              <a:rPr lang="en-GB" dirty="0">
                <a:solidFill>
                  <a:srgbClr val="88BC31"/>
                </a:solidFill>
              </a:rPr>
              <a:t>4</a:t>
            </a:r>
            <a:r>
              <a:rPr lang="en-GB" dirty="0"/>
              <a:t> = </a:t>
            </a:r>
            <a:r>
              <a:rPr lang="en-GB" dirty="0">
                <a:solidFill>
                  <a:srgbClr val="88BC31"/>
                </a:solidFill>
              </a:rPr>
              <a:t>12</a:t>
            </a:r>
          </a:p>
        </p:txBody>
      </p:sp>
      <p:sp>
        <p:nvSpPr>
          <p:cNvPr id="122" name="Rectangle 121"/>
          <p:cNvSpPr/>
          <p:nvPr/>
        </p:nvSpPr>
        <p:spPr>
          <a:xfrm>
            <a:off x="1087403" y="5317413"/>
            <a:ext cx="3130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 </a:t>
            </a:r>
            <a:r>
              <a:rPr lang="en-GB" dirty="0">
                <a:solidFill>
                  <a:srgbClr val="88BC31"/>
                </a:solidFill>
              </a:rPr>
              <a:t>12</a:t>
            </a:r>
            <a:r>
              <a:rPr lang="en-GB" dirty="0"/>
              <a:t> bags altogether.</a:t>
            </a:r>
          </a:p>
        </p:txBody>
      </p:sp>
      <p:sp>
        <p:nvSpPr>
          <p:cNvPr id="123" name="Rectangle 122"/>
          <p:cNvSpPr/>
          <p:nvPr/>
        </p:nvSpPr>
        <p:spPr>
          <a:xfrm>
            <a:off x="2022420" y="3961894"/>
            <a:ext cx="208404" cy="3218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Rectangle 123"/>
          <p:cNvSpPr/>
          <p:nvPr/>
        </p:nvSpPr>
        <p:spPr>
          <a:xfrm>
            <a:off x="3407354" y="3961894"/>
            <a:ext cx="208404" cy="3218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Rectangle 124"/>
          <p:cNvSpPr/>
          <p:nvPr/>
        </p:nvSpPr>
        <p:spPr>
          <a:xfrm>
            <a:off x="2055928" y="4646389"/>
            <a:ext cx="208404" cy="3218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Rectangle 125"/>
          <p:cNvSpPr/>
          <p:nvPr/>
        </p:nvSpPr>
        <p:spPr>
          <a:xfrm>
            <a:off x="2444492" y="4646389"/>
            <a:ext cx="208404" cy="3218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2866612" y="4646389"/>
            <a:ext cx="279260" cy="3218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Rectangle 127"/>
          <p:cNvSpPr/>
          <p:nvPr/>
        </p:nvSpPr>
        <p:spPr>
          <a:xfrm>
            <a:off x="2175397" y="5341140"/>
            <a:ext cx="279260" cy="3218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Rectangle 128"/>
          <p:cNvSpPr/>
          <p:nvPr/>
        </p:nvSpPr>
        <p:spPr>
          <a:xfrm>
            <a:off x="4792288" y="3980210"/>
            <a:ext cx="3469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 </a:t>
            </a:r>
            <a:r>
              <a:rPr lang="en-GB" dirty="0">
                <a:solidFill>
                  <a:srgbClr val="88BC31"/>
                </a:solidFill>
              </a:rPr>
              <a:t>3</a:t>
            </a:r>
            <a:r>
              <a:rPr lang="en-GB" dirty="0"/>
              <a:t> columns of </a:t>
            </a:r>
            <a:r>
              <a:rPr lang="en-GB" dirty="0">
                <a:solidFill>
                  <a:srgbClr val="88BC31"/>
                </a:solidFill>
              </a:rPr>
              <a:t>40</a:t>
            </a:r>
            <a:r>
              <a:rPr lang="en-GB" dirty="0"/>
              <a:t> balls.</a:t>
            </a:r>
          </a:p>
        </p:txBody>
      </p:sp>
      <p:sp>
        <p:nvSpPr>
          <p:cNvPr id="130" name="Rectangle 129"/>
          <p:cNvSpPr/>
          <p:nvPr/>
        </p:nvSpPr>
        <p:spPr>
          <a:xfrm>
            <a:off x="5838823" y="4657889"/>
            <a:ext cx="14911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8BC31"/>
                </a:solidFill>
              </a:rPr>
              <a:t>3</a:t>
            </a:r>
            <a:r>
              <a:rPr lang="en-GB" dirty="0"/>
              <a:t> × </a:t>
            </a:r>
            <a:r>
              <a:rPr lang="en-GB" dirty="0">
                <a:solidFill>
                  <a:srgbClr val="88BC31"/>
                </a:solidFill>
              </a:rPr>
              <a:t>40</a:t>
            </a:r>
            <a:r>
              <a:rPr lang="en-GB" dirty="0"/>
              <a:t> = </a:t>
            </a:r>
            <a:r>
              <a:rPr lang="en-GB" dirty="0">
                <a:solidFill>
                  <a:srgbClr val="88BC31"/>
                </a:solidFill>
              </a:rPr>
              <a:t>120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4882323" y="5341140"/>
            <a:ext cx="3286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 </a:t>
            </a:r>
            <a:r>
              <a:rPr lang="en-GB" dirty="0">
                <a:solidFill>
                  <a:srgbClr val="88BC31"/>
                </a:solidFill>
              </a:rPr>
              <a:t>120</a:t>
            </a:r>
            <a:r>
              <a:rPr lang="en-GB" dirty="0"/>
              <a:t> balls altogether.</a:t>
            </a:r>
          </a:p>
        </p:txBody>
      </p:sp>
      <p:sp>
        <p:nvSpPr>
          <p:cNvPr id="132" name="Rectangle 131"/>
          <p:cNvSpPr/>
          <p:nvPr/>
        </p:nvSpPr>
        <p:spPr>
          <a:xfrm>
            <a:off x="5865013" y="4005474"/>
            <a:ext cx="208404" cy="3218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Rectangle 132"/>
          <p:cNvSpPr/>
          <p:nvPr/>
        </p:nvSpPr>
        <p:spPr>
          <a:xfrm>
            <a:off x="7259291" y="4001151"/>
            <a:ext cx="299190" cy="3218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Rectangle 133"/>
          <p:cNvSpPr/>
          <p:nvPr/>
        </p:nvSpPr>
        <p:spPr>
          <a:xfrm>
            <a:off x="5767339" y="4657888"/>
            <a:ext cx="329976" cy="32726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Rectangle 134"/>
          <p:cNvSpPr/>
          <p:nvPr/>
        </p:nvSpPr>
        <p:spPr>
          <a:xfrm>
            <a:off x="6315141" y="4663276"/>
            <a:ext cx="299190" cy="3218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ectangle 135"/>
          <p:cNvSpPr/>
          <p:nvPr/>
        </p:nvSpPr>
        <p:spPr>
          <a:xfrm>
            <a:off x="6847402" y="4673227"/>
            <a:ext cx="420277" cy="3218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Rectangle 136"/>
          <p:cNvSpPr/>
          <p:nvPr/>
        </p:nvSpPr>
        <p:spPr>
          <a:xfrm>
            <a:off x="5969215" y="5364867"/>
            <a:ext cx="420277" cy="3218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2011860" y="4634162"/>
            <a:ext cx="1202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88BC31"/>
                </a:solidFill>
              </a:rPr>
              <a:t>4</a:t>
            </a:r>
            <a:r>
              <a:rPr lang="en-GB" dirty="0"/>
              <a:t> × </a:t>
            </a:r>
            <a:r>
              <a:rPr lang="en-GB" dirty="0">
                <a:solidFill>
                  <a:srgbClr val="88BC31"/>
                </a:solidFill>
              </a:rPr>
              <a:t>3</a:t>
            </a:r>
            <a:r>
              <a:rPr lang="en-GB" dirty="0"/>
              <a:t> = </a:t>
            </a:r>
            <a:r>
              <a:rPr lang="en-GB" dirty="0">
                <a:solidFill>
                  <a:srgbClr val="88BC31"/>
                </a:solidFill>
              </a:rPr>
              <a:t>12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715412" y="4959945"/>
            <a:ext cx="16312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88BC31"/>
                </a:solidFill>
              </a:rPr>
              <a:t>40</a:t>
            </a:r>
            <a:r>
              <a:rPr lang="en-GB" dirty="0"/>
              <a:t> × </a:t>
            </a:r>
            <a:r>
              <a:rPr lang="en-GB" dirty="0">
                <a:solidFill>
                  <a:srgbClr val="88BC31"/>
                </a:solidFill>
              </a:rPr>
              <a:t>3</a:t>
            </a:r>
            <a:r>
              <a:rPr lang="en-GB" dirty="0"/>
              <a:t> = </a:t>
            </a:r>
            <a:r>
              <a:rPr lang="en-GB" dirty="0">
                <a:solidFill>
                  <a:srgbClr val="88BC31"/>
                </a:solidFill>
              </a:rPr>
              <a:t>120</a:t>
            </a:r>
          </a:p>
        </p:txBody>
      </p:sp>
    </p:spTree>
    <p:extLst>
      <p:ext uri="{BB962C8B-B14F-4D97-AF65-F5344CB8AC3E}">
        <p14:creationId xmlns:p14="http://schemas.microsoft.com/office/powerpoint/2010/main" val="201235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6" grpId="0" animBg="1"/>
      <p:bldP spid="121" grpId="0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/>
      <p:bldP spid="130" grpId="0"/>
      <p:bldP spid="130" grpId="1"/>
      <p:bldP spid="131" grpId="0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273775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29032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Related Calculations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73775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3626869" y="1147086"/>
            <a:ext cx="18902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0864A"/>
                </a:solidFill>
              </a:rPr>
              <a:t>11 × 2 = 22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55650" y="1809311"/>
            <a:ext cx="7632700" cy="772107"/>
          </a:xfrm>
          <a:prstGeom prst="rect">
            <a:avLst/>
          </a:prstGeom>
          <a:solidFill>
            <a:srgbClr val="F0864A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If we know that 11 × 2 = 22, we know that 11 × 20 = 220. Complete the fact family for this calculation.</a:t>
            </a:r>
          </a:p>
        </p:txBody>
      </p:sp>
      <p:sp>
        <p:nvSpPr>
          <p:cNvPr id="46" name="Rectangle 45"/>
          <p:cNvSpPr/>
          <p:nvPr/>
        </p:nvSpPr>
        <p:spPr>
          <a:xfrm>
            <a:off x="1562592" y="2859184"/>
            <a:ext cx="2350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11 × 20 = 220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562591" y="3694538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87BD31"/>
                </a:solidFill>
              </a:rPr>
              <a:t>20</a:t>
            </a:r>
            <a:r>
              <a:rPr lang="en-GB" sz="2800" dirty="0"/>
              <a:t> × </a:t>
            </a:r>
            <a:r>
              <a:rPr lang="en-GB" sz="2800" dirty="0">
                <a:solidFill>
                  <a:srgbClr val="87BD31"/>
                </a:solidFill>
              </a:rPr>
              <a:t>11</a:t>
            </a:r>
            <a:r>
              <a:rPr lang="en-GB" sz="2800" dirty="0"/>
              <a:t> = </a:t>
            </a:r>
            <a:r>
              <a:rPr lang="en-GB" sz="2800" dirty="0">
                <a:solidFill>
                  <a:srgbClr val="87BD31"/>
                </a:solidFill>
              </a:rPr>
              <a:t>220</a:t>
            </a:r>
          </a:p>
        </p:txBody>
      </p:sp>
      <p:sp>
        <p:nvSpPr>
          <p:cNvPr id="48" name="Rectangle 47"/>
          <p:cNvSpPr/>
          <p:nvPr/>
        </p:nvSpPr>
        <p:spPr>
          <a:xfrm>
            <a:off x="1562590" y="4529892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 × </a:t>
            </a:r>
            <a:r>
              <a:rPr lang="en-GB" sz="2800" dirty="0">
                <a:solidFill>
                  <a:srgbClr val="87BD31"/>
                </a:solidFill>
              </a:rPr>
              <a:t>110</a:t>
            </a:r>
            <a:r>
              <a:rPr lang="en-GB" sz="2800" dirty="0"/>
              <a:t> = </a:t>
            </a:r>
            <a:r>
              <a:rPr lang="en-GB" sz="2800" dirty="0">
                <a:solidFill>
                  <a:srgbClr val="87BD31"/>
                </a:solidFill>
              </a:rPr>
              <a:t>220</a:t>
            </a:r>
          </a:p>
        </p:txBody>
      </p:sp>
      <p:sp>
        <p:nvSpPr>
          <p:cNvPr id="49" name="Rectangle 48"/>
          <p:cNvSpPr/>
          <p:nvPr/>
        </p:nvSpPr>
        <p:spPr>
          <a:xfrm>
            <a:off x="1562589" y="5365245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87BD31"/>
                </a:solidFill>
              </a:rPr>
              <a:t>110 </a:t>
            </a:r>
            <a:r>
              <a:rPr lang="en-GB" sz="2800" dirty="0"/>
              <a:t>× </a:t>
            </a:r>
            <a:r>
              <a:rPr lang="en-GB" sz="2800" dirty="0">
                <a:solidFill>
                  <a:srgbClr val="87BD31"/>
                </a:solidFill>
              </a:rPr>
              <a:t>2</a:t>
            </a:r>
            <a:r>
              <a:rPr lang="en-GB" sz="2800" dirty="0"/>
              <a:t> = </a:t>
            </a:r>
            <a:r>
              <a:rPr lang="en-GB" sz="2800" dirty="0">
                <a:solidFill>
                  <a:srgbClr val="87BD31"/>
                </a:solidFill>
              </a:rPr>
              <a:t>220</a:t>
            </a:r>
          </a:p>
        </p:txBody>
      </p:sp>
      <p:sp>
        <p:nvSpPr>
          <p:cNvPr id="51" name="Rectangle 50"/>
          <p:cNvSpPr/>
          <p:nvPr/>
        </p:nvSpPr>
        <p:spPr>
          <a:xfrm>
            <a:off x="5137700" y="2859184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220 ÷ 20 = </a:t>
            </a:r>
            <a:r>
              <a:rPr lang="en-GB" sz="2800" dirty="0">
                <a:solidFill>
                  <a:srgbClr val="87BD31"/>
                </a:solidFill>
              </a:rPr>
              <a:t>11</a:t>
            </a:r>
          </a:p>
        </p:txBody>
      </p:sp>
      <p:sp>
        <p:nvSpPr>
          <p:cNvPr id="52" name="Rectangle 51"/>
          <p:cNvSpPr/>
          <p:nvPr/>
        </p:nvSpPr>
        <p:spPr>
          <a:xfrm>
            <a:off x="5137699" y="3694538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220 ÷ </a:t>
            </a:r>
            <a:r>
              <a:rPr lang="en-GB" sz="2800" dirty="0">
                <a:solidFill>
                  <a:srgbClr val="87BD31"/>
                </a:solidFill>
              </a:rPr>
              <a:t>11</a:t>
            </a:r>
            <a:r>
              <a:rPr lang="en-GB" sz="2800" dirty="0"/>
              <a:t> = </a:t>
            </a:r>
            <a:r>
              <a:rPr lang="en-GB" sz="2800" dirty="0">
                <a:solidFill>
                  <a:srgbClr val="87BD31"/>
                </a:solidFill>
              </a:rPr>
              <a:t>20</a:t>
            </a:r>
          </a:p>
        </p:txBody>
      </p:sp>
      <p:sp>
        <p:nvSpPr>
          <p:cNvPr id="53" name="Rectangle 52"/>
          <p:cNvSpPr/>
          <p:nvPr/>
        </p:nvSpPr>
        <p:spPr>
          <a:xfrm>
            <a:off x="5137698" y="4529892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220 ÷ 110 = </a:t>
            </a:r>
            <a:r>
              <a:rPr lang="en-GB" sz="2800" dirty="0">
                <a:solidFill>
                  <a:srgbClr val="87BD31"/>
                </a:solidFill>
              </a:rPr>
              <a:t>2</a:t>
            </a:r>
          </a:p>
        </p:txBody>
      </p:sp>
      <p:sp>
        <p:nvSpPr>
          <p:cNvPr id="54" name="Rectangle 53"/>
          <p:cNvSpPr/>
          <p:nvPr/>
        </p:nvSpPr>
        <p:spPr>
          <a:xfrm>
            <a:off x="5137697" y="5365245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220 ÷ </a:t>
            </a:r>
            <a:r>
              <a:rPr lang="en-GB" sz="2800" dirty="0">
                <a:solidFill>
                  <a:srgbClr val="87BD31"/>
                </a:solidFill>
              </a:rPr>
              <a:t>2</a:t>
            </a:r>
            <a:r>
              <a:rPr lang="en-GB" sz="2800" dirty="0"/>
              <a:t> = </a:t>
            </a:r>
            <a:r>
              <a:rPr lang="en-GB" sz="2800" dirty="0">
                <a:solidFill>
                  <a:srgbClr val="87BD31"/>
                </a:solidFill>
              </a:rPr>
              <a:t>110</a:t>
            </a:r>
          </a:p>
        </p:txBody>
      </p:sp>
      <p:sp>
        <p:nvSpPr>
          <p:cNvPr id="7" name="Rectangle 6"/>
          <p:cNvSpPr/>
          <p:nvPr/>
        </p:nvSpPr>
        <p:spPr>
          <a:xfrm>
            <a:off x="1688424" y="3669371"/>
            <a:ext cx="43259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428053" y="3669371"/>
            <a:ext cx="43259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164873" y="3669371"/>
            <a:ext cx="643729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225606" y="4504724"/>
            <a:ext cx="584706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194384" y="4495524"/>
            <a:ext cx="584706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3194384" y="5371476"/>
            <a:ext cx="584706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1607484" y="5365245"/>
            <a:ext cx="584706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2453354" y="5365245"/>
            <a:ext cx="43259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7044206" y="2859184"/>
            <a:ext cx="43259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6165436" y="3694537"/>
            <a:ext cx="43259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6914130" y="3688348"/>
            <a:ext cx="476571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7126051" y="4495524"/>
            <a:ext cx="43259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6165436" y="5346309"/>
            <a:ext cx="37797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6825637" y="5346309"/>
            <a:ext cx="617606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87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755650" y="4694436"/>
            <a:ext cx="7632700" cy="495108"/>
          </a:xfrm>
          <a:prstGeom prst="rect">
            <a:avLst/>
          </a:prstGeom>
          <a:solidFill>
            <a:srgbClr val="F0864A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Do you agree with Spike? Explain your reasons. 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29032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Related Calculations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737754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73775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55650" y="1364695"/>
            <a:ext cx="7632700" cy="495108"/>
          </a:xfrm>
          <a:prstGeom prst="rect">
            <a:avLst/>
          </a:prstGeom>
          <a:solidFill>
            <a:srgbClr val="F0864A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Spike has made this array: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435" y="2216172"/>
            <a:ext cx="2738224" cy="4641827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4102217" y="2448984"/>
            <a:ext cx="2634143" cy="1634629"/>
          </a:xfrm>
          <a:prstGeom prst="wedgeRoundRectCallout">
            <a:avLst>
              <a:gd name="adj1" fmla="val 66428"/>
              <a:gd name="adj2" fmla="val 15623"/>
              <a:gd name="adj3" fmla="val 16667"/>
            </a:avLst>
          </a:prstGeom>
          <a:solidFill>
            <a:schemeClr val="bg1"/>
          </a:solidFill>
          <a:ln>
            <a:solidFill>
              <a:srgbClr val="F086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can use this array to help me work out 40 × 7.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55650" y="5320718"/>
            <a:ext cx="7632700" cy="772107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Spike is correct. The array shows 7 columns of counters. Each column has 4 counters that are each worth 10, so each column is worth 40.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154218" y="2470626"/>
            <a:ext cx="2613739" cy="1474267"/>
            <a:chOff x="1021514" y="2304200"/>
            <a:chExt cx="2613739" cy="1474267"/>
          </a:xfrm>
        </p:grpSpPr>
        <p:sp>
          <p:nvSpPr>
            <p:cNvPr id="8" name="Oval 7"/>
            <p:cNvSpPr/>
            <p:nvPr/>
          </p:nvSpPr>
          <p:spPr>
            <a:xfrm>
              <a:off x="1021514" y="2304200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1385896" y="2304200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2534223" y="2304200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15" name="Oval 14"/>
            <p:cNvSpPr/>
            <p:nvPr/>
          </p:nvSpPr>
          <p:spPr>
            <a:xfrm>
              <a:off x="1773927" y="2304200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16" name="Oval 15"/>
            <p:cNvSpPr/>
            <p:nvPr/>
          </p:nvSpPr>
          <p:spPr>
            <a:xfrm>
              <a:off x="2922254" y="2304200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17" name="Oval 16"/>
            <p:cNvSpPr/>
            <p:nvPr/>
          </p:nvSpPr>
          <p:spPr>
            <a:xfrm>
              <a:off x="2154075" y="2304200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3302402" y="2304200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44" name="Oval 43"/>
            <p:cNvSpPr/>
            <p:nvPr/>
          </p:nvSpPr>
          <p:spPr>
            <a:xfrm>
              <a:off x="1021514" y="2684672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45" name="Oval 44"/>
            <p:cNvSpPr/>
            <p:nvPr/>
          </p:nvSpPr>
          <p:spPr>
            <a:xfrm>
              <a:off x="1385896" y="2684672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46" name="Oval 45"/>
            <p:cNvSpPr/>
            <p:nvPr/>
          </p:nvSpPr>
          <p:spPr>
            <a:xfrm>
              <a:off x="2534223" y="2684672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47" name="Oval 46"/>
            <p:cNvSpPr/>
            <p:nvPr/>
          </p:nvSpPr>
          <p:spPr>
            <a:xfrm>
              <a:off x="1773927" y="2684672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48" name="Oval 47"/>
            <p:cNvSpPr/>
            <p:nvPr/>
          </p:nvSpPr>
          <p:spPr>
            <a:xfrm>
              <a:off x="2922254" y="2684672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49" name="Oval 48"/>
            <p:cNvSpPr/>
            <p:nvPr/>
          </p:nvSpPr>
          <p:spPr>
            <a:xfrm>
              <a:off x="2154075" y="2684672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50" name="Oval 49"/>
            <p:cNvSpPr/>
            <p:nvPr/>
          </p:nvSpPr>
          <p:spPr>
            <a:xfrm>
              <a:off x="3302402" y="2684672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51" name="Oval 50"/>
            <p:cNvSpPr/>
            <p:nvPr/>
          </p:nvSpPr>
          <p:spPr>
            <a:xfrm>
              <a:off x="1021514" y="3065144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52" name="Oval 51"/>
            <p:cNvSpPr/>
            <p:nvPr/>
          </p:nvSpPr>
          <p:spPr>
            <a:xfrm>
              <a:off x="1385896" y="3065144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53" name="Oval 52"/>
            <p:cNvSpPr/>
            <p:nvPr/>
          </p:nvSpPr>
          <p:spPr>
            <a:xfrm>
              <a:off x="2534223" y="3065144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54" name="Oval 53"/>
            <p:cNvSpPr/>
            <p:nvPr/>
          </p:nvSpPr>
          <p:spPr>
            <a:xfrm>
              <a:off x="1773927" y="3065144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55" name="Oval 54"/>
            <p:cNvSpPr/>
            <p:nvPr/>
          </p:nvSpPr>
          <p:spPr>
            <a:xfrm>
              <a:off x="2922254" y="3065144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56" name="Oval 55"/>
            <p:cNvSpPr/>
            <p:nvPr/>
          </p:nvSpPr>
          <p:spPr>
            <a:xfrm>
              <a:off x="2154075" y="3065144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57" name="Oval 56"/>
            <p:cNvSpPr/>
            <p:nvPr/>
          </p:nvSpPr>
          <p:spPr>
            <a:xfrm>
              <a:off x="3302402" y="3065144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58" name="Oval 57"/>
            <p:cNvSpPr/>
            <p:nvPr/>
          </p:nvSpPr>
          <p:spPr>
            <a:xfrm>
              <a:off x="1021514" y="3445616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59" name="Oval 58"/>
            <p:cNvSpPr/>
            <p:nvPr/>
          </p:nvSpPr>
          <p:spPr>
            <a:xfrm>
              <a:off x="1385896" y="3445616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60" name="Oval 59"/>
            <p:cNvSpPr/>
            <p:nvPr/>
          </p:nvSpPr>
          <p:spPr>
            <a:xfrm>
              <a:off x="2534223" y="3445616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61" name="Oval 60"/>
            <p:cNvSpPr/>
            <p:nvPr/>
          </p:nvSpPr>
          <p:spPr>
            <a:xfrm>
              <a:off x="1773927" y="3445616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62" name="Oval 61"/>
            <p:cNvSpPr/>
            <p:nvPr/>
          </p:nvSpPr>
          <p:spPr>
            <a:xfrm>
              <a:off x="2922254" y="3445616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63" name="Oval 62"/>
            <p:cNvSpPr/>
            <p:nvPr/>
          </p:nvSpPr>
          <p:spPr>
            <a:xfrm>
              <a:off x="2154075" y="3445616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  <p:sp>
          <p:nvSpPr>
            <p:cNvPr id="64" name="Oval 63"/>
            <p:cNvSpPr/>
            <p:nvPr/>
          </p:nvSpPr>
          <p:spPr>
            <a:xfrm>
              <a:off x="3302402" y="3445616"/>
              <a:ext cx="332851" cy="332851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1600" dirty="0"/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7429" y="670981"/>
            <a:ext cx="229032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Related Calculations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737754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737754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55650" y="1331139"/>
            <a:ext cx="7632700" cy="772107"/>
          </a:xfrm>
          <a:prstGeom prst="rect">
            <a:avLst/>
          </a:prstGeom>
          <a:solidFill>
            <a:srgbClr val="F0864A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Tyler has 240ml of paint. He wants to use all of the paint to fill some paint pots. However, he only wants to use one size of pot.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2157641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Which pots could he use? </a:t>
            </a:r>
          </a:p>
          <a:p>
            <a:pPr algn="ctr"/>
            <a:r>
              <a:rPr lang="en-GB" dirty="0"/>
              <a:t>How many pots of this size would he be able to fill 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67686"/>
              </p:ext>
            </p:extLst>
          </p:nvPr>
        </p:nvGraphicFramePr>
        <p:xfrm>
          <a:off x="755650" y="2861525"/>
          <a:ext cx="7632700" cy="32061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540">
                  <a:extLst>
                    <a:ext uri="{9D8B030D-6E8A-4147-A177-3AD203B41FA5}">
                      <a16:colId xmlns:a16="http://schemas.microsoft.com/office/drawing/2014/main" val="3046424715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1800493796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126916585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573477068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3556690028"/>
                    </a:ext>
                  </a:extLst>
                </a:gridCol>
              </a:tblGrid>
              <a:tr h="89305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3878680"/>
                  </a:ext>
                </a:extLst>
              </a:tr>
              <a:tr h="231307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6445608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05" y="2915437"/>
            <a:ext cx="539150" cy="7966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09453" y="3244334"/>
            <a:ext cx="577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11ml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006" y="2915437"/>
            <a:ext cx="539150" cy="796691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737754" y="3244334"/>
            <a:ext cx="6559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20ml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696" y="2915437"/>
            <a:ext cx="539150" cy="79669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274444" y="3244334"/>
            <a:ext cx="6575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50ml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759" y="2915437"/>
            <a:ext cx="539150" cy="796691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5791507" y="3244334"/>
            <a:ext cx="6591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60ml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074" y="2915437"/>
            <a:ext cx="539150" cy="796691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7321655" y="3244334"/>
            <a:ext cx="6607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90ml</a:t>
            </a:r>
          </a:p>
        </p:txBody>
      </p:sp>
      <p:sp>
        <p:nvSpPr>
          <p:cNvPr id="10" name="Rectangle 9"/>
          <p:cNvSpPr/>
          <p:nvPr/>
        </p:nvSpPr>
        <p:spPr>
          <a:xfrm>
            <a:off x="734817" y="3864426"/>
            <a:ext cx="15973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rgbClr val="87BD31"/>
                </a:solidFill>
              </a:rPr>
              <a:t>Tyler could not use this pot. 240 is not a multiple of 11.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288865" y="3864426"/>
            <a:ext cx="151210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rgbClr val="87BD31"/>
                </a:solidFill>
              </a:rPr>
              <a:t>Tyler could use this pot. 240 is a multiple of 20.</a:t>
            </a:r>
          </a:p>
          <a:p>
            <a:pPr algn="ctr"/>
            <a:r>
              <a:rPr lang="en-GB" sz="1600" dirty="0">
                <a:solidFill>
                  <a:srgbClr val="87BD31"/>
                </a:solidFill>
              </a:rPr>
              <a:t>12 × 20 = 240 so he could fill 12 pots.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759023" y="3864426"/>
            <a:ext cx="15973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rgbClr val="87BD31"/>
                </a:solidFill>
              </a:rPr>
              <a:t>Tyler could not use this pot. 240 is not a multiple of 50.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271126" y="3864426"/>
            <a:ext cx="159732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rgbClr val="87BD31"/>
                </a:solidFill>
              </a:rPr>
              <a:t>Tyler could use this pot. 240 is a multiple</a:t>
            </a:r>
            <a:br>
              <a:rPr lang="en-GB" sz="1600" dirty="0">
                <a:solidFill>
                  <a:srgbClr val="87BD31"/>
                </a:solidFill>
              </a:rPr>
            </a:br>
            <a:r>
              <a:rPr lang="en-GB" sz="1600" dirty="0">
                <a:solidFill>
                  <a:srgbClr val="87BD31"/>
                </a:solidFill>
              </a:rPr>
              <a:t>of 60.</a:t>
            </a:r>
          </a:p>
          <a:p>
            <a:pPr algn="ctr"/>
            <a:r>
              <a:rPr lang="en-GB" sz="1600" dirty="0">
                <a:solidFill>
                  <a:srgbClr val="87BD31"/>
                </a:solidFill>
              </a:rPr>
              <a:t>4 × 60 = 240 so he could fill 4 pots.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783229" y="3864426"/>
            <a:ext cx="15973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rgbClr val="87BD31"/>
                </a:solidFill>
              </a:rPr>
              <a:t>Tyler could not use this pot. 240 is not a multiple of 90.</a:t>
            </a:r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1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275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7" name="Rectangle 16"/>
          <p:cNvSpPr/>
          <p:nvPr/>
        </p:nvSpPr>
        <p:spPr>
          <a:xfrm>
            <a:off x="447429" y="670659"/>
            <a:ext cx="229032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Related Calculations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4" t="4064" r="4145" b="28687"/>
          <a:stretch/>
        </p:blipFill>
        <p:spPr>
          <a:xfrm rot="1595984">
            <a:off x="1053590" y="2351960"/>
            <a:ext cx="1498355" cy="1557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" t="1346" r="51730" b="26238"/>
          <a:stretch/>
        </p:blipFill>
        <p:spPr>
          <a:xfrm rot="1575483">
            <a:off x="2668215" y="2906664"/>
            <a:ext cx="671321" cy="1482920"/>
          </a:xfrm>
          <a:prstGeom prst="rect">
            <a:avLst/>
          </a:prstGeom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50" y="1928692"/>
            <a:ext cx="4038155" cy="41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51883" y="3103926"/>
            <a:ext cx="1199625" cy="780176"/>
          </a:xfrm>
          <a:prstGeom prst="rect">
            <a:avLst/>
          </a:prstGeom>
          <a:solidFill>
            <a:srgbClr val="18A0DB">
              <a:alpha val="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628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otx" id="{F85161A8-C811-4C2C-8C82-1FD236338727}" vid="{D0108FDD-D510-4CB9-BFB5-C4058926E7E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276</TotalTime>
  <Words>530</Words>
  <Application>Microsoft Office PowerPoint</Application>
  <PresentationFormat>On-screen Show (4:3)</PresentationFormat>
  <Paragraphs>142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 Dolman WOP</cp:lastModifiedBy>
  <cp:revision>14</cp:revision>
  <dcterms:created xsi:type="dcterms:W3CDTF">2019-11-12T10:09:41Z</dcterms:created>
  <dcterms:modified xsi:type="dcterms:W3CDTF">2021-01-09T10:47:59Z</dcterms:modified>
</cp:coreProperties>
</file>