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CBA86"/>
    <a:srgbClr val="C0DEC2"/>
    <a:srgbClr val="DE1E5A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81" d="100"/>
          <a:sy n="81" d="100"/>
        </p:scale>
        <p:origin x="-1038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9223F13-6F67-49FD-AE18-1C7AB6B1D29F}" type="datetimeFigureOut">
              <a:rPr lang="en-GB"/>
              <a:pPr>
                <a:defRPr/>
              </a:pPr>
              <a:t>23/01/2021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EEA95C2-1B1B-4716-A1DA-D45B65C98C7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2249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D19FDC1-4DA7-4C66-AD8F-6BC2B22367AC}" type="datetimeFigureOut">
              <a:rPr lang="en-GB"/>
              <a:pPr>
                <a:defRPr/>
              </a:pPr>
              <a:t>23/01/2021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1E8C17F-7850-4143-BF19-B56FF507B06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0685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3168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7991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9725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5321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3157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699" r:id="rId4"/>
    <p:sldLayoutId id="2147483703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5597525"/>
            <a:ext cx="7632700" cy="495300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 proper fraction is where the numerator is less than the denominator.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Proper Fractions</a:t>
            </a:r>
          </a:p>
        </p:txBody>
      </p:sp>
      <p:grpSp>
        <p:nvGrpSpPr>
          <p:cNvPr id="8196" name="Group 8"/>
          <p:cNvGrpSpPr>
            <a:grpSpLocks/>
          </p:cNvGrpSpPr>
          <p:nvPr/>
        </p:nvGrpSpPr>
        <p:grpSpPr bwMode="auto">
          <a:xfrm>
            <a:off x="4148138" y="2503488"/>
            <a:ext cx="847725" cy="1833562"/>
            <a:chOff x="4148195" y="1883062"/>
            <a:chExt cx="847609" cy="1833360"/>
          </a:xfrm>
        </p:grpSpPr>
        <p:sp>
          <p:nvSpPr>
            <p:cNvPr id="8205" name="Rectangle 4"/>
            <p:cNvSpPr>
              <a:spLocks noChangeArrowheads="1"/>
            </p:cNvSpPr>
            <p:nvPr/>
          </p:nvSpPr>
          <p:spPr bwMode="auto">
            <a:xfrm>
              <a:off x="4178037" y="1883062"/>
              <a:ext cx="78792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8206" name="Rectangle 6"/>
            <p:cNvSpPr>
              <a:spLocks noChangeArrowheads="1"/>
            </p:cNvSpPr>
            <p:nvPr/>
          </p:nvSpPr>
          <p:spPr bwMode="auto">
            <a:xfrm>
              <a:off x="4178037" y="2793092"/>
              <a:ext cx="78792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>
                  <a:solidFill>
                    <a:schemeClr val="tx1"/>
                  </a:solidFill>
                </a:rPr>
                <a:t>4</a:t>
              </a:r>
            </a:p>
          </p:txBody>
        </p:sp>
        <p:cxnSp>
          <p:nvCxnSpPr>
            <p:cNvPr id="4" name="Straight Connector 3"/>
            <p:cNvCxnSpPr/>
            <p:nvPr/>
          </p:nvCxnSpPr>
          <p:spPr>
            <a:xfrm>
              <a:off x="4148195" y="2800536"/>
              <a:ext cx="84760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97" name="Group 17"/>
          <p:cNvGrpSpPr>
            <a:grpSpLocks/>
          </p:cNvGrpSpPr>
          <p:nvPr/>
        </p:nvGrpSpPr>
        <p:grpSpPr bwMode="auto">
          <a:xfrm>
            <a:off x="5537200" y="1992313"/>
            <a:ext cx="2603500" cy="2598737"/>
            <a:chOff x="5292528" y="2800861"/>
            <a:chExt cx="2604198" cy="2598356"/>
          </a:xfrm>
        </p:grpSpPr>
        <p:pic>
          <p:nvPicPr>
            <p:cNvPr id="8202" name="Picture 1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528" y="2805308"/>
              <a:ext cx="1277482" cy="1254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3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1787" y="2800861"/>
              <a:ext cx="1244939" cy="1259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04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528" y="4138934"/>
              <a:ext cx="1277482" cy="1260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" name="Rectangle 25"/>
          <p:cNvSpPr/>
          <p:nvPr/>
        </p:nvSpPr>
        <p:spPr>
          <a:xfrm>
            <a:off x="755650" y="1892300"/>
            <a:ext cx="3041650" cy="1049338"/>
          </a:xfrm>
          <a:prstGeom prst="rect">
            <a:avLst/>
          </a:prstGeom>
          <a:solidFill>
            <a:srgbClr val="6CBA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The numerator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shows us the number of pieces we have.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755650" y="3716338"/>
            <a:ext cx="3041650" cy="1049337"/>
          </a:xfrm>
          <a:prstGeom prst="rect">
            <a:avLst/>
          </a:prstGeom>
          <a:solidFill>
            <a:srgbClr val="6CBA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The denominator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shows us the number of parts we are dividing by.</a:t>
            </a:r>
          </a:p>
        </p:txBody>
      </p:sp>
      <p:cxnSp>
        <p:nvCxnSpPr>
          <p:cNvPr id="28" name="Straight Arrow Connector 27"/>
          <p:cNvCxnSpPr>
            <a:stCxn id="26" idx="3"/>
          </p:cNvCxnSpPr>
          <p:nvPr/>
        </p:nvCxnSpPr>
        <p:spPr>
          <a:xfrm>
            <a:off x="3797300" y="2416175"/>
            <a:ext cx="547688" cy="525463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27" idx="3"/>
          </p:cNvCxnSpPr>
          <p:nvPr/>
        </p:nvCxnSpPr>
        <p:spPr>
          <a:xfrm flipV="1">
            <a:off x="3797300" y="3870325"/>
            <a:ext cx="547688" cy="37147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5046663"/>
            <a:ext cx="7632700" cy="1049337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An improper fraction is where the numerator is greater than or equal to the denominator.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happens because you have a whole or more than a whole.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Improper Fractions</a:t>
            </a:r>
          </a:p>
        </p:txBody>
      </p:sp>
      <p:grpSp>
        <p:nvGrpSpPr>
          <p:cNvPr id="9220" name="Group 8"/>
          <p:cNvGrpSpPr>
            <a:grpSpLocks/>
          </p:cNvGrpSpPr>
          <p:nvPr/>
        </p:nvGrpSpPr>
        <p:grpSpPr bwMode="auto">
          <a:xfrm>
            <a:off x="4148138" y="2286000"/>
            <a:ext cx="847725" cy="1833563"/>
            <a:chOff x="4148195" y="1883062"/>
            <a:chExt cx="847609" cy="1833360"/>
          </a:xfrm>
        </p:grpSpPr>
        <p:sp>
          <p:nvSpPr>
            <p:cNvPr id="9233" name="Rectangle 4"/>
            <p:cNvSpPr>
              <a:spLocks noChangeArrowheads="1"/>
            </p:cNvSpPr>
            <p:nvPr/>
          </p:nvSpPr>
          <p:spPr bwMode="auto">
            <a:xfrm>
              <a:off x="4178037" y="1883062"/>
              <a:ext cx="78792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>
                  <a:solidFill>
                    <a:schemeClr val="tx1"/>
                  </a:solidFill>
                </a:rPr>
                <a:t>7</a:t>
              </a:r>
            </a:p>
          </p:txBody>
        </p:sp>
        <p:sp>
          <p:nvSpPr>
            <p:cNvPr id="9234" name="Rectangle 6"/>
            <p:cNvSpPr>
              <a:spLocks noChangeArrowheads="1"/>
            </p:cNvSpPr>
            <p:nvPr/>
          </p:nvSpPr>
          <p:spPr bwMode="auto">
            <a:xfrm>
              <a:off x="4178037" y="2793092"/>
              <a:ext cx="78792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>
                  <a:solidFill>
                    <a:schemeClr val="tx1"/>
                  </a:solidFill>
                </a:rPr>
                <a:t>4</a:t>
              </a:r>
            </a:p>
          </p:txBody>
        </p:sp>
        <p:cxnSp>
          <p:nvCxnSpPr>
            <p:cNvPr id="4" name="Straight Connector 3"/>
            <p:cNvCxnSpPr/>
            <p:nvPr/>
          </p:nvCxnSpPr>
          <p:spPr>
            <a:xfrm>
              <a:off x="4148195" y="2800535"/>
              <a:ext cx="84760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Rectangle 10"/>
          <p:cNvSpPr/>
          <p:nvPr/>
        </p:nvSpPr>
        <p:spPr>
          <a:xfrm>
            <a:off x="755650" y="1674813"/>
            <a:ext cx="3041650" cy="1049337"/>
          </a:xfrm>
          <a:prstGeom prst="rect">
            <a:avLst/>
          </a:prstGeom>
          <a:solidFill>
            <a:srgbClr val="6CBA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The numerator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shows us the number of pieces we have.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3498850"/>
            <a:ext cx="3041650" cy="1049338"/>
          </a:xfrm>
          <a:prstGeom prst="rect">
            <a:avLst/>
          </a:prstGeom>
          <a:solidFill>
            <a:srgbClr val="6CBA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The denominator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shows us the number of parts we are dividing by.</a:t>
            </a:r>
          </a:p>
        </p:txBody>
      </p:sp>
      <p:grpSp>
        <p:nvGrpSpPr>
          <p:cNvPr id="9223" name="Group 17"/>
          <p:cNvGrpSpPr>
            <a:grpSpLocks/>
          </p:cNvGrpSpPr>
          <p:nvPr/>
        </p:nvGrpSpPr>
        <p:grpSpPr bwMode="auto">
          <a:xfrm>
            <a:off x="6654800" y="3190875"/>
            <a:ext cx="1733550" cy="1730375"/>
            <a:chOff x="5292528" y="2800861"/>
            <a:chExt cx="2604198" cy="2598356"/>
          </a:xfrm>
        </p:grpSpPr>
        <p:pic>
          <p:nvPicPr>
            <p:cNvPr id="9230" name="Picture 1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528" y="2805308"/>
              <a:ext cx="1277482" cy="1254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1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1787" y="2800861"/>
              <a:ext cx="1244939" cy="1259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32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528" y="4138934"/>
              <a:ext cx="1277482" cy="1260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224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713" y="1547813"/>
            <a:ext cx="849312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588" y="1544638"/>
            <a:ext cx="8286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713" y="2435225"/>
            <a:ext cx="849312" cy="83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7588" y="2435225"/>
            <a:ext cx="828675" cy="83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Arrow Connector 9"/>
          <p:cNvCxnSpPr>
            <a:stCxn id="11" idx="3"/>
          </p:cNvCxnSpPr>
          <p:nvPr/>
        </p:nvCxnSpPr>
        <p:spPr>
          <a:xfrm>
            <a:off x="3797300" y="2200275"/>
            <a:ext cx="547688" cy="52387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2" idx="3"/>
          </p:cNvCxnSpPr>
          <p:nvPr/>
        </p:nvCxnSpPr>
        <p:spPr>
          <a:xfrm flipV="1">
            <a:off x="3797300" y="3652838"/>
            <a:ext cx="547688" cy="37147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477963"/>
            <a:ext cx="7632700" cy="495300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You can convert an improper fraction into a mixed number.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400" dirty="0">
                <a:latin typeface="+mn-lt"/>
              </a:rPr>
              <a:t>Improper Fractions to Mixed Numbers</a:t>
            </a:r>
          </a:p>
        </p:txBody>
      </p:sp>
      <p:grpSp>
        <p:nvGrpSpPr>
          <p:cNvPr id="10244" name="Group 8"/>
          <p:cNvGrpSpPr>
            <a:grpSpLocks/>
          </p:cNvGrpSpPr>
          <p:nvPr/>
        </p:nvGrpSpPr>
        <p:grpSpPr bwMode="auto">
          <a:xfrm>
            <a:off x="771525" y="3071813"/>
            <a:ext cx="847725" cy="1833562"/>
            <a:chOff x="4148195" y="1883062"/>
            <a:chExt cx="847609" cy="1833360"/>
          </a:xfrm>
        </p:grpSpPr>
        <p:sp>
          <p:nvSpPr>
            <p:cNvPr id="10263" name="Rectangle 4"/>
            <p:cNvSpPr>
              <a:spLocks noChangeArrowheads="1"/>
            </p:cNvSpPr>
            <p:nvPr/>
          </p:nvSpPr>
          <p:spPr bwMode="auto">
            <a:xfrm>
              <a:off x="4178037" y="1883062"/>
              <a:ext cx="78792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>
                  <a:solidFill>
                    <a:schemeClr val="tx1"/>
                  </a:solidFill>
                </a:rPr>
                <a:t>7</a:t>
              </a:r>
            </a:p>
          </p:txBody>
        </p:sp>
        <p:sp>
          <p:nvSpPr>
            <p:cNvPr id="10264" name="Rectangle 6"/>
            <p:cNvSpPr>
              <a:spLocks noChangeArrowheads="1"/>
            </p:cNvSpPr>
            <p:nvPr/>
          </p:nvSpPr>
          <p:spPr bwMode="auto">
            <a:xfrm>
              <a:off x="4178037" y="2793092"/>
              <a:ext cx="78792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6000">
                  <a:solidFill>
                    <a:schemeClr val="tx1"/>
                  </a:solidFill>
                </a:rPr>
                <a:t>4</a:t>
              </a:r>
            </a:p>
          </p:txBody>
        </p:sp>
        <p:cxnSp>
          <p:nvCxnSpPr>
            <p:cNvPr id="4" name="Straight Connector 3"/>
            <p:cNvCxnSpPr/>
            <p:nvPr/>
          </p:nvCxnSpPr>
          <p:spPr>
            <a:xfrm>
              <a:off x="4148195" y="2800536"/>
              <a:ext cx="84760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Rectangle 10"/>
          <p:cNvSpPr/>
          <p:nvPr/>
        </p:nvSpPr>
        <p:spPr>
          <a:xfrm>
            <a:off x="2065338" y="2462213"/>
            <a:ext cx="4291012" cy="1049337"/>
          </a:xfrm>
          <a:prstGeom prst="rect">
            <a:avLst/>
          </a:prstGeom>
          <a:solidFill>
            <a:srgbClr val="6CBA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Divide the numerator (7)  by the denominator (4).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tx1"/>
                </a:solidFill>
              </a:rPr>
              <a:t>7 ÷ 4 = 1 r3 </a:t>
            </a:r>
          </a:p>
        </p:txBody>
      </p:sp>
      <p:grpSp>
        <p:nvGrpSpPr>
          <p:cNvPr id="10246" name="Group 17"/>
          <p:cNvGrpSpPr>
            <a:grpSpLocks/>
          </p:cNvGrpSpPr>
          <p:nvPr/>
        </p:nvGrpSpPr>
        <p:grpSpPr bwMode="auto">
          <a:xfrm>
            <a:off x="6654800" y="4354513"/>
            <a:ext cx="1733550" cy="1730375"/>
            <a:chOff x="5292528" y="2800861"/>
            <a:chExt cx="2604198" cy="2598356"/>
          </a:xfrm>
        </p:grpSpPr>
        <p:pic>
          <p:nvPicPr>
            <p:cNvPr id="10260" name="Picture 1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528" y="2805308"/>
              <a:ext cx="1277482" cy="1254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1" name="Picture 1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1787" y="2800861"/>
              <a:ext cx="1244939" cy="12591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62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528" y="4138934"/>
              <a:ext cx="1277482" cy="1260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47" name="Group 29"/>
          <p:cNvGrpSpPr>
            <a:grpSpLocks/>
          </p:cNvGrpSpPr>
          <p:nvPr/>
        </p:nvGrpSpPr>
        <p:grpSpPr bwMode="auto">
          <a:xfrm>
            <a:off x="6651625" y="2332038"/>
            <a:ext cx="1733550" cy="1728787"/>
            <a:chOff x="5192089" y="1544579"/>
            <a:chExt cx="1733812" cy="1729923"/>
          </a:xfrm>
        </p:grpSpPr>
        <p:pic>
          <p:nvPicPr>
            <p:cNvPr id="10256" name="Picture 1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2089" y="1547540"/>
              <a:ext cx="850517" cy="835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7" name="Picture 2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7051" y="1544579"/>
              <a:ext cx="828850" cy="838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8" name="Picture 2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2089" y="2435436"/>
              <a:ext cx="850517" cy="839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9" name="Picture 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7051" y="2435435"/>
              <a:ext cx="828850" cy="833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Rectangle 24"/>
          <p:cNvSpPr/>
          <p:nvPr/>
        </p:nvSpPr>
        <p:spPr>
          <a:xfrm>
            <a:off x="2067023" y="4354204"/>
            <a:ext cx="4288510" cy="929443"/>
          </a:xfrm>
          <a:prstGeom prst="rect">
            <a:avLst/>
          </a:prstGeom>
          <a:solidFill>
            <a:srgbClr val="6CBA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1 r3 written as a mixed number is      </a:t>
            </a:r>
            <a:r>
              <a:rPr lang="en-GB" dirty="0">
                <a:noFill/>
              </a:rPr>
              <a:t>v</a:t>
            </a:r>
            <a:endParaRPr lang="en-GB" sz="5000" b="1" dirty="0">
              <a:noFill/>
            </a:endParaRPr>
          </a:p>
        </p:txBody>
      </p:sp>
      <p:grpSp>
        <p:nvGrpSpPr>
          <p:cNvPr id="10249" name="Group 19"/>
          <p:cNvGrpSpPr>
            <a:grpSpLocks/>
          </p:cNvGrpSpPr>
          <p:nvPr/>
        </p:nvGrpSpPr>
        <p:grpSpPr bwMode="auto">
          <a:xfrm>
            <a:off x="5994400" y="4592638"/>
            <a:ext cx="225425" cy="434975"/>
            <a:chOff x="2934419" y="3996404"/>
            <a:chExt cx="225056" cy="434157"/>
          </a:xfrm>
        </p:grpSpPr>
        <p:sp>
          <p:nvSpPr>
            <p:cNvPr id="10253" name="Rectangle 26"/>
            <p:cNvSpPr>
              <a:spLocks noChangeArrowheads="1"/>
            </p:cNvSpPr>
            <p:nvPr/>
          </p:nvSpPr>
          <p:spPr bwMode="auto">
            <a:xfrm>
              <a:off x="2952503" y="3996404"/>
              <a:ext cx="188888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10254" name="Rectangle 27"/>
            <p:cNvSpPr>
              <a:spLocks noChangeArrowheads="1"/>
            </p:cNvSpPr>
            <p:nvPr/>
          </p:nvSpPr>
          <p:spPr bwMode="auto">
            <a:xfrm>
              <a:off x="2952503" y="4215117"/>
              <a:ext cx="188888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chemeClr val="tx1"/>
                  </a:solidFill>
                </a:rPr>
                <a:t>4</a:t>
              </a:r>
            </a:p>
          </p:txBody>
        </p:sp>
        <p:cxnSp>
          <p:nvCxnSpPr>
            <p:cNvPr id="29" name="Straight Connector 28"/>
            <p:cNvCxnSpPr>
              <a:cxnSpLocks/>
            </p:cNvCxnSpPr>
            <p:nvPr/>
          </p:nvCxnSpPr>
          <p:spPr>
            <a:xfrm>
              <a:off x="2934419" y="4213482"/>
              <a:ext cx="22505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250" name="Rectangle 30"/>
          <p:cNvSpPr>
            <a:spLocks noChangeArrowheads="1"/>
          </p:cNvSpPr>
          <p:nvPr/>
        </p:nvSpPr>
        <p:spPr bwMode="auto">
          <a:xfrm>
            <a:off x="5624513" y="4360863"/>
            <a:ext cx="428625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0">
                <a:solidFill>
                  <a:schemeClr val="tx1"/>
                </a:solidFill>
              </a:rPr>
              <a:t>1</a:t>
            </a:r>
          </a:p>
        </p:txBody>
      </p:sp>
      <p:cxnSp>
        <p:nvCxnSpPr>
          <p:cNvPr id="33" name="Straight Arrow Connector 32"/>
          <p:cNvCxnSpPr>
            <a:cxnSpLocks/>
          </p:cNvCxnSpPr>
          <p:nvPr/>
        </p:nvCxnSpPr>
        <p:spPr>
          <a:xfrm flipV="1">
            <a:off x="5902325" y="3775075"/>
            <a:ext cx="887413" cy="77787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cxnSpLocks/>
          </p:cNvCxnSpPr>
          <p:nvPr/>
        </p:nvCxnSpPr>
        <p:spPr>
          <a:xfrm>
            <a:off x="6237288" y="4849813"/>
            <a:ext cx="414337" cy="6985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400" dirty="0">
                <a:latin typeface="+mn-lt"/>
              </a:rPr>
              <a:t>Improper Fractions to Mixed Numbers</a:t>
            </a:r>
          </a:p>
        </p:txBody>
      </p:sp>
      <p:grpSp>
        <p:nvGrpSpPr>
          <p:cNvPr id="46" name="Group 45"/>
          <p:cNvGrpSpPr>
            <a:grpSpLocks/>
          </p:cNvGrpSpPr>
          <p:nvPr/>
        </p:nvGrpSpPr>
        <p:grpSpPr bwMode="auto">
          <a:xfrm>
            <a:off x="6491288" y="1689100"/>
            <a:ext cx="1897062" cy="1758950"/>
            <a:chOff x="2738691" y="2083544"/>
            <a:chExt cx="1896684" cy="1758588"/>
          </a:xfrm>
        </p:grpSpPr>
        <p:pic>
          <p:nvPicPr>
            <p:cNvPr id="11289" name="Picture 1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8691" y="2083544"/>
              <a:ext cx="1896684" cy="175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1290" name="Group 44"/>
            <p:cNvGrpSpPr>
              <a:grpSpLocks/>
            </p:cNvGrpSpPr>
            <p:nvPr/>
          </p:nvGrpSpPr>
          <p:grpSpPr bwMode="auto">
            <a:xfrm>
              <a:off x="3354927" y="2347285"/>
              <a:ext cx="787924" cy="1209430"/>
              <a:chOff x="1236416" y="2136497"/>
              <a:chExt cx="787924" cy="1209430"/>
            </a:xfrm>
          </p:grpSpPr>
          <p:sp>
            <p:nvSpPr>
              <p:cNvPr id="11291" name="Rectangle 4"/>
              <p:cNvSpPr>
                <a:spLocks noChangeArrowheads="1"/>
              </p:cNvSpPr>
              <p:nvPr/>
            </p:nvSpPr>
            <p:spPr bwMode="auto">
              <a:xfrm>
                <a:off x="1236416" y="2136497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14</a:t>
                </a:r>
              </a:p>
            </p:txBody>
          </p:sp>
          <p:sp>
            <p:nvSpPr>
              <p:cNvPr id="11292" name="Rectangle 6"/>
              <p:cNvSpPr>
                <a:spLocks noChangeArrowheads="1"/>
              </p:cNvSpPr>
              <p:nvPr/>
            </p:nvSpPr>
            <p:spPr bwMode="auto">
              <a:xfrm>
                <a:off x="1236416" y="2730374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9</a:t>
                </a:r>
              </a:p>
            </p:txBody>
          </p:sp>
          <p:cxnSp>
            <p:nvCxnSpPr>
              <p:cNvPr id="4" name="Straight Connector 3"/>
              <p:cNvCxnSpPr>
                <a:cxnSpLocks/>
              </p:cNvCxnSpPr>
              <p:nvPr/>
            </p:nvCxnSpPr>
            <p:spPr>
              <a:xfrm>
                <a:off x="1299494" y="2740941"/>
                <a:ext cx="661855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11268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72"/>
          <a:stretch>
            <a:fillRect/>
          </a:stretch>
        </p:blipFill>
        <p:spPr bwMode="auto">
          <a:xfrm>
            <a:off x="576263" y="4357688"/>
            <a:ext cx="2097087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69" name="Group 46"/>
          <p:cNvGrpSpPr>
            <a:grpSpLocks/>
          </p:cNvGrpSpPr>
          <p:nvPr/>
        </p:nvGrpSpPr>
        <p:grpSpPr bwMode="auto">
          <a:xfrm>
            <a:off x="914400" y="2154238"/>
            <a:ext cx="1897063" cy="1757362"/>
            <a:chOff x="2738691" y="2083544"/>
            <a:chExt cx="1896684" cy="1758588"/>
          </a:xfrm>
        </p:grpSpPr>
        <p:pic>
          <p:nvPicPr>
            <p:cNvPr id="11284" name="Picture 4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8691" y="2083544"/>
              <a:ext cx="1896684" cy="175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1285" name="Group 48"/>
            <p:cNvGrpSpPr>
              <a:grpSpLocks/>
            </p:cNvGrpSpPr>
            <p:nvPr/>
          </p:nvGrpSpPr>
          <p:grpSpPr bwMode="auto">
            <a:xfrm>
              <a:off x="3354927" y="2347285"/>
              <a:ext cx="787924" cy="1209430"/>
              <a:chOff x="1236416" y="2136497"/>
              <a:chExt cx="787924" cy="1209430"/>
            </a:xfrm>
          </p:grpSpPr>
          <p:sp>
            <p:nvSpPr>
              <p:cNvPr id="11286" name="Rectangle 49"/>
              <p:cNvSpPr>
                <a:spLocks noChangeArrowheads="1"/>
              </p:cNvSpPr>
              <p:nvPr/>
            </p:nvSpPr>
            <p:spPr bwMode="auto">
              <a:xfrm>
                <a:off x="1236416" y="2136497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8</a:t>
                </a:r>
              </a:p>
            </p:txBody>
          </p:sp>
          <p:sp>
            <p:nvSpPr>
              <p:cNvPr id="11287" name="Rectangle 50"/>
              <p:cNvSpPr>
                <a:spLocks noChangeArrowheads="1"/>
              </p:cNvSpPr>
              <p:nvPr/>
            </p:nvSpPr>
            <p:spPr bwMode="auto">
              <a:xfrm>
                <a:off x="1236416" y="2730374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5</a:t>
                </a:r>
              </a:p>
            </p:txBody>
          </p:sp>
          <p:cxnSp>
            <p:nvCxnSpPr>
              <p:cNvPr id="52" name="Straight Connector 51"/>
              <p:cNvCxnSpPr>
                <a:cxnSpLocks/>
              </p:cNvCxnSpPr>
              <p:nvPr/>
            </p:nvCxnSpPr>
            <p:spPr>
              <a:xfrm>
                <a:off x="1299494" y="2741724"/>
                <a:ext cx="661856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3" name="Group 52"/>
          <p:cNvGrpSpPr>
            <a:grpSpLocks/>
          </p:cNvGrpSpPr>
          <p:nvPr/>
        </p:nvGrpSpPr>
        <p:grpSpPr bwMode="auto">
          <a:xfrm>
            <a:off x="2935288" y="1493838"/>
            <a:ext cx="1897062" cy="1758950"/>
            <a:chOff x="2738691" y="2083544"/>
            <a:chExt cx="1896684" cy="1758588"/>
          </a:xfrm>
        </p:grpSpPr>
        <p:pic>
          <p:nvPicPr>
            <p:cNvPr id="11279" name="Picture 5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8691" y="2083544"/>
              <a:ext cx="1896684" cy="175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1280" name="Group 54"/>
            <p:cNvGrpSpPr>
              <a:grpSpLocks/>
            </p:cNvGrpSpPr>
            <p:nvPr/>
          </p:nvGrpSpPr>
          <p:grpSpPr bwMode="auto">
            <a:xfrm>
              <a:off x="3354927" y="2347285"/>
              <a:ext cx="787924" cy="1209430"/>
              <a:chOff x="1236416" y="2136497"/>
              <a:chExt cx="787924" cy="1209430"/>
            </a:xfrm>
          </p:grpSpPr>
          <p:sp>
            <p:nvSpPr>
              <p:cNvPr id="11281" name="Rectangle 55"/>
              <p:cNvSpPr>
                <a:spLocks noChangeArrowheads="1"/>
              </p:cNvSpPr>
              <p:nvPr/>
            </p:nvSpPr>
            <p:spPr bwMode="auto">
              <a:xfrm>
                <a:off x="1236416" y="2136497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11</a:t>
                </a:r>
              </a:p>
            </p:txBody>
          </p:sp>
          <p:sp>
            <p:nvSpPr>
              <p:cNvPr id="11282" name="Rectangle 56"/>
              <p:cNvSpPr>
                <a:spLocks noChangeArrowheads="1"/>
              </p:cNvSpPr>
              <p:nvPr/>
            </p:nvSpPr>
            <p:spPr bwMode="auto">
              <a:xfrm>
                <a:off x="1236416" y="2730374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10</a:t>
                </a:r>
              </a:p>
            </p:txBody>
          </p:sp>
          <p:cxnSp>
            <p:nvCxnSpPr>
              <p:cNvPr id="58" name="Straight Connector 57"/>
              <p:cNvCxnSpPr>
                <a:cxnSpLocks/>
              </p:cNvCxnSpPr>
              <p:nvPr/>
            </p:nvCxnSpPr>
            <p:spPr>
              <a:xfrm>
                <a:off x="1299494" y="2740940"/>
                <a:ext cx="661855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9" name="Group 58"/>
          <p:cNvGrpSpPr>
            <a:grpSpLocks/>
          </p:cNvGrpSpPr>
          <p:nvPr/>
        </p:nvGrpSpPr>
        <p:grpSpPr bwMode="auto">
          <a:xfrm>
            <a:off x="4684713" y="2659063"/>
            <a:ext cx="1897062" cy="1758950"/>
            <a:chOff x="2738691" y="2083544"/>
            <a:chExt cx="1896684" cy="1758588"/>
          </a:xfrm>
        </p:grpSpPr>
        <p:pic>
          <p:nvPicPr>
            <p:cNvPr id="11274" name="Picture 5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8691" y="2083544"/>
              <a:ext cx="1896684" cy="175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1275" name="Group 60"/>
            <p:cNvGrpSpPr>
              <a:grpSpLocks/>
            </p:cNvGrpSpPr>
            <p:nvPr/>
          </p:nvGrpSpPr>
          <p:grpSpPr bwMode="auto">
            <a:xfrm>
              <a:off x="3354927" y="2347285"/>
              <a:ext cx="787924" cy="1209430"/>
              <a:chOff x="1236416" y="2136497"/>
              <a:chExt cx="787924" cy="1209430"/>
            </a:xfrm>
          </p:grpSpPr>
          <p:sp>
            <p:nvSpPr>
              <p:cNvPr id="11276" name="Rectangle 61"/>
              <p:cNvSpPr>
                <a:spLocks noChangeArrowheads="1"/>
              </p:cNvSpPr>
              <p:nvPr/>
            </p:nvSpPr>
            <p:spPr bwMode="auto">
              <a:xfrm>
                <a:off x="1236416" y="2136497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6</a:t>
                </a:r>
              </a:p>
            </p:txBody>
          </p:sp>
          <p:sp>
            <p:nvSpPr>
              <p:cNvPr id="11277" name="Rectangle 62"/>
              <p:cNvSpPr>
                <a:spLocks noChangeArrowheads="1"/>
              </p:cNvSpPr>
              <p:nvPr/>
            </p:nvSpPr>
            <p:spPr bwMode="auto">
              <a:xfrm>
                <a:off x="1236416" y="2730374"/>
                <a:ext cx="787924" cy="6155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4000">
                    <a:solidFill>
                      <a:schemeClr val="tx1"/>
                    </a:solidFill>
                  </a:rPr>
                  <a:t>4</a:t>
                </a:r>
              </a:p>
            </p:txBody>
          </p:sp>
          <p:cxnSp>
            <p:nvCxnSpPr>
              <p:cNvPr id="64" name="Straight Connector 63"/>
              <p:cNvCxnSpPr>
                <a:cxnSpLocks/>
              </p:cNvCxnSpPr>
              <p:nvPr/>
            </p:nvCxnSpPr>
            <p:spPr>
              <a:xfrm>
                <a:off x="1299494" y="2740940"/>
                <a:ext cx="661855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5" name="Oval 64"/>
          <p:cNvSpPr/>
          <p:nvPr/>
        </p:nvSpPr>
        <p:spPr>
          <a:xfrm>
            <a:off x="1882775" y="3975100"/>
            <a:ext cx="227013" cy="2254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1717675" y="4341813"/>
            <a:ext cx="165100" cy="1651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400" dirty="0">
                <a:latin typeface="+mn-lt"/>
              </a:rPr>
              <a:t>Improper Fractions to Mixed Numbers </a:t>
            </a:r>
            <a:r>
              <a:rPr lang="en-GB" sz="2500" dirty="0">
                <a:latin typeface="+mn-lt"/>
              </a:rPr>
              <a:t>Answers</a:t>
            </a:r>
          </a:p>
        </p:txBody>
      </p:sp>
      <p:pic>
        <p:nvPicPr>
          <p:cNvPr id="12291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72"/>
          <a:stretch>
            <a:fillRect/>
          </a:stretch>
        </p:blipFill>
        <p:spPr bwMode="auto">
          <a:xfrm>
            <a:off x="576263" y="4357688"/>
            <a:ext cx="2097087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Oval 64"/>
          <p:cNvSpPr/>
          <p:nvPr/>
        </p:nvSpPr>
        <p:spPr>
          <a:xfrm>
            <a:off x="1882775" y="3975100"/>
            <a:ext cx="227013" cy="2254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1717675" y="4341813"/>
            <a:ext cx="165100" cy="1651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2294" name="Group 12"/>
          <p:cNvGrpSpPr>
            <a:grpSpLocks/>
          </p:cNvGrpSpPr>
          <p:nvPr/>
        </p:nvGrpSpPr>
        <p:grpSpPr bwMode="auto">
          <a:xfrm>
            <a:off x="914400" y="2154238"/>
            <a:ext cx="1897063" cy="1757362"/>
            <a:chOff x="914853" y="2153746"/>
            <a:chExt cx="1896684" cy="1758588"/>
          </a:xfrm>
        </p:grpSpPr>
        <p:pic>
          <p:nvPicPr>
            <p:cNvPr id="12337" name="Picture 4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4853" y="2153746"/>
              <a:ext cx="1896684" cy="175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2338" name="Group 8"/>
            <p:cNvGrpSpPr>
              <a:grpSpLocks/>
            </p:cNvGrpSpPr>
            <p:nvPr/>
          </p:nvGrpSpPr>
          <p:grpSpPr bwMode="auto">
            <a:xfrm>
              <a:off x="1213525" y="2648426"/>
              <a:ext cx="442090" cy="615554"/>
              <a:chOff x="1586511" y="2596289"/>
              <a:chExt cx="442090" cy="615554"/>
            </a:xfrm>
          </p:grpSpPr>
          <p:sp>
            <p:nvSpPr>
              <p:cNvPr id="12345" name="Rectangle 49"/>
              <p:cNvSpPr>
                <a:spLocks noChangeArrowheads="1"/>
              </p:cNvSpPr>
              <p:nvPr/>
            </p:nvSpPr>
            <p:spPr bwMode="auto">
              <a:xfrm>
                <a:off x="1586511" y="2596289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8</a:t>
                </a:r>
              </a:p>
            </p:txBody>
          </p:sp>
          <p:sp>
            <p:nvSpPr>
              <p:cNvPr id="12346" name="Rectangle 50"/>
              <p:cNvSpPr>
                <a:spLocks noChangeArrowheads="1"/>
              </p:cNvSpPr>
              <p:nvPr/>
            </p:nvSpPr>
            <p:spPr bwMode="auto">
              <a:xfrm>
                <a:off x="1586511" y="2904066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5</a:t>
                </a:r>
              </a:p>
            </p:txBody>
          </p:sp>
          <p:cxnSp>
            <p:nvCxnSpPr>
              <p:cNvPr id="52" name="Straight Connector 51"/>
              <p:cNvCxnSpPr>
                <a:cxnSpLocks/>
              </p:cNvCxnSpPr>
              <p:nvPr/>
            </p:nvCxnSpPr>
            <p:spPr>
              <a:xfrm>
                <a:off x="1648130" y="2903855"/>
                <a:ext cx="319023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339" name="Rectangle 9"/>
            <p:cNvSpPr>
              <a:spLocks noChangeArrowheads="1"/>
            </p:cNvSpPr>
            <p:nvPr/>
          </p:nvSpPr>
          <p:spPr bwMode="auto">
            <a:xfrm>
              <a:off x="1626401" y="2768385"/>
              <a:ext cx="3209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=</a:t>
              </a:r>
            </a:p>
          </p:txBody>
        </p:sp>
        <p:sp>
          <p:nvSpPr>
            <p:cNvPr id="12340" name="Rectangle 10"/>
            <p:cNvSpPr>
              <a:spLocks noChangeArrowheads="1"/>
            </p:cNvSpPr>
            <p:nvPr/>
          </p:nvSpPr>
          <p:spPr bwMode="auto">
            <a:xfrm>
              <a:off x="1836322" y="2640404"/>
              <a:ext cx="346570" cy="600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300">
                  <a:solidFill>
                    <a:schemeClr val="tx1"/>
                  </a:solidFill>
                </a:rPr>
                <a:t>1</a:t>
              </a:r>
            </a:p>
          </p:txBody>
        </p:sp>
        <p:grpSp>
          <p:nvGrpSpPr>
            <p:cNvPr id="12341" name="Group 36"/>
            <p:cNvGrpSpPr>
              <a:grpSpLocks/>
            </p:cNvGrpSpPr>
            <p:nvPr/>
          </p:nvGrpSpPr>
          <p:grpSpPr bwMode="auto">
            <a:xfrm>
              <a:off x="2079798" y="2648426"/>
              <a:ext cx="442090" cy="615554"/>
              <a:chOff x="1586511" y="2596289"/>
              <a:chExt cx="442090" cy="615554"/>
            </a:xfrm>
          </p:grpSpPr>
          <p:sp>
            <p:nvSpPr>
              <p:cNvPr id="12342" name="Rectangle 37"/>
              <p:cNvSpPr>
                <a:spLocks noChangeArrowheads="1"/>
              </p:cNvSpPr>
              <p:nvPr/>
            </p:nvSpPr>
            <p:spPr bwMode="auto">
              <a:xfrm>
                <a:off x="1586511" y="2596289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3</a:t>
                </a:r>
              </a:p>
            </p:txBody>
          </p:sp>
          <p:sp>
            <p:nvSpPr>
              <p:cNvPr id="12343" name="Rectangle 38"/>
              <p:cNvSpPr>
                <a:spLocks noChangeArrowheads="1"/>
              </p:cNvSpPr>
              <p:nvPr/>
            </p:nvSpPr>
            <p:spPr bwMode="auto">
              <a:xfrm>
                <a:off x="1586511" y="2904066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5</a:t>
                </a:r>
              </a:p>
            </p:txBody>
          </p:sp>
          <p:cxnSp>
            <p:nvCxnSpPr>
              <p:cNvPr id="40" name="Straight Connector 39"/>
              <p:cNvCxnSpPr>
                <a:cxnSpLocks/>
              </p:cNvCxnSpPr>
              <p:nvPr/>
            </p:nvCxnSpPr>
            <p:spPr>
              <a:xfrm>
                <a:off x="1648459" y="2903855"/>
                <a:ext cx="319023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" name="Group 41"/>
          <p:cNvGrpSpPr>
            <a:grpSpLocks/>
          </p:cNvGrpSpPr>
          <p:nvPr/>
        </p:nvGrpSpPr>
        <p:grpSpPr bwMode="auto">
          <a:xfrm>
            <a:off x="3054350" y="1670050"/>
            <a:ext cx="1897063" cy="1758950"/>
            <a:chOff x="914853" y="2153746"/>
            <a:chExt cx="1896684" cy="1758588"/>
          </a:xfrm>
        </p:grpSpPr>
        <p:pic>
          <p:nvPicPr>
            <p:cNvPr id="12326" name="Picture 4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4853" y="2153746"/>
              <a:ext cx="1896684" cy="175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2327" name="Group 43"/>
            <p:cNvGrpSpPr>
              <a:grpSpLocks/>
            </p:cNvGrpSpPr>
            <p:nvPr/>
          </p:nvGrpSpPr>
          <p:grpSpPr bwMode="auto">
            <a:xfrm>
              <a:off x="1213525" y="2648426"/>
              <a:ext cx="442090" cy="615554"/>
              <a:chOff x="1586511" y="2596289"/>
              <a:chExt cx="442090" cy="615554"/>
            </a:xfrm>
          </p:grpSpPr>
          <p:sp>
            <p:nvSpPr>
              <p:cNvPr id="12334" name="Rectangle 72"/>
              <p:cNvSpPr>
                <a:spLocks noChangeArrowheads="1"/>
              </p:cNvSpPr>
              <p:nvPr/>
            </p:nvSpPr>
            <p:spPr bwMode="auto">
              <a:xfrm>
                <a:off x="1586511" y="2596289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11</a:t>
                </a:r>
              </a:p>
            </p:txBody>
          </p:sp>
          <p:sp>
            <p:nvSpPr>
              <p:cNvPr id="12335" name="Rectangle 73"/>
              <p:cNvSpPr>
                <a:spLocks noChangeArrowheads="1"/>
              </p:cNvSpPr>
              <p:nvPr/>
            </p:nvSpPr>
            <p:spPr bwMode="auto">
              <a:xfrm>
                <a:off x="1586511" y="2904066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10</a:t>
                </a:r>
              </a:p>
            </p:txBody>
          </p:sp>
          <p:cxnSp>
            <p:nvCxnSpPr>
              <p:cNvPr id="75" name="Straight Connector 74"/>
              <p:cNvCxnSpPr>
                <a:cxnSpLocks/>
              </p:cNvCxnSpPr>
              <p:nvPr/>
            </p:nvCxnSpPr>
            <p:spPr>
              <a:xfrm>
                <a:off x="1648130" y="2904718"/>
                <a:ext cx="319023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328" name="Rectangle 66"/>
            <p:cNvSpPr>
              <a:spLocks noChangeArrowheads="1"/>
            </p:cNvSpPr>
            <p:nvPr/>
          </p:nvSpPr>
          <p:spPr bwMode="auto">
            <a:xfrm>
              <a:off x="1626401" y="2768385"/>
              <a:ext cx="3209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=</a:t>
              </a:r>
            </a:p>
          </p:txBody>
        </p:sp>
        <p:sp>
          <p:nvSpPr>
            <p:cNvPr id="12329" name="Rectangle 67"/>
            <p:cNvSpPr>
              <a:spLocks noChangeArrowheads="1"/>
            </p:cNvSpPr>
            <p:nvPr/>
          </p:nvSpPr>
          <p:spPr bwMode="auto">
            <a:xfrm>
              <a:off x="1836322" y="2640404"/>
              <a:ext cx="346570" cy="600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300">
                  <a:solidFill>
                    <a:schemeClr val="tx1"/>
                  </a:solidFill>
                </a:rPr>
                <a:t>1</a:t>
              </a:r>
            </a:p>
          </p:txBody>
        </p:sp>
        <p:grpSp>
          <p:nvGrpSpPr>
            <p:cNvPr id="12330" name="Group 68"/>
            <p:cNvGrpSpPr>
              <a:grpSpLocks/>
            </p:cNvGrpSpPr>
            <p:nvPr/>
          </p:nvGrpSpPr>
          <p:grpSpPr bwMode="auto">
            <a:xfrm>
              <a:off x="2079798" y="2648426"/>
              <a:ext cx="442090" cy="615554"/>
              <a:chOff x="1586511" y="2596289"/>
              <a:chExt cx="442090" cy="615554"/>
            </a:xfrm>
          </p:grpSpPr>
          <p:sp>
            <p:nvSpPr>
              <p:cNvPr id="12331" name="Rectangle 69"/>
              <p:cNvSpPr>
                <a:spLocks noChangeArrowheads="1"/>
              </p:cNvSpPr>
              <p:nvPr/>
            </p:nvSpPr>
            <p:spPr bwMode="auto">
              <a:xfrm>
                <a:off x="1586511" y="2596289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12332" name="Rectangle 70"/>
              <p:cNvSpPr>
                <a:spLocks noChangeArrowheads="1"/>
              </p:cNvSpPr>
              <p:nvPr/>
            </p:nvSpPr>
            <p:spPr bwMode="auto">
              <a:xfrm>
                <a:off x="1586511" y="2904066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10</a:t>
                </a:r>
              </a:p>
            </p:txBody>
          </p:sp>
          <p:cxnSp>
            <p:nvCxnSpPr>
              <p:cNvPr id="72" name="Straight Connector 71"/>
              <p:cNvCxnSpPr>
                <a:cxnSpLocks/>
              </p:cNvCxnSpPr>
              <p:nvPr/>
            </p:nvCxnSpPr>
            <p:spPr>
              <a:xfrm>
                <a:off x="1648459" y="2904718"/>
                <a:ext cx="319023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4" name="Group 93"/>
          <p:cNvGrpSpPr>
            <a:grpSpLocks/>
          </p:cNvGrpSpPr>
          <p:nvPr/>
        </p:nvGrpSpPr>
        <p:grpSpPr bwMode="auto">
          <a:xfrm>
            <a:off x="6310313" y="1624013"/>
            <a:ext cx="1897062" cy="1758950"/>
            <a:chOff x="914853" y="2153746"/>
            <a:chExt cx="1896684" cy="1758588"/>
          </a:xfrm>
        </p:grpSpPr>
        <p:pic>
          <p:nvPicPr>
            <p:cNvPr id="12315" name="Picture 9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4853" y="2153746"/>
              <a:ext cx="1896684" cy="1758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2316" name="Group 95"/>
            <p:cNvGrpSpPr>
              <a:grpSpLocks/>
            </p:cNvGrpSpPr>
            <p:nvPr/>
          </p:nvGrpSpPr>
          <p:grpSpPr bwMode="auto">
            <a:xfrm>
              <a:off x="1213525" y="2648426"/>
              <a:ext cx="442090" cy="615554"/>
              <a:chOff x="1586511" y="2596289"/>
              <a:chExt cx="442090" cy="615554"/>
            </a:xfrm>
          </p:grpSpPr>
          <p:sp>
            <p:nvSpPr>
              <p:cNvPr id="12323" name="Rectangle 102"/>
              <p:cNvSpPr>
                <a:spLocks noChangeArrowheads="1"/>
              </p:cNvSpPr>
              <p:nvPr/>
            </p:nvSpPr>
            <p:spPr bwMode="auto">
              <a:xfrm>
                <a:off x="1586511" y="2596289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14</a:t>
                </a:r>
              </a:p>
            </p:txBody>
          </p:sp>
          <p:sp>
            <p:nvSpPr>
              <p:cNvPr id="12324" name="Rectangle 103"/>
              <p:cNvSpPr>
                <a:spLocks noChangeArrowheads="1"/>
              </p:cNvSpPr>
              <p:nvPr/>
            </p:nvSpPr>
            <p:spPr bwMode="auto">
              <a:xfrm>
                <a:off x="1586511" y="2904066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9</a:t>
                </a:r>
              </a:p>
            </p:txBody>
          </p:sp>
          <p:cxnSp>
            <p:nvCxnSpPr>
              <p:cNvPr id="105" name="Straight Connector 104"/>
              <p:cNvCxnSpPr>
                <a:cxnSpLocks/>
              </p:cNvCxnSpPr>
              <p:nvPr/>
            </p:nvCxnSpPr>
            <p:spPr>
              <a:xfrm>
                <a:off x="1648129" y="2904718"/>
                <a:ext cx="319024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317" name="Rectangle 96"/>
            <p:cNvSpPr>
              <a:spLocks noChangeArrowheads="1"/>
            </p:cNvSpPr>
            <p:nvPr/>
          </p:nvSpPr>
          <p:spPr bwMode="auto">
            <a:xfrm>
              <a:off x="1626401" y="2768385"/>
              <a:ext cx="3209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=</a:t>
              </a:r>
            </a:p>
          </p:txBody>
        </p:sp>
        <p:sp>
          <p:nvSpPr>
            <p:cNvPr id="12318" name="Rectangle 97"/>
            <p:cNvSpPr>
              <a:spLocks noChangeArrowheads="1"/>
            </p:cNvSpPr>
            <p:nvPr/>
          </p:nvSpPr>
          <p:spPr bwMode="auto">
            <a:xfrm>
              <a:off x="1836322" y="2640404"/>
              <a:ext cx="346570" cy="600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300">
                  <a:solidFill>
                    <a:schemeClr val="tx1"/>
                  </a:solidFill>
                </a:rPr>
                <a:t>1</a:t>
              </a:r>
            </a:p>
          </p:txBody>
        </p:sp>
        <p:grpSp>
          <p:nvGrpSpPr>
            <p:cNvPr id="12319" name="Group 98"/>
            <p:cNvGrpSpPr>
              <a:grpSpLocks/>
            </p:cNvGrpSpPr>
            <p:nvPr/>
          </p:nvGrpSpPr>
          <p:grpSpPr bwMode="auto">
            <a:xfrm>
              <a:off x="2079798" y="2648426"/>
              <a:ext cx="442090" cy="615554"/>
              <a:chOff x="1586511" y="2596289"/>
              <a:chExt cx="442090" cy="615554"/>
            </a:xfrm>
          </p:grpSpPr>
          <p:sp>
            <p:nvSpPr>
              <p:cNvPr id="12320" name="Rectangle 99"/>
              <p:cNvSpPr>
                <a:spLocks noChangeArrowheads="1"/>
              </p:cNvSpPr>
              <p:nvPr/>
            </p:nvSpPr>
            <p:spPr bwMode="auto">
              <a:xfrm>
                <a:off x="1586511" y="2596289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5</a:t>
                </a:r>
              </a:p>
            </p:txBody>
          </p:sp>
          <p:sp>
            <p:nvSpPr>
              <p:cNvPr id="12321" name="Rectangle 100"/>
              <p:cNvSpPr>
                <a:spLocks noChangeArrowheads="1"/>
              </p:cNvSpPr>
              <p:nvPr/>
            </p:nvSpPr>
            <p:spPr bwMode="auto">
              <a:xfrm>
                <a:off x="1586511" y="2904066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9</a:t>
                </a:r>
              </a:p>
            </p:txBody>
          </p:sp>
          <p:cxnSp>
            <p:nvCxnSpPr>
              <p:cNvPr id="102" name="Straight Connector 101"/>
              <p:cNvCxnSpPr>
                <a:cxnSpLocks/>
              </p:cNvCxnSpPr>
              <p:nvPr/>
            </p:nvCxnSpPr>
            <p:spPr>
              <a:xfrm>
                <a:off x="1648459" y="2904718"/>
                <a:ext cx="319024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4662488" y="3044825"/>
            <a:ext cx="1895475" cy="1757363"/>
            <a:chOff x="4662488" y="3044825"/>
            <a:chExt cx="1895475" cy="1757363"/>
          </a:xfrm>
        </p:grpSpPr>
        <p:pic>
          <p:nvPicPr>
            <p:cNvPr id="12298" name="Picture 7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62488" y="3044825"/>
              <a:ext cx="1895475" cy="1757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2299" name="Group 16"/>
            <p:cNvGrpSpPr>
              <a:grpSpLocks/>
            </p:cNvGrpSpPr>
            <p:nvPr/>
          </p:nvGrpSpPr>
          <p:grpSpPr bwMode="auto">
            <a:xfrm>
              <a:off x="4700328" y="3539160"/>
              <a:ext cx="441808" cy="615125"/>
              <a:chOff x="4847741" y="4200613"/>
              <a:chExt cx="442090" cy="615554"/>
            </a:xfrm>
          </p:grpSpPr>
          <p:sp>
            <p:nvSpPr>
              <p:cNvPr id="12312" name="Rectangle 84"/>
              <p:cNvSpPr>
                <a:spLocks noChangeArrowheads="1"/>
              </p:cNvSpPr>
              <p:nvPr/>
            </p:nvSpPr>
            <p:spPr bwMode="auto">
              <a:xfrm>
                <a:off x="4847741" y="4200613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6</a:t>
                </a:r>
              </a:p>
            </p:txBody>
          </p:sp>
          <p:sp>
            <p:nvSpPr>
              <p:cNvPr id="12313" name="Rectangle 85"/>
              <p:cNvSpPr>
                <a:spLocks noChangeArrowheads="1"/>
              </p:cNvSpPr>
              <p:nvPr/>
            </p:nvSpPr>
            <p:spPr bwMode="auto">
              <a:xfrm>
                <a:off x="4847741" y="4508390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4</a:t>
                </a:r>
              </a:p>
            </p:txBody>
          </p:sp>
          <p:cxnSp>
            <p:nvCxnSpPr>
              <p:cNvPr id="87" name="Straight Connector 86"/>
              <p:cNvCxnSpPr>
                <a:cxnSpLocks/>
              </p:cNvCxnSpPr>
              <p:nvPr/>
            </p:nvCxnSpPr>
            <p:spPr>
              <a:xfrm>
                <a:off x="4946489" y="4508180"/>
                <a:ext cx="244631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300" name="Rectangle 78"/>
            <p:cNvSpPr>
              <a:spLocks noChangeArrowheads="1"/>
            </p:cNvSpPr>
            <p:nvPr/>
          </p:nvSpPr>
          <p:spPr bwMode="auto">
            <a:xfrm>
              <a:off x="5007937" y="3659036"/>
              <a:ext cx="320717" cy="369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=</a:t>
              </a:r>
            </a:p>
          </p:txBody>
        </p:sp>
        <p:sp>
          <p:nvSpPr>
            <p:cNvPr id="12301" name="Rectangle 79"/>
            <p:cNvSpPr>
              <a:spLocks noChangeArrowheads="1"/>
            </p:cNvSpPr>
            <p:nvPr/>
          </p:nvSpPr>
          <p:spPr bwMode="auto">
            <a:xfrm>
              <a:off x="5159517" y="3531144"/>
              <a:ext cx="346349" cy="599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300">
                  <a:solidFill>
                    <a:schemeClr val="tx1"/>
                  </a:solidFill>
                </a:rPr>
                <a:t>1</a:t>
              </a:r>
            </a:p>
          </p:txBody>
        </p:sp>
        <p:grpSp>
          <p:nvGrpSpPr>
            <p:cNvPr id="12302" name="Group 17"/>
            <p:cNvGrpSpPr>
              <a:grpSpLocks/>
            </p:cNvGrpSpPr>
            <p:nvPr/>
          </p:nvGrpSpPr>
          <p:grpSpPr bwMode="auto">
            <a:xfrm>
              <a:off x="5324875" y="3539160"/>
              <a:ext cx="441808" cy="615125"/>
              <a:chOff x="5527278" y="4200613"/>
              <a:chExt cx="442090" cy="615554"/>
            </a:xfrm>
          </p:grpSpPr>
          <p:sp>
            <p:nvSpPr>
              <p:cNvPr id="12309" name="Rectangle 81"/>
              <p:cNvSpPr>
                <a:spLocks noChangeArrowheads="1"/>
              </p:cNvSpPr>
              <p:nvPr/>
            </p:nvSpPr>
            <p:spPr bwMode="auto">
              <a:xfrm>
                <a:off x="5527278" y="4200613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2</a:t>
                </a:r>
              </a:p>
            </p:txBody>
          </p:sp>
          <p:sp>
            <p:nvSpPr>
              <p:cNvPr id="12310" name="Rectangle 82"/>
              <p:cNvSpPr>
                <a:spLocks noChangeArrowheads="1"/>
              </p:cNvSpPr>
              <p:nvPr/>
            </p:nvSpPr>
            <p:spPr bwMode="auto">
              <a:xfrm>
                <a:off x="5527278" y="4508390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4</a:t>
                </a:r>
              </a:p>
            </p:txBody>
          </p:sp>
          <p:cxnSp>
            <p:nvCxnSpPr>
              <p:cNvPr id="84" name="Straight Connector 83"/>
              <p:cNvCxnSpPr>
                <a:cxnSpLocks/>
              </p:cNvCxnSpPr>
              <p:nvPr/>
            </p:nvCxnSpPr>
            <p:spPr>
              <a:xfrm>
                <a:off x="5630132" y="4508180"/>
                <a:ext cx="236688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303" name="Rectangle 87"/>
            <p:cNvSpPr>
              <a:spLocks noChangeArrowheads="1"/>
            </p:cNvSpPr>
            <p:nvPr/>
          </p:nvSpPr>
          <p:spPr bwMode="auto">
            <a:xfrm>
              <a:off x="5668129" y="3636251"/>
              <a:ext cx="407224" cy="3690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or</a:t>
              </a:r>
            </a:p>
          </p:txBody>
        </p:sp>
        <p:grpSp>
          <p:nvGrpSpPr>
            <p:cNvPr id="12304" name="Group 19"/>
            <p:cNvGrpSpPr>
              <a:grpSpLocks/>
            </p:cNvGrpSpPr>
            <p:nvPr/>
          </p:nvGrpSpPr>
          <p:grpSpPr bwMode="auto">
            <a:xfrm>
              <a:off x="6101161" y="3536982"/>
              <a:ext cx="441808" cy="615125"/>
              <a:chOff x="6287641" y="4198433"/>
              <a:chExt cx="442090" cy="615554"/>
            </a:xfrm>
          </p:grpSpPr>
          <p:sp>
            <p:nvSpPr>
              <p:cNvPr id="12306" name="Rectangle 90"/>
              <p:cNvSpPr>
                <a:spLocks noChangeArrowheads="1"/>
              </p:cNvSpPr>
              <p:nvPr/>
            </p:nvSpPr>
            <p:spPr bwMode="auto">
              <a:xfrm>
                <a:off x="6287641" y="4198433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1</a:t>
                </a:r>
              </a:p>
            </p:txBody>
          </p:sp>
          <p:sp>
            <p:nvSpPr>
              <p:cNvPr id="12307" name="Rectangle 91"/>
              <p:cNvSpPr>
                <a:spLocks noChangeArrowheads="1"/>
              </p:cNvSpPr>
              <p:nvPr/>
            </p:nvSpPr>
            <p:spPr bwMode="auto">
              <a:xfrm>
                <a:off x="6287641" y="4506210"/>
                <a:ext cx="44209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2000" b="1">
                    <a:solidFill>
                      <a:schemeClr val="tx1"/>
                    </a:solidFill>
                  </a:rPr>
                  <a:t>2</a:t>
                </a:r>
              </a:p>
            </p:txBody>
          </p:sp>
          <p:cxnSp>
            <p:nvCxnSpPr>
              <p:cNvPr id="93" name="Straight Connector 92"/>
              <p:cNvCxnSpPr>
                <a:cxnSpLocks/>
              </p:cNvCxnSpPr>
              <p:nvPr/>
            </p:nvCxnSpPr>
            <p:spPr>
              <a:xfrm>
                <a:off x="6390496" y="4506591"/>
                <a:ext cx="236689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305" name="Rectangle 79"/>
            <p:cNvSpPr>
              <a:spLocks noChangeArrowheads="1"/>
            </p:cNvSpPr>
            <p:nvPr/>
          </p:nvSpPr>
          <p:spPr bwMode="auto">
            <a:xfrm>
              <a:off x="5938654" y="3531144"/>
              <a:ext cx="346349" cy="599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300">
                  <a:solidFill>
                    <a:schemeClr val="tx1"/>
                  </a:solidFill>
                </a:rPr>
                <a:t>1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409700"/>
            <a:ext cx="7632700" cy="493713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You can also convert a mixed number into an improper fraction.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400" dirty="0">
                <a:latin typeface="+mn-lt"/>
              </a:rPr>
              <a:t>Mixed Numbers to Improper Fractions</a:t>
            </a:r>
          </a:p>
        </p:txBody>
      </p:sp>
      <p:grpSp>
        <p:nvGrpSpPr>
          <p:cNvPr id="13316" name="Group 23"/>
          <p:cNvGrpSpPr>
            <a:grpSpLocks/>
          </p:cNvGrpSpPr>
          <p:nvPr/>
        </p:nvGrpSpPr>
        <p:grpSpPr bwMode="auto">
          <a:xfrm>
            <a:off x="6081713" y="2765425"/>
            <a:ext cx="188912" cy="434975"/>
            <a:chOff x="6127824" y="2875053"/>
            <a:chExt cx="188888" cy="434157"/>
          </a:xfrm>
        </p:grpSpPr>
        <p:sp>
          <p:nvSpPr>
            <p:cNvPr id="13336" name="Rectangle 26"/>
            <p:cNvSpPr>
              <a:spLocks noChangeArrowheads="1"/>
            </p:cNvSpPr>
            <p:nvPr/>
          </p:nvSpPr>
          <p:spPr bwMode="auto">
            <a:xfrm>
              <a:off x="6127824" y="2875053"/>
              <a:ext cx="188888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13337" name="Rectangle 27"/>
            <p:cNvSpPr>
              <a:spLocks noChangeArrowheads="1"/>
            </p:cNvSpPr>
            <p:nvPr/>
          </p:nvSpPr>
          <p:spPr bwMode="auto">
            <a:xfrm>
              <a:off x="6127824" y="3093766"/>
              <a:ext cx="188888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chemeClr val="tx1"/>
                  </a:solidFill>
                </a:rPr>
                <a:t>3</a:t>
              </a:r>
            </a:p>
          </p:txBody>
        </p:sp>
        <p:cxnSp>
          <p:nvCxnSpPr>
            <p:cNvPr id="29" name="Straight Connector 28"/>
            <p:cNvCxnSpPr>
              <a:cxnSpLocks/>
            </p:cNvCxnSpPr>
            <p:nvPr/>
          </p:nvCxnSpPr>
          <p:spPr>
            <a:xfrm>
              <a:off x="6137348" y="3092132"/>
              <a:ext cx="16984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317" name="Rectangle 30"/>
          <p:cNvSpPr>
            <a:spLocks noChangeArrowheads="1"/>
          </p:cNvSpPr>
          <p:nvPr/>
        </p:nvSpPr>
        <p:spPr bwMode="auto">
          <a:xfrm>
            <a:off x="5583238" y="2543175"/>
            <a:ext cx="522287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3318" name="TextBox 1"/>
          <p:cNvSpPr txBox="1">
            <a:spLocks noChangeArrowheads="1"/>
          </p:cNvSpPr>
          <p:nvPr/>
        </p:nvSpPr>
        <p:spPr bwMode="auto">
          <a:xfrm>
            <a:off x="755650" y="2078038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First you need to multiply the </a:t>
            </a:r>
            <a:r>
              <a:rPr lang="en-GB" altLang="en-US" b="1">
                <a:solidFill>
                  <a:schemeClr val="tx1"/>
                </a:solidFill>
              </a:rPr>
              <a:t>whole number </a:t>
            </a:r>
            <a:r>
              <a:rPr lang="en-GB" altLang="en-US">
                <a:solidFill>
                  <a:schemeClr val="tx1"/>
                </a:solidFill>
              </a:rPr>
              <a:t>by the </a:t>
            </a:r>
            <a:r>
              <a:rPr lang="en-GB" altLang="en-US" b="1">
                <a:solidFill>
                  <a:schemeClr val="tx1"/>
                </a:solidFill>
              </a:rPr>
              <a:t>denominator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4957763" y="2447925"/>
            <a:ext cx="684212" cy="373063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endCxn id="13337" idx="3"/>
          </p:cNvCxnSpPr>
          <p:nvPr/>
        </p:nvCxnSpPr>
        <p:spPr>
          <a:xfrm flipH="1">
            <a:off x="6270625" y="2397125"/>
            <a:ext cx="1235075" cy="695325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21" name="Group 42"/>
          <p:cNvGrpSpPr>
            <a:grpSpLocks/>
          </p:cNvGrpSpPr>
          <p:nvPr/>
        </p:nvGrpSpPr>
        <p:grpSpPr bwMode="auto">
          <a:xfrm>
            <a:off x="2127250" y="3357563"/>
            <a:ext cx="1270000" cy="1263650"/>
            <a:chOff x="1341766" y="3331357"/>
            <a:chExt cx="2620397" cy="2607415"/>
          </a:xfrm>
        </p:grpSpPr>
        <p:pic>
          <p:nvPicPr>
            <p:cNvPr id="13333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3863" y="3331357"/>
              <a:ext cx="1248300" cy="1894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4" name="Picture 3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1766" y="3331357"/>
              <a:ext cx="1286393" cy="1899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5" name="Picture 4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4932" y="4655179"/>
              <a:ext cx="2204178" cy="12835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22" name="Group 43"/>
          <p:cNvGrpSpPr>
            <a:grpSpLocks/>
          </p:cNvGrpSpPr>
          <p:nvPr/>
        </p:nvGrpSpPr>
        <p:grpSpPr bwMode="auto">
          <a:xfrm>
            <a:off x="3929063" y="3370263"/>
            <a:ext cx="1270000" cy="1263650"/>
            <a:chOff x="1341766" y="3331357"/>
            <a:chExt cx="2620397" cy="2607415"/>
          </a:xfrm>
        </p:grpSpPr>
        <p:pic>
          <p:nvPicPr>
            <p:cNvPr id="13330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3863" y="3331357"/>
              <a:ext cx="1248300" cy="1894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1" name="Picture 4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1766" y="3331357"/>
              <a:ext cx="1286393" cy="1899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2" name="Picture 4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4932" y="4655179"/>
              <a:ext cx="2204178" cy="12835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323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075" y="3357563"/>
            <a:ext cx="623888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4" name="TextBox 51"/>
          <p:cNvSpPr txBox="1">
            <a:spLocks noChangeArrowheads="1"/>
          </p:cNvSpPr>
          <p:nvPr/>
        </p:nvSpPr>
        <p:spPr bwMode="auto">
          <a:xfrm>
            <a:off x="3298825" y="4660900"/>
            <a:ext cx="2565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 × 3 = 6</a:t>
            </a:r>
          </a:p>
        </p:txBody>
      </p:sp>
      <p:sp>
        <p:nvSpPr>
          <p:cNvPr id="53" name="Rectangle 52"/>
          <p:cNvSpPr/>
          <p:nvPr/>
        </p:nvSpPr>
        <p:spPr>
          <a:xfrm>
            <a:off x="755650" y="5043488"/>
            <a:ext cx="7632700" cy="1049337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Then add the total to the numerator. </a:t>
            </a:r>
            <a:r>
              <a:rPr lang="en-GB" b="1" dirty="0">
                <a:solidFill>
                  <a:schemeClr val="tx1"/>
                </a:solidFill>
              </a:rPr>
              <a:t>6 + 1 = 7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b="1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Then write the answer over the denominator. </a:t>
            </a:r>
          </a:p>
        </p:txBody>
      </p:sp>
      <p:grpSp>
        <p:nvGrpSpPr>
          <p:cNvPr id="13326" name="Group 53"/>
          <p:cNvGrpSpPr>
            <a:grpSpLocks/>
          </p:cNvGrpSpPr>
          <p:nvPr/>
        </p:nvGrpSpPr>
        <p:grpSpPr bwMode="auto">
          <a:xfrm>
            <a:off x="6919913" y="5619750"/>
            <a:ext cx="188912" cy="434975"/>
            <a:chOff x="6127824" y="2875053"/>
            <a:chExt cx="188888" cy="434157"/>
          </a:xfrm>
        </p:grpSpPr>
        <p:sp>
          <p:nvSpPr>
            <p:cNvPr id="13327" name="Rectangle 54"/>
            <p:cNvSpPr>
              <a:spLocks noChangeArrowheads="1"/>
            </p:cNvSpPr>
            <p:nvPr/>
          </p:nvSpPr>
          <p:spPr bwMode="auto">
            <a:xfrm>
              <a:off x="6127824" y="2875053"/>
              <a:ext cx="188888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chemeClr val="tx1"/>
                  </a:solidFill>
                </a:rPr>
                <a:t>7</a:t>
              </a:r>
            </a:p>
          </p:txBody>
        </p:sp>
        <p:sp>
          <p:nvSpPr>
            <p:cNvPr id="13328" name="Rectangle 55"/>
            <p:cNvSpPr>
              <a:spLocks noChangeArrowheads="1"/>
            </p:cNvSpPr>
            <p:nvPr/>
          </p:nvSpPr>
          <p:spPr bwMode="auto">
            <a:xfrm>
              <a:off x="6127824" y="3093766"/>
              <a:ext cx="188888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>
                  <a:solidFill>
                    <a:schemeClr val="tx1"/>
                  </a:solidFill>
                </a:rPr>
                <a:t>3</a:t>
              </a:r>
            </a:p>
          </p:txBody>
        </p:sp>
        <p:cxnSp>
          <p:nvCxnSpPr>
            <p:cNvPr id="57" name="Straight Connector 56"/>
            <p:cNvCxnSpPr>
              <a:cxnSpLocks/>
            </p:cNvCxnSpPr>
            <p:nvPr/>
          </p:nvCxnSpPr>
          <p:spPr>
            <a:xfrm>
              <a:off x="6137348" y="3092132"/>
              <a:ext cx="16984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409700"/>
            <a:ext cx="7632700" cy="493713"/>
          </a:xfrm>
          <a:prstGeom prst="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Convert these mixed numbers into improper fractions: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400" dirty="0">
                <a:latin typeface="+mn-lt"/>
              </a:rPr>
              <a:t>Mixed Numbers to Improper Fractions</a:t>
            </a:r>
          </a:p>
        </p:txBody>
      </p:sp>
      <p:pic>
        <p:nvPicPr>
          <p:cNvPr id="14340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34"/>
          <a:stretch>
            <a:fillRect/>
          </a:stretch>
        </p:blipFill>
        <p:spPr bwMode="auto">
          <a:xfrm>
            <a:off x="755650" y="4062413"/>
            <a:ext cx="1987550" cy="235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Oval 29"/>
          <p:cNvSpPr/>
          <p:nvPr/>
        </p:nvSpPr>
        <p:spPr>
          <a:xfrm>
            <a:off x="2055813" y="3835400"/>
            <a:ext cx="227012" cy="2270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1941513" y="4127500"/>
            <a:ext cx="165100" cy="1651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4343" name="Group 5"/>
          <p:cNvGrpSpPr>
            <a:grpSpLocks/>
          </p:cNvGrpSpPr>
          <p:nvPr/>
        </p:nvGrpSpPr>
        <p:grpSpPr bwMode="auto">
          <a:xfrm>
            <a:off x="2055813" y="2492375"/>
            <a:ext cx="1581150" cy="1465263"/>
            <a:chOff x="2056256" y="2492708"/>
            <a:chExt cx="1580331" cy="1465268"/>
          </a:xfrm>
        </p:grpSpPr>
        <p:pic>
          <p:nvPicPr>
            <p:cNvPr id="14358" name="Picture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6256" y="2492708"/>
              <a:ext cx="1580331" cy="1465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4359" name="Group 23"/>
            <p:cNvGrpSpPr>
              <a:grpSpLocks/>
            </p:cNvGrpSpPr>
            <p:nvPr/>
          </p:nvGrpSpPr>
          <p:grpSpPr bwMode="auto">
            <a:xfrm>
              <a:off x="2901446" y="2960860"/>
              <a:ext cx="188888" cy="434157"/>
              <a:chOff x="6127824" y="2875053"/>
              <a:chExt cx="188888" cy="434157"/>
            </a:xfrm>
          </p:grpSpPr>
          <p:sp>
            <p:nvSpPr>
              <p:cNvPr id="14361" name="Rectangle 26"/>
              <p:cNvSpPr>
                <a:spLocks noChangeArrowheads="1"/>
              </p:cNvSpPr>
              <p:nvPr/>
            </p:nvSpPr>
            <p:spPr bwMode="auto">
              <a:xfrm>
                <a:off x="6127824" y="2875053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3</a:t>
                </a:r>
              </a:p>
            </p:txBody>
          </p:sp>
          <p:sp>
            <p:nvSpPr>
              <p:cNvPr id="14362" name="Rectangle 27"/>
              <p:cNvSpPr>
                <a:spLocks noChangeArrowheads="1"/>
              </p:cNvSpPr>
              <p:nvPr/>
            </p:nvSpPr>
            <p:spPr bwMode="auto">
              <a:xfrm>
                <a:off x="6127824" y="3093766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4</a:t>
                </a:r>
              </a:p>
            </p:txBody>
          </p:sp>
          <p:cxnSp>
            <p:nvCxnSpPr>
              <p:cNvPr id="29" name="Straight Connector 28"/>
              <p:cNvCxnSpPr>
                <a:cxnSpLocks/>
              </p:cNvCxnSpPr>
              <p:nvPr/>
            </p:nvCxnSpPr>
            <p:spPr>
              <a:xfrm>
                <a:off x="6137853" y="3092704"/>
                <a:ext cx="169775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360" name="Rectangle 30"/>
            <p:cNvSpPr>
              <a:spLocks noChangeArrowheads="1"/>
            </p:cNvSpPr>
            <p:nvPr/>
          </p:nvSpPr>
          <p:spPr bwMode="auto">
            <a:xfrm>
              <a:off x="2531445" y="2728792"/>
              <a:ext cx="428322" cy="86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>
                  <a:solidFill>
                    <a:schemeClr val="tx1"/>
                  </a:solidFill>
                </a:rPr>
                <a:t>1</a:t>
              </a:r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4084638" y="3478213"/>
            <a:ext cx="1579562" cy="1465262"/>
            <a:chOff x="3434956" y="3560015"/>
            <a:chExt cx="1580331" cy="1465268"/>
          </a:xfrm>
        </p:grpSpPr>
        <p:pic>
          <p:nvPicPr>
            <p:cNvPr id="14352" name="Picture 10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34956" y="3560015"/>
              <a:ext cx="1580331" cy="1465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4353" name="Group 105"/>
            <p:cNvGrpSpPr>
              <a:grpSpLocks/>
            </p:cNvGrpSpPr>
            <p:nvPr/>
          </p:nvGrpSpPr>
          <p:grpSpPr bwMode="auto">
            <a:xfrm>
              <a:off x="4383112" y="4014519"/>
              <a:ext cx="188888" cy="434157"/>
              <a:chOff x="6127824" y="2875053"/>
              <a:chExt cx="188888" cy="434157"/>
            </a:xfrm>
          </p:grpSpPr>
          <p:sp>
            <p:nvSpPr>
              <p:cNvPr id="14355" name="Rectangle 107"/>
              <p:cNvSpPr>
                <a:spLocks noChangeArrowheads="1"/>
              </p:cNvSpPr>
              <p:nvPr/>
            </p:nvSpPr>
            <p:spPr bwMode="auto">
              <a:xfrm>
                <a:off x="6127824" y="2875053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4</a:t>
                </a:r>
              </a:p>
            </p:txBody>
          </p:sp>
          <p:sp>
            <p:nvSpPr>
              <p:cNvPr id="14356" name="Rectangle 108"/>
              <p:cNvSpPr>
                <a:spLocks noChangeArrowheads="1"/>
              </p:cNvSpPr>
              <p:nvPr/>
            </p:nvSpPr>
            <p:spPr bwMode="auto">
              <a:xfrm>
                <a:off x="6127824" y="3093766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7</a:t>
                </a:r>
              </a:p>
            </p:txBody>
          </p:sp>
          <p:cxnSp>
            <p:nvCxnSpPr>
              <p:cNvPr id="110" name="Straight Connector 109"/>
              <p:cNvCxnSpPr>
                <a:cxnSpLocks/>
              </p:cNvCxnSpPr>
              <p:nvPr/>
            </p:nvCxnSpPr>
            <p:spPr>
              <a:xfrm>
                <a:off x="6137396" y="3092064"/>
                <a:ext cx="16994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354" name="Rectangle 106"/>
            <p:cNvSpPr>
              <a:spLocks noChangeArrowheads="1"/>
            </p:cNvSpPr>
            <p:nvPr/>
          </p:nvSpPr>
          <p:spPr bwMode="auto">
            <a:xfrm>
              <a:off x="3910145" y="3796099"/>
              <a:ext cx="524503" cy="86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>
                  <a:solidFill>
                    <a:schemeClr val="tx1"/>
                  </a:solidFill>
                </a:rPr>
                <a:t>5</a:t>
              </a:r>
            </a:p>
          </p:txBody>
        </p:sp>
      </p:grpSp>
      <p:grpSp>
        <p:nvGrpSpPr>
          <p:cNvPr id="111" name="Group 110"/>
          <p:cNvGrpSpPr>
            <a:grpSpLocks/>
          </p:cNvGrpSpPr>
          <p:nvPr/>
        </p:nvGrpSpPr>
        <p:grpSpPr bwMode="auto">
          <a:xfrm>
            <a:off x="5929313" y="2443163"/>
            <a:ext cx="1581150" cy="1465262"/>
            <a:chOff x="3434956" y="3560015"/>
            <a:chExt cx="1580331" cy="1465268"/>
          </a:xfrm>
        </p:grpSpPr>
        <p:pic>
          <p:nvPicPr>
            <p:cNvPr id="14346" name="Picture 1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34956" y="3560015"/>
              <a:ext cx="1580331" cy="1465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4347" name="Group 112"/>
            <p:cNvGrpSpPr>
              <a:grpSpLocks/>
            </p:cNvGrpSpPr>
            <p:nvPr/>
          </p:nvGrpSpPr>
          <p:grpSpPr bwMode="auto">
            <a:xfrm>
              <a:off x="4383112" y="4014519"/>
              <a:ext cx="188888" cy="434157"/>
              <a:chOff x="6127824" y="2875053"/>
              <a:chExt cx="188888" cy="434157"/>
            </a:xfrm>
          </p:grpSpPr>
          <p:sp>
            <p:nvSpPr>
              <p:cNvPr id="14349" name="Rectangle 114"/>
              <p:cNvSpPr>
                <a:spLocks noChangeArrowheads="1"/>
              </p:cNvSpPr>
              <p:nvPr/>
            </p:nvSpPr>
            <p:spPr bwMode="auto">
              <a:xfrm>
                <a:off x="6127824" y="2875053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2</a:t>
                </a:r>
              </a:p>
            </p:txBody>
          </p:sp>
          <p:sp>
            <p:nvSpPr>
              <p:cNvPr id="14350" name="Rectangle 115"/>
              <p:cNvSpPr>
                <a:spLocks noChangeArrowheads="1"/>
              </p:cNvSpPr>
              <p:nvPr/>
            </p:nvSpPr>
            <p:spPr bwMode="auto">
              <a:xfrm>
                <a:off x="6127824" y="3093766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5</a:t>
                </a:r>
              </a:p>
            </p:txBody>
          </p:sp>
          <p:cxnSp>
            <p:nvCxnSpPr>
              <p:cNvPr id="117" name="Straight Connector 116"/>
              <p:cNvCxnSpPr>
                <a:cxnSpLocks/>
              </p:cNvCxnSpPr>
              <p:nvPr/>
            </p:nvCxnSpPr>
            <p:spPr>
              <a:xfrm>
                <a:off x="6138022" y="3092064"/>
                <a:ext cx="169774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348" name="Rectangle 113"/>
            <p:cNvSpPr>
              <a:spLocks noChangeArrowheads="1"/>
            </p:cNvSpPr>
            <p:nvPr/>
          </p:nvSpPr>
          <p:spPr bwMode="auto">
            <a:xfrm>
              <a:off x="3910145" y="3796099"/>
              <a:ext cx="524503" cy="86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>
                  <a:solidFill>
                    <a:schemeClr val="tx1"/>
                  </a:solidFill>
                </a:rPr>
                <a:t>3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400" dirty="0">
                <a:latin typeface="+mn-lt"/>
              </a:rPr>
              <a:t>Mixed Numbers to Improper Fractions </a:t>
            </a:r>
            <a:r>
              <a:rPr lang="en-GB" sz="2500" dirty="0">
                <a:latin typeface="+mn-lt"/>
              </a:rPr>
              <a:t>Answers</a:t>
            </a:r>
          </a:p>
        </p:txBody>
      </p:sp>
      <p:pic>
        <p:nvPicPr>
          <p:cNvPr id="15363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34"/>
          <a:stretch>
            <a:fillRect/>
          </a:stretch>
        </p:blipFill>
        <p:spPr bwMode="auto">
          <a:xfrm>
            <a:off x="755650" y="4062413"/>
            <a:ext cx="1987550" cy="235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Oval 29"/>
          <p:cNvSpPr/>
          <p:nvPr/>
        </p:nvSpPr>
        <p:spPr>
          <a:xfrm>
            <a:off x="2055813" y="3835400"/>
            <a:ext cx="227012" cy="2270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1941513" y="4127500"/>
            <a:ext cx="165100" cy="1651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5366" name="Group 9"/>
          <p:cNvGrpSpPr>
            <a:grpSpLocks/>
          </p:cNvGrpSpPr>
          <p:nvPr/>
        </p:nvGrpSpPr>
        <p:grpSpPr bwMode="auto">
          <a:xfrm>
            <a:off x="2055813" y="2492375"/>
            <a:ext cx="1581150" cy="1465263"/>
            <a:chOff x="2056256" y="2492708"/>
            <a:chExt cx="1580331" cy="1465268"/>
          </a:xfrm>
        </p:grpSpPr>
        <p:pic>
          <p:nvPicPr>
            <p:cNvPr id="15391" name="Picture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6256" y="2492708"/>
              <a:ext cx="1580331" cy="1465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392" name="Group 23"/>
            <p:cNvGrpSpPr>
              <a:grpSpLocks/>
            </p:cNvGrpSpPr>
            <p:nvPr/>
          </p:nvGrpSpPr>
          <p:grpSpPr bwMode="auto">
            <a:xfrm>
              <a:off x="2669140" y="2960860"/>
              <a:ext cx="188888" cy="434157"/>
              <a:chOff x="6127824" y="2875053"/>
              <a:chExt cx="188888" cy="434157"/>
            </a:xfrm>
          </p:grpSpPr>
          <p:sp>
            <p:nvSpPr>
              <p:cNvPr id="15399" name="Rectangle 26"/>
              <p:cNvSpPr>
                <a:spLocks noChangeArrowheads="1"/>
              </p:cNvSpPr>
              <p:nvPr/>
            </p:nvSpPr>
            <p:spPr bwMode="auto">
              <a:xfrm>
                <a:off x="6127824" y="2875053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3</a:t>
                </a:r>
              </a:p>
            </p:txBody>
          </p:sp>
          <p:sp>
            <p:nvSpPr>
              <p:cNvPr id="15400" name="Rectangle 27"/>
              <p:cNvSpPr>
                <a:spLocks noChangeArrowheads="1"/>
              </p:cNvSpPr>
              <p:nvPr/>
            </p:nvSpPr>
            <p:spPr bwMode="auto">
              <a:xfrm>
                <a:off x="6127824" y="3093766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4</a:t>
                </a:r>
              </a:p>
            </p:txBody>
          </p:sp>
          <p:cxnSp>
            <p:nvCxnSpPr>
              <p:cNvPr id="29" name="Straight Connector 28"/>
              <p:cNvCxnSpPr>
                <a:cxnSpLocks/>
              </p:cNvCxnSpPr>
              <p:nvPr/>
            </p:nvCxnSpPr>
            <p:spPr>
              <a:xfrm>
                <a:off x="6136917" y="3092704"/>
                <a:ext cx="169774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393" name="Rectangle 30"/>
            <p:cNvSpPr>
              <a:spLocks noChangeArrowheads="1"/>
            </p:cNvSpPr>
            <p:nvPr/>
          </p:nvSpPr>
          <p:spPr bwMode="auto">
            <a:xfrm>
              <a:off x="2299139" y="2728792"/>
              <a:ext cx="428322" cy="86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15394" name="Rectangle 31"/>
            <p:cNvSpPr>
              <a:spLocks noChangeArrowheads="1"/>
            </p:cNvSpPr>
            <p:nvPr/>
          </p:nvSpPr>
          <p:spPr bwMode="auto">
            <a:xfrm>
              <a:off x="2827425" y="2993393"/>
              <a:ext cx="3209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=</a:t>
              </a:r>
            </a:p>
          </p:txBody>
        </p:sp>
        <p:grpSp>
          <p:nvGrpSpPr>
            <p:cNvPr id="15395" name="Group 33"/>
            <p:cNvGrpSpPr>
              <a:grpSpLocks/>
            </p:cNvGrpSpPr>
            <p:nvPr/>
          </p:nvGrpSpPr>
          <p:grpSpPr bwMode="auto">
            <a:xfrm>
              <a:off x="3114081" y="2960860"/>
              <a:ext cx="188888" cy="434157"/>
              <a:chOff x="6127824" y="2875053"/>
              <a:chExt cx="188888" cy="434157"/>
            </a:xfrm>
          </p:grpSpPr>
          <p:sp>
            <p:nvSpPr>
              <p:cNvPr id="15396" name="Rectangle 34"/>
              <p:cNvSpPr>
                <a:spLocks noChangeArrowheads="1"/>
              </p:cNvSpPr>
              <p:nvPr/>
            </p:nvSpPr>
            <p:spPr bwMode="auto">
              <a:xfrm>
                <a:off x="6127824" y="2875053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7</a:t>
                </a:r>
              </a:p>
            </p:txBody>
          </p:sp>
          <p:sp>
            <p:nvSpPr>
              <p:cNvPr id="15397" name="Rectangle 36"/>
              <p:cNvSpPr>
                <a:spLocks noChangeArrowheads="1"/>
              </p:cNvSpPr>
              <p:nvPr/>
            </p:nvSpPr>
            <p:spPr bwMode="auto">
              <a:xfrm>
                <a:off x="6127824" y="3093766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4</a:t>
                </a:r>
              </a:p>
            </p:txBody>
          </p:sp>
          <p:cxnSp>
            <p:nvCxnSpPr>
              <p:cNvPr id="38" name="Straight Connector 37"/>
              <p:cNvCxnSpPr>
                <a:cxnSpLocks/>
              </p:cNvCxnSpPr>
              <p:nvPr/>
            </p:nvCxnSpPr>
            <p:spPr>
              <a:xfrm>
                <a:off x="6137833" y="3092704"/>
                <a:ext cx="169775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4084638" y="3478213"/>
            <a:ext cx="1579562" cy="1465262"/>
            <a:chOff x="4083853" y="3477528"/>
            <a:chExt cx="1580331" cy="1465268"/>
          </a:xfrm>
        </p:grpSpPr>
        <p:pic>
          <p:nvPicPr>
            <p:cNvPr id="15380" name="Picture 10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3853" y="3477528"/>
              <a:ext cx="1580331" cy="1465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381" name="Group 38"/>
            <p:cNvGrpSpPr>
              <a:grpSpLocks/>
            </p:cNvGrpSpPr>
            <p:nvPr/>
          </p:nvGrpSpPr>
          <p:grpSpPr bwMode="auto">
            <a:xfrm>
              <a:off x="4707097" y="3920122"/>
              <a:ext cx="188888" cy="434157"/>
              <a:chOff x="6127824" y="2875053"/>
              <a:chExt cx="188888" cy="434157"/>
            </a:xfrm>
          </p:grpSpPr>
          <p:sp>
            <p:nvSpPr>
              <p:cNvPr id="15388" name="Rectangle 39"/>
              <p:cNvSpPr>
                <a:spLocks noChangeArrowheads="1"/>
              </p:cNvSpPr>
              <p:nvPr/>
            </p:nvSpPr>
            <p:spPr bwMode="auto">
              <a:xfrm>
                <a:off x="6127824" y="2875053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4</a:t>
                </a:r>
              </a:p>
            </p:txBody>
          </p:sp>
          <p:sp>
            <p:nvSpPr>
              <p:cNvPr id="15389" name="Rectangle 40"/>
              <p:cNvSpPr>
                <a:spLocks noChangeArrowheads="1"/>
              </p:cNvSpPr>
              <p:nvPr/>
            </p:nvSpPr>
            <p:spPr bwMode="auto">
              <a:xfrm>
                <a:off x="6127824" y="3093766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7</a:t>
                </a:r>
              </a:p>
            </p:txBody>
          </p:sp>
          <p:cxnSp>
            <p:nvCxnSpPr>
              <p:cNvPr id="42" name="Straight Connector 41"/>
              <p:cNvCxnSpPr>
                <a:cxnSpLocks/>
              </p:cNvCxnSpPr>
              <p:nvPr/>
            </p:nvCxnSpPr>
            <p:spPr>
              <a:xfrm>
                <a:off x="6136712" y="3092862"/>
                <a:ext cx="169945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382" name="Rectangle 42"/>
            <p:cNvSpPr>
              <a:spLocks noChangeArrowheads="1"/>
            </p:cNvSpPr>
            <p:nvPr/>
          </p:nvSpPr>
          <p:spPr bwMode="auto">
            <a:xfrm>
              <a:off x="4257203" y="3688054"/>
              <a:ext cx="524503" cy="86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>
                  <a:solidFill>
                    <a:schemeClr val="tx1"/>
                  </a:solidFill>
                </a:rPr>
                <a:t>5</a:t>
              </a:r>
            </a:p>
          </p:txBody>
        </p:sp>
        <p:sp>
          <p:nvSpPr>
            <p:cNvPr id="15383" name="Rectangle 43"/>
            <p:cNvSpPr>
              <a:spLocks noChangeArrowheads="1"/>
            </p:cNvSpPr>
            <p:nvPr/>
          </p:nvSpPr>
          <p:spPr bwMode="auto">
            <a:xfrm>
              <a:off x="4865382" y="3952655"/>
              <a:ext cx="3209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=</a:t>
              </a:r>
            </a:p>
          </p:txBody>
        </p:sp>
        <p:grpSp>
          <p:nvGrpSpPr>
            <p:cNvPr id="15384" name="Group 3"/>
            <p:cNvGrpSpPr>
              <a:grpSpLocks/>
            </p:cNvGrpSpPr>
            <p:nvPr/>
          </p:nvGrpSpPr>
          <p:grpSpPr bwMode="auto">
            <a:xfrm>
              <a:off x="5152038" y="3920122"/>
              <a:ext cx="256208" cy="434157"/>
              <a:chOff x="5152038" y="3920122"/>
              <a:chExt cx="256208" cy="434157"/>
            </a:xfrm>
          </p:grpSpPr>
          <p:sp>
            <p:nvSpPr>
              <p:cNvPr id="15385" name="Rectangle 45"/>
              <p:cNvSpPr>
                <a:spLocks noChangeArrowheads="1"/>
              </p:cNvSpPr>
              <p:nvPr/>
            </p:nvSpPr>
            <p:spPr bwMode="auto">
              <a:xfrm>
                <a:off x="5152038" y="3920122"/>
                <a:ext cx="25620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39</a:t>
                </a:r>
              </a:p>
            </p:txBody>
          </p:sp>
          <p:sp>
            <p:nvSpPr>
              <p:cNvPr id="15386" name="Rectangle 46"/>
              <p:cNvSpPr>
                <a:spLocks noChangeArrowheads="1"/>
              </p:cNvSpPr>
              <p:nvPr/>
            </p:nvSpPr>
            <p:spPr bwMode="auto">
              <a:xfrm>
                <a:off x="5185698" y="4138835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7</a:t>
                </a:r>
              </a:p>
            </p:txBody>
          </p:sp>
          <p:cxnSp>
            <p:nvCxnSpPr>
              <p:cNvPr id="48" name="Straight Connector 47"/>
              <p:cNvCxnSpPr>
                <a:cxnSpLocks/>
              </p:cNvCxnSpPr>
              <p:nvPr/>
            </p:nvCxnSpPr>
            <p:spPr>
              <a:xfrm>
                <a:off x="5176585" y="4137931"/>
                <a:ext cx="208064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5929313" y="2443163"/>
            <a:ext cx="1581150" cy="1465262"/>
            <a:chOff x="5929627" y="2443670"/>
            <a:chExt cx="1580331" cy="1465268"/>
          </a:xfrm>
        </p:grpSpPr>
        <p:pic>
          <p:nvPicPr>
            <p:cNvPr id="15369" name="Picture 1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9627" y="2443670"/>
              <a:ext cx="1580331" cy="14652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370" name="Group 48"/>
            <p:cNvGrpSpPr>
              <a:grpSpLocks/>
            </p:cNvGrpSpPr>
            <p:nvPr/>
          </p:nvGrpSpPr>
          <p:grpSpPr bwMode="auto">
            <a:xfrm>
              <a:off x="6542106" y="2894831"/>
              <a:ext cx="188888" cy="434157"/>
              <a:chOff x="6127824" y="2875053"/>
              <a:chExt cx="188888" cy="434157"/>
            </a:xfrm>
          </p:grpSpPr>
          <p:sp>
            <p:nvSpPr>
              <p:cNvPr id="15377" name="Rectangle 49"/>
              <p:cNvSpPr>
                <a:spLocks noChangeArrowheads="1"/>
              </p:cNvSpPr>
              <p:nvPr/>
            </p:nvSpPr>
            <p:spPr bwMode="auto">
              <a:xfrm>
                <a:off x="6127824" y="2875053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2</a:t>
                </a:r>
              </a:p>
            </p:txBody>
          </p:sp>
          <p:sp>
            <p:nvSpPr>
              <p:cNvPr id="15378" name="Rectangle 50"/>
              <p:cNvSpPr>
                <a:spLocks noChangeArrowheads="1"/>
              </p:cNvSpPr>
              <p:nvPr/>
            </p:nvSpPr>
            <p:spPr bwMode="auto">
              <a:xfrm>
                <a:off x="6127824" y="3093766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5</a:t>
                </a:r>
              </a:p>
            </p:txBody>
          </p:sp>
          <p:cxnSp>
            <p:nvCxnSpPr>
              <p:cNvPr id="52" name="Straight Connector 51"/>
              <p:cNvCxnSpPr>
                <a:cxnSpLocks/>
              </p:cNvCxnSpPr>
              <p:nvPr/>
            </p:nvCxnSpPr>
            <p:spPr>
              <a:xfrm>
                <a:off x="6137323" y="3092232"/>
                <a:ext cx="169774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371" name="Rectangle 52"/>
            <p:cNvSpPr>
              <a:spLocks noChangeArrowheads="1"/>
            </p:cNvSpPr>
            <p:nvPr/>
          </p:nvSpPr>
          <p:spPr bwMode="auto">
            <a:xfrm>
              <a:off x="6110002" y="2662763"/>
              <a:ext cx="524503" cy="86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500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15372" name="Rectangle 53"/>
            <p:cNvSpPr>
              <a:spLocks noChangeArrowheads="1"/>
            </p:cNvSpPr>
            <p:nvPr/>
          </p:nvSpPr>
          <p:spPr bwMode="auto">
            <a:xfrm>
              <a:off x="6718181" y="2927364"/>
              <a:ext cx="32092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=</a:t>
              </a:r>
            </a:p>
          </p:txBody>
        </p:sp>
        <p:grpSp>
          <p:nvGrpSpPr>
            <p:cNvPr id="15373" name="Group 54"/>
            <p:cNvGrpSpPr>
              <a:grpSpLocks/>
            </p:cNvGrpSpPr>
            <p:nvPr/>
          </p:nvGrpSpPr>
          <p:grpSpPr bwMode="auto">
            <a:xfrm>
              <a:off x="7004837" y="2894831"/>
              <a:ext cx="256208" cy="434157"/>
              <a:chOff x="5152038" y="3920122"/>
              <a:chExt cx="256208" cy="434157"/>
            </a:xfrm>
          </p:grpSpPr>
          <p:sp>
            <p:nvSpPr>
              <p:cNvPr id="15374" name="Rectangle 55"/>
              <p:cNvSpPr>
                <a:spLocks noChangeArrowheads="1"/>
              </p:cNvSpPr>
              <p:nvPr/>
            </p:nvSpPr>
            <p:spPr bwMode="auto">
              <a:xfrm>
                <a:off x="5152038" y="3920122"/>
                <a:ext cx="25620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17</a:t>
                </a:r>
              </a:p>
            </p:txBody>
          </p:sp>
          <p:sp>
            <p:nvSpPr>
              <p:cNvPr id="15375" name="Rectangle 56"/>
              <p:cNvSpPr>
                <a:spLocks noChangeArrowheads="1"/>
              </p:cNvSpPr>
              <p:nvPr/>
            </p:nvSpPr>
            <p:spPr bwMode="auto">
              <a:xfrm>
                <a:off x="5185698" y="4138835"/>
                <a:ext cx="188888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Twinkl" pitchFamily="2" charset="0"/>
                    <a:cs typeface="Twinkl" pitchFamily="2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400" b="1">
                    <a:solidFill>
                      <a:schemeClr val="tx1"/>
                    </a:solidFill>
                  </a:rPr>
                  <a:t>5</a:t>
                </a:r>
              </a:p>
            </p:txBody>
          </p:sp>
          <p:cxnSp>
            <p:nvCxnSpPr>
              <p:cNvPr id="58" name="Straight Connector 57"/>
              <p:cNvCxnSpPr>
                <a:cxnSpLocks/>
              </p:cNvCxnSpPr>
              <p:nvPr/>
            </p:nvCxnSpPr>
            <p:spPr>
              <a:xfrm>
                <a:off x="5176395" y="4137301"/>
                <a:ext cx="207855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33BCCAEC557B4F9DE9A9AAEB04DEBA" ma:contentTypeVersion="12" ma:contentTypeDescription="Create a new document." ma:contentTypeScope="" ma:versionID="62824fb3ca47146111720e8731532f5b">
  <xsd:schema xmlns:xsd="http://www.w3.org/2001/XMLSchema" xmlns:xs="http://www.w3.org/2001/XMLSchema" xmlns:p="http://schemas.microsoft.com/office/2006/metadata/properties" xmlns:ns2="79d5994c-441a-418a-aaad-8fbc26fab7f7" xmlns:ns3="85df18c3-2de1-4819-ad3c-ef2ca922e628" targetNamespace="http://schemas.microsoft.com/office/2006/metadata/properties" ma:root="true" ma:fieldsID="828336c8343f761f3fbc3a3f438db97c" ns2:_="" ns3:_="">
    <xsd:import namespace="79d5994c-441a-418a-aaad-8fbc26fab7f7"/>
    <xsd:import namespace="85df18c3-2de1-4819-ad3c-ef2ca922e6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d5994c-441a-418a-aaad-8fbc26fab7f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df18c3-2de1-4819-ad3c-ef2ca922e62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776E7F-567E-40B2-9E89-CE02A14AC506}"/>
</file>

<file path=customXml/itemProps2.xml><?xml version="1.0" encoding="utf-8"?>
<ds:datastoreItem xmlns:ds="http://schemas.openxmlformats.org/officeDocument/2006/customXml" ds:itemID="{F0BB671D-A92A-4BC9-AED4-37B0F380035D}"/>
</file>

<file path=customXml/itemProps3.xml><?xml version="1.0" encoding="utf-8"?>
<ds:datastoreItem xmlns:ds="http://schemas.openxmlformats.org/officeDocument/2006/customXml" ds:itemID="{DDFA8D46-D843-441C-9FCD-D8FE1D85747E}"/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134</TotalTime>
  <Words>303</Words>
  <Application>Microsoft Office PowerPoint</Application>
  <PresentationFormat>On-screen Show (4:3)</PresentationFormat>
  <Paragraphs>107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Twinkl</vt:lpstr>
      <vt:lpstr>Calibri</vt:lpstr>
      <vt:lpstr>Office Theme</vt:lpstr>
      <vt:lpstr>PowerPoint Presentation</vt:lpstr>
      <vt:lpstr>Proper Fractions</vt:lpstr>
      <vt:lpstr>Improper Fractions</vt:lpstr>
      <vt:lpstr>Improper Fractions to Mixed Numbers</vt:lpstr>
      <vt:lpstr>Improper Fractions to Mixed Numbers</vt:lpstr>
      <vt:lpstr>Improper Fractions to Mixed Numbers Answers</vt:lpstr>
      <vt:lpstr>Mixed Numbers to Improper Fractions</vt:lpstr>
      <vt:lpstr>Mixed Numbers to Improper Fractions</vt:lpstr>
      <vt:lpstr>Mixed Numbers to Improper Fractions Answers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ICT Department</cp:lastModifiedBy>
  <cp:revision>14</cp:revision>
  <dcterms:created xsi:type="dcterms:W3CDTF">2018-12-03T14:41:59Z</dcterms:created>
  <dcterms:modified xsi:type="dcterms:W3CDTF">2021-01-23T15:29:45Z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0x0101004433BCCAEC557B4F9DE9A9AAEB04DEBA</vt:lpwstr>
  </property>
</Properties>
</file>