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3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36" y="60"/>
      </p:cViewPr>
      <p:guideLst>
        <p:guide orient="horz" pos="1808"/>
        <p:guide pos="2880"/>
        <p:guide orient="horz" pos="279"/>
        <p:guide orient="horz" pos="379"/>
        <p:guide orient="horz" pos="290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" name="Google Shape;27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Explain to the students you will be discussing bullying behaviour online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Aims: to help students identify online technologies where bullying behaviour might take place </a:t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8e5e97800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" name="Google Shape;35;g8e5e97800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Firstly ask the students what they think the VIP stands for?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Discuss the types of bullying behaviour spells out VIP ask the students what they think it stands for 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V= verbal bullying behaviour which includes swearing, hurtful language and hate speech 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I= indirect bullying behaviour which includes cyberbullying, excluding someone and stealing 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P= physical bullying behaviour which is punching, pushing, hiting</a:t>
            </a:r>
            <a:r>
              <a:rPr lang="en">
                <a:solidFill>
                  <a:schemeClr val="dk1"/>
                </a:solidFill>
                <a:highlight>
                  <a:srgbClr val="D9EAD3"/>
                </a:highlight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8e5e97800c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" name="Google Shape;49;g8e5e97800c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you will be focusing on Indirect bullying as this occurs over the internet because it is not face-to-face speaking to someone or touching someone 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8e5e97800c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8e5e97800c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Thinking about their life. What technology do they use?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AutoNum type="arabicParenR"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it is?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AutoNum type="arabicParenR"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 how you can use it?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2984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AutoNum type="arabicParenR"/>
            </a:pPr>
            <a:r>
              <a:rPr lang="en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Explain how bullying behaviour can happen on it? </a:t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8e5e97800c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8e5e97800c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technologies to the learners use?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Outlining what is it? 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Describing how you can use it?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Explaining how bullying behaviour can happen on it?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8e5e97800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8e5e97800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Then present and go through the answers!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8e5e97800c_1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8e5e97800c_1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Then present and go through the answers!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8e5e97800c_1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8e5e97800c_1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Then present and go through the answers!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8e5e97800c_1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8e5e97800c_1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Then present and go through the answers!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932489f6c6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932489f6c6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6000"/>
              <a:buFont typeface="Proxima Nova Semibold"/>
              <a:buChar char="●"/>
              <a:defRPr sz="60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name="adj1" fmla="val 16667"/>
              <a:gd name="adj2" fmla="val 0"/>
            </a:avLst>
          </a:prstGeom>
          <a:solidFill>
            <a:srgbClr val="004BC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bel/heading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estion slide" type="tx">
  <p:cSld name="TITLE_AND_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 and one column">
  <p:cSld name="TITLE_AND_BODY_1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>
            <a:spLocks noGrp="1"/>
          </p:cNvSpPr>
          <p:nvPr>
            <p:ph type="body" idx="1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  <p:sp>
        <p:nvSpPr>
          <p:cNvPr id="23" name="Google Shape;23;p6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6"/>
          <p:cNvSpPr txBox="1">
            <a:spLocks noGrp="1"/>
          </p:cNvSpPr>
          <p:nvPr>
            <p:ph type="body" idx="2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Ages 7-11</a:t>
            </a:r>
            <a:endParaRPr sz="1400">
              <a:solidFill>
                <a:srgbClr val="004BC8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11" Type="http://schemas.openxmlformats.org/officeDocument/2006/relationships/image" Target="../media/image5.png"/><Relationship Id="rId5" Type="http://schemas.openxmlformats.org/officeDocument/2006/relationships/image" Target="../media/image12.png"/><Relationship Id="rId10" Type="http://schemas.openxmlformats.org/officeDocument/2006/relationships/image" Target="../media/image6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antibullyingpro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oogle Shape;29;p7"/>
          <p:cNvPicPr preferRelativeResize="0"/>
          <p:nvPr/>
        </p:nvPicPr>
        <p:blipFill rotWithShape="1">
          <a:blip r:embed="rId3">
            <a:alphaModFix amt="4000"/>
          </a:blip>
          <a:srcRect l="27389" t="24845" r="31723" b="25452"/>
          <a:stretch/>
        </p:blipFill>
        <p:spPr>
          <a:xfrm>
            <a:off x="4912850" y="0"/>
            <a:ext cx="42312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Bullying behaviour 101</a:t>
            </a:r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ubTitle" idx="1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 can describe ways people can be bullied through a range of media (e.g. image, video, text, chat).</a:t>
            </a:r>
            <a:endParaRPr b="1"/>
          </a:p>
        </p:txBody>
      </p:sp>
      <p:pic>
        <p:nvPicPr>
          <p:cNvPr id="32" name="Google Shape;32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68700" y="2493275"/>
            <a:ext cx="1342825" cy="2185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Types of </a:t>
            </a:r>
            <a:r>
              <a:rPr lang="en"/>
              <a:t>bullying behaviour</a:t>
            </a:r>
            <a:endParaRPr/>
          </a:p>
        </p:txBody>
      </p:sp>
      <p:sp>
        <p:nvSpPr>
          <p:cNvPr id="38" name="Google Shape;38;p8"/>
          <p:cNvSpPr/>
          <p:nvPr/>
        </p:nvSpPr>
        <p:spPr>
          <a:xfrm>
            <a:off x="1177225" y="1377085"/>
            <a:ext cx="1713300" cy="1597200"/>
          </a:xfrm>
          <a:prstGeom prst="star7">
            <a:avLst>
              <a:gd name="adj" fmla="val 34601"/>
              <a:gd name="hf" fmla="val 102572"/>
              <a:gd name="vf" fmla="val 105210"/>
            </a:avLst>
          </a:prstGeom>
          <a:solidFill>
            <a:srgbClr val="004BC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100" b="1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9" name="Google Shape;39;p8"/>
          <p:cNvSpPr txBox="1"/>
          <p:nvPr/>
        </p:nvSpPr>
        <p:spPr>
          <a:xfrm>
            <a:off x="1649275" y="1812485"/>
            <a:ext cx="769200" cy="59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1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V</a:t>
            </a:r>
            <a:endParaRPr/>
          </a:p>
        </p:txBody>
      </p:sp>
      <p:sp>
        <p:nvSpPr>
          <p:cNvPr id="40" name="Google Shape;40;p8"/>
          <p:cNvSpPr/>
          <p:nvPr/>
        </p:nvSpPr>
        <p:spPr>
          <a:xfrm>
            <a:off x="3849277" y="1377085"/>
            <a:ext cx="1713300" cy="1597200"/>
          </a:xfrm>
          <a:prstGeom prst="star7">
            <a:avLst>
              <a:gd name="adj" fmla="val 34601"/>
              <a:gd name="hf" fmla="val 102572"/>
              <a:gd name="vf" fmla="val 105210"/>
            </a:avLst>
          </a:prstGeom>
          <a:solidFill>
            <a:srgbClr val="004BC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100" b="1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1" name="Google Shape;41;p8"/>
          <p:cNvSpPr txBox="1"/>
          <p:nvPr/>
        </p:nvSpPr>
        <p:spPr>
          <a:xfrm>
            <a:off x="4321327" y="1812485"/>
            <a:ext cx="769200" cy="59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1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I</a:t>
            </a:r>
            <a:endParaRPr/>
          </a:p>
        </p:txBody>
      </p:sp>
      <p:sp>
        <p:nvSpPr>
          <p:cNvPr id="42" name="Google Shape;42;p8"/>
          <p:cNvSpPr/>
          <p:nvPr/>
        </p:nvSpPr>
        <p:spPr>
          <a:xfrm>
            <a:off x="6521319" y="1377085"/>
            <a:ext cx="1713300" cy="1597200"/>
          </a:xfrm>
          <a:prstGeom prst="star7">
            <a:avLst>
              <a:gd name="adj" fmla="val 34601"/>
              <a:gd name="hf" fmla="val 102572"/>
              <a:gd name="vf" fmla="val 105210"/>
            </a:avLst>
          </a:prstGeom>
          <a:solidFill>
            <a:srgbClr val="004BC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100" b="1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3" name="Google Shape;43;p8"/>
          <p:cNvSpPr txBox="1"/>
          <p:nvPr/>
        </p:nvSpPr>
        <p:spPr>
          <a:xfrm>
            <a:off x="6993369" y="1812485"/>
            <a:ext cx="769200" cy="59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1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P</a:t>
            </a:r>
            <a:endParaRPr/>
          </a:p>
        </p:txBody>
      </p:sp>
      <p:sp>
        <p:nvSpPr>
          <p:cNvPr id="44" name="Google Shape;44;p8"/>
          <p:cNvSpPr/>
          <p:nvPr/>
        </p:nvSpPr>
        <p:spPr>
          <a:xfrm>
            <a:off x="1008625" y="3190543"/>
            <a:ext cx="2050500" cy="12315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 cap="flat" cmpd="sng">
            <a:solidFill>
              <a:srgbClr val="4B4B4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004BC8"/>
                </a:solidFill>
                <a:latin typeface="Open Sans"/>
                <a:ea typeface="Open Sans"/>
                <a:cs typeface="Open Sans"/>
                <a:sym typeface="Open Sans"/>
              </a:rPr>
              <a:t>Verbal</a:t>
            </a:r>
            <a:r>
              <a:rPr lang="en" sz="1200" b="1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 bullying </a:t>
            </a:r>
            <a:endParaRPr sz="1200" b="1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2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Behaviour which includes swearing, hurtful language and hate speech.</a:t>
            </a:r>
            <a:endParaRPr sz="12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5" name="Google Shape;45;p8"/>
          <p:cNvSpPr/>
          <p:nvPr/>
        </p:nvSpPr>
        <p:spPr>
          <a:xfrm>
            <a:off x="3680675" y="3190543"/>
            <a:ext cx="2050500" cy="12315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 cap="flat" cmpd="sng">
            <a:solidFill>
              <a:srgbClr val="4B4B4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004BC8"/>
                </a:solidFill>
                <a:latin typeface="Open Sans"/>
                <a:ea typeface="Open Sans"/>
                <a:cs typeface="Open Sans"/>
                <a:sym typeface="Open Sans"/>
              </a:rPr>
              <a:t>Indirect</a:t>
            </a:r>
            <a:r>
              <a:rPr lang="en" sz="1200" b="1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 bullying </a:t>
            </a:r>
            <a:endParaRPr sz="1200" b="1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Behaviour which includes online bullying, excluding someone and stealing. </a:t>
            </a:r>
            <a:endParaRPr sz="12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46" name="Google Shape;46;p8"/>
          <p:cNvSpPr/>
          <p:nvPr/>
        </p:nvSpPr>
        <p:spPr>
          <a:xfrm>
            <a:off x="6428925" y="3190543"/>
            <a:ext cx="2050500" cy="12315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 cap="flat" cmpd="sng">
            <a:solidFill>
              <a:srgbClr val="4B4B4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solidFill>
                  <a:srgbClr val="004BC8"/>
                </a:solidFill>
                <a:latin typeface="Open Sans"/>
                <a:ea typeface="Open Sans"/>
                <a:cs typeface="Open Sans"/>
                <a:sym typeface="Open Sans"/>
              </a:rPr>
              <a:t>Physical</a:t>
            </a:r>
            <a:r>
              <a:rPr lang="en" sz="1200" b="1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 bullying</a:t>
            </a:r>
            <a:r>
              <a:rPr lang="en" sz="12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12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Behaviour which includes punching, pushing, hitting. </a:t>
            </a:r>
            <a:endParaRPr sz="12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Types of bullying behaviour</a:t>
            </a:r>
            <a:endParaRPr/>
          </a:p>
        </p:txBody>
      </p:sp>
      <p:sp>
        <p:nvSpPr>
          <p:cNvPr id="52" name="Google Shape;52;p9"/>
          <p:cNvSpPr/>
          <p:nvPr/>
        </p:nvSpPr>
        <p:spPr>
          <a:xfrm>
            <a:off x="1007203" y="1484552"/>
            <a:ext cx="1381500" cy="1287900"/>
          </a:xfrm>
          <a:prstGeom prst="star7">
            <a:avLst>
              <a:gd name="adj" fmla="val 34601"/>
              <a:gd name="hf" fmla="val 102572"/>
              <a:gd name="vf" fmla="val 105210"/>
            </a:avLst>
          </a:prstGeom>
          <a:solidFill>
            <a:srgbClr val="004BC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100" b="1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53" name="Google Shape;53;p9"/>
          <p:cNvSpPr txBox="1"/>
          <p:nvPr/>
        </p:nvSpPr>
        <p:spPr>
          <a:xfrm>
            <a:off x="1387875" y="1835673"/>
            <a:ext cx="620400" cy="4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400" b="1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I</a:t>
            </a:r>
            <a:endParaRPr sz="3400"/>
          </a:p>
        </p:txBody>
      </p:sp>
      <p:sp>
        <p:nvSpPr>
          <p:cNvPr id="54" name="Google Shape;54;p9"/>
          <p:cNvSpPr/>
          <p:nvPr/>
        </p:nvSpPr>
        <p:spPr>
          <a:xfrm>
            <a:off x="2659625" y="1773125"/>
            <a:ext cx="4535700" cy="93330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19050" cap="flat" cmpd="sng">
            <a:solidFill>
              <a:srgbClr val="4B4B4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004BC8"/>
                </a:solidFill>
                <a:latin typeface="Open Sans"/>
                <a:ea typeface="Open Sans"/>
                <a:cs typeface="Open Sans"/>
                <a:sym typeface="Open Sans"/>
              </a:rPr>
              <a:t>Indirect</a:t>
            </a:r>
            <a:r>
              <a:rPr lang="en" sz="1500" b="1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 bullying </a:t>
            </a:r>
            <a:r>
              <a:rPr lang="en" sz="15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behaviour which includes online bullying, excluding someone and stealing </a:t>
            </a:r>
            <a:endParaRPr sz="15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55" name="Google Shape;55;p9"/>
          <p:cNvPicPr preferRelativeResize="0"/>
          <p:nvPr/>
        </p:nvPicPr>
        <p:blipFill rotWithShape="1">
          <a:blip r:embed="rId3">
            <a:alphaModFix/>
          </a:blip>
          <a:srcRect l="29344" t="14477" r="29705" b="14484"/>
          <a:stretch/>
        </p:blipFill>
        <p:spPr>
          <a:xfrm>
            <a:off x="1265050" y="3370725"/>
            <a:ext cx="631899" cy="1096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9"/>
          <p:cNvPicPr preferRelativeResize="0"/>
          <p:nvPr/>
        </p:nvPicPr>
        <p:blipFill rotWithShape="1">
          <a:blip r:embed="rId4">
            <a:alphaModFix/>
          </a:blip>
          <a:srcRect l="15166" t="14417" r="13496" b="13312"/>
          <a:stretch/>
        </p:blipFill>
        <p:spPr>
          <a:xfrm>
            <a:off x="2436155" y="3208650"/>
            <a:ext cx="1271316" cy="1287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9"/>
          <p:cNvPicPr preferRelativeResize="0"/>
          <p:nvPr/>
        </p:nvPicPr>
        <p:blipFill rotWithShape="1">
          <a:blip r:embed="rId5">
            <a:alphaModFix/>
          </a:blip>
          <a:srcRect l="13754" t="14068" r="14272" b="14297"/>
          <a:stretch/>
        </p:blipFill>
        <p:spPr>
          <a:xfrm>
            <a:off x="4194702" y="3337493"/>
            <a:ext cx="1035099" cy="1030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58" name="Google Shape;58;p9"/>
          <p:cNvPicPr preferRelativeResize="0"/>
          <p:nvPr/>
        </p:nvPicPr>
        <p:blipFill rotWithShape="1">
          <a:blip r:embed="rId6">
            <a:alphaModFix/>
          </a:blip>
          <a:srcRect l="16122" t="16071" r="16108" b="16118"/>
          <a:stretch/>
        </p:blipFill>
        <p:spPr>
          <a:xfrm>
            <a:off x="5796263" y="3304204"/>
            <a:ext cx="1096146" cy="1096794"/>
          </a:xfrm>
          <a:prstGeom prst="rect">
            <a:avLst/>
          </a:prstGeom>
          <a:noFill/>
          <a:ln>
            <a:noFill/>
          </a:ln>
        </p:spPr>
      </p:pic>
      <p:pic>
        <p:nvPicPr>
          <p:cNvPr id="59" name="Google Shape;59;p9"/>
          <p:cNvPicPr preferRelativeResize="0"/>
          <p:nvPr/>
        </p:nvPicPr>
        <p:blipFill rotWithShape="1">
          <a:blip r:embed="rId7">
            <a:alphaModFix/>
          </a:blip>
          <a:srcRect l="25410" t="26504" r="24499" b="24719"/>
          <a:stretch/>
        </p:blipFill>
        <p:spPr>
          <a:xfrm>
            <a:off x="7321643" y="3499034"/>
            <a:ext cx="862203" cy="8395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454450" y="2377050"/>
            <a:ext cx="4804500" cy="220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Think about your life. What technology do you use?</a:t>
            </a:r>
            <a:endParaRPr sz="1500"/>
          </a:p>
          <a:p>
            <a:pPr marL="0" lvl="0" indent="0" algn="l" rtl="0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  <a:p>
            <a:pPr marL="0" lvl="0" indent="0" algn="l" rtl="0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Describe what it is. </a:t>
            </a:r>
            <a:endParaRPr sz="1500"/>
          </a:p>
          <a:p>
            <a:pPr marL="0" lvl="0" indent="0" algn="l" rtl="0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  <a:p>
            <a:pPr marL="0" lvl="0" indent="0" algn="l" rtl="0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Describe how you can use it. </a:t>
            </a:r>
            <a:endParaRPr sz="1500"/>
          </a:p>
          <a:p>
            <a:pPr marL="0" lvl="0" indent="0" algn="l" rtl="0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/>
          </a:p>
          <a:p>
            <a:pPr marL="0" lvl="0" indent="0" algn="l" rtl="0">
              <a:lnSpc>
                <a:spcPct val="13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/>
              <a:t>Explain how bullying behaviour can happen on it. </a:t>
            </a:r>
            <a:endParaRPr sz="1500"/>
          </a:p>
        </p:txBody>
      </p:sp>
      <p:sp>
        <p:nvSpPr>
          <p:cNvPr id="65" name="Google Shape;65;p10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Resource Activity:</a:t>
            </a:r>
            <a:r>
              <a:rPr lang="en"/>
              <a:t> Spot the technology  </a:t>
            </a:r>
            <a:endParaRPr/>
          </a:p>
        </p:txBody>
      </p:sp>
      <p:sp>
        <p:nvSpPr>
          <p:cNvPr id="66" name="Google Shape;66;p10"/>
          <p:cNvSpPr/>
          <p:nvPr/>
        </p:nvSpPr>
        <p:spPr>
          <a:xfrm>
            <a:off x="1454450" y="1506913"/>
            <a:ext cx="1793400" cy="458700"/>
          </a:xfrm>
          <a:prstGeom prst="rect">
            <a:avLst/>
          </a:prstGeom>
          <a:solidFill>
            <a:srgbClr val="004BC8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Examples</a:t>
            </a:r>
            <a:endParaRPr sz="1900" b="1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7" name="Google Shape;67;p10"/>
          <p:cNvSpPr/>
          <p:nvPr/>
        </p:nvSpPr>
        <p:spPr>
          <a:xfrm>
            <a:off x="902200" y="2295450"/>
            <a:ext cx="458700" cy="458700"/>
          </a:xfrm>
          <a:prstGeom prst="ellipse">
            <a:avLst/>
          </a:prstGeom>
          <a:solidFill>
            <a:srgbClr val="004BC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endParaRPr sz="1900" b="1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8" name="Google Shape;68;p10"/>
          <p:cNvSpPr/>
          <p:nvPr/>
        </p:nvSpPr>
        <p:spPr>
          <a:xfrm>
            <a:off x="902200" y="2905050"/>
            <a:ext cx="458700" cy="458700"/>
          </a:xfrm>
          <a:prstGeom prst="ellipse">
            <a:avLst/>
          </a:prstGeom>
          <a:solidFill>
            <a:srgbClr val="004BC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endParaRPr sz="1900" b="1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69" name="Google Shape;69;p10"/>
          <p:cNvSpPr/>
          <p:nvPr/>
        </p:nvSpPr>
        <p:spPr>
          <a:xfrm>
            <a:off x="902200" y="3514650"/>
            <a:ext cx="458700" cy="458700"/>
          </a:xfrm>
          <a:prstGeom prst="ellipse">
            <a:avLst/>
          </a:prstGeom>
          <a:solidFill>
            <a:srgbClr val="004BC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r>
            <a:endParaRPr sz="1900" b="1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0" name="Google Shape;70;p10"/>
          <p:cNvSpPr/>
          <p:nvPr/>
        </p:nvSpPr>
        <p:spPr>
          <a:xfrm>
            <a:off x="902200" y="4124250"/>
            <a:ext cx="458700" cy="458700"/>
          </a:xfrm>
          <a:prstGeom prst="ellipse">
            <a:avLst/>
          </a:prstGeom>
          <a:solidFill>
            <a:srgbClr val="004BC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 b="1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r>
            <a:endParaRPr sz="1900" b="1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Google Shape;75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4075" y="1115175"/>
            <a:ext cx="1722375" cy="1722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690284">
            <a:off x="6962976" y="469674"/>
            <a:ext cx="1752299" cy="1752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959376" y="656750"/>
            <a:ext cx="1722369" cy="1722369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288023" y="2237725"/>
            <a:ext cx="1722375" cy="1722396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1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681750" y="1710563"/>
            <a:ext cx="1722375" cy="1722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734875" y="3432950"/>
            <a:ext cx="1722376" cy="1722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083450" y="266220"/>
            <a:ext cx="1722376" cy="1722357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1"/>
          <p:cNvPicPr preferRelativeResize="0"/>
          <p:nvPr/>
        </p:nvPicPr>
        <p:blipFill rotWithShape="1">
          <a:blip r:embed="rId10">
            <a:alphaModFix/>
          </a:blip>
          <a:srcRect l="15166" t="14417" r="13496" b="13312"/>
          <a:stretch/>
        </p:blipFill>
        <p:spPr>
          <a:xfrm>
            <a:off x="5762226" y="3198969"/>
            <a:ext cx="1722375" cy="1744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11"/>
          <p:cNvPicPr preferRelativeResize="0"/>
          <p:nvPr/>
        </p:nvPicPr>
        <p:blipFill rotWithShape="1">
          <a:blip r:embed="rId11">
            <a:alphaModFix/>
          </a:blip>
          <a:srcRect l="29344" t="14477" r="29705" b="14484"/>
          <a:stretch/>
        </p:blipFill>
        <p:spPr>
          <a:xfrm rot="-1710550">
            <a:off x="1228852" y="3111993"/>
            <a:ext cx="1007280" cy="1747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1"/>
          <p:cNvPicPr preferRelativeResize="0"/>
          <p:nvPr/>
        </p:nvPicPr>
        <p:blipFill rotWithShape="1">
          <a:blip r:embed="rId12">
            <a:alphaModFix/>
          </a:blip>
          <a:srcRect l="25410" t="26504" r="24499" b="24719"/>
          <a:stretch/>
        </p:blipFill>
        <p:spPr>
          <a:xfrm>
            <a:off x="7421633" y="2379114"/>
            <a:ext cx="1722375" cy="16770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2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Media that can be used to show</a:t>
            </a:r>
            <a:r>
              <a:rPr lang="en"/>
              <a:t> 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bullying behaviour </a:t>
            </a:r>
            <a:endParaRPr/>
          </a:p>
        </p:txBody>
      </p:sp>
      <p:sp>
        <p:nvSpPr>
          <p:cNvPr id="90" name="Google Shape;90;p12"/>
          <p:cNvSpPr txBox="1"/>
          <p:nvPr/>
        </p:nvSpPr>
        <p:spPr>
          <a:xfrm>
            <a:off x="1453650" y="2103200"/>
            <a:ext cx="5462400" cy="233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b="1">
                <a:solidFill>
                  <a:srgbClr val="004BC8"/>
                </a:solidFill>
                <a:latin typeface="Open Sans"/>
                <a:ea typeface="Open Sans"/>
                <a:cs typeface="Open Sans"/>
                <a:sym typeface="Open Sans"/>
              </a:rPr>
              <a:t>Smartphone/Tablet computer</a:t>
            </a:r>
            <a:endParaRPr sz="2100" b="1">
              <a:solidFill>
                <a:srgbClr val="004BC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1900"/>
              <a:buFont typeface="Open Sans"/>
              <a:buChar char="●"/>
            </a:pPr>
            <a:r>
              <a:rPr lang="en" sz="19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Can send texts, images, videos, making calls and using the internet </a:t>
            </a: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0" algn="l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1900"/>
              <a:buFont typeface="Open Sans"/>
              <a:buChar char="●"/>
            </a:pPr>
            <a:r>
              <a:rPr lang="en" sz="19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Send nasty texts, send edited images and videos, being mean to someone over the phone and internet  </a:t>
            </a: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91" name="Google Shape;91;p1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245413">
            <a:off x="7200446" y="1852937"/>
            <a:ext cx="1111159" cy="1808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097241">
            <a:off x="5789951" y="1533474"/>
            <a:ext cx="1722370" cy="17223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3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Media that can be used to show</a:t>
            </a:r>
            <a:r>
              <a:rPr lang="en"/>
              <a:t> 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bullying behaviour </a:t>
            </a:r>
            <a:endParaRPr/>
          </a:p>
        </p:txBody>
      </p:sp>
      <p:sp>
        <p:nvSpPr>
          <p:cNvPr id="98" name="Google Shape;98;p13"/>
          <p:cNvSpPr txBox="1"/>
          <p:nvPr/>
        </p:nvSpPr>
        <p:spPr>
          <a:xfrm>
            <a:off x="1453650" y="2092000"/>
            <a:ext cx="5595000" cy="233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b="1">
                <a:solidFill>
                  <a:srgbClr val="004BC8"/>
                </a:solidFill>
                <a:latin typeface="Open Sans"/>
                <a:ea typeface="Open Sans"/>
                <a:cs typeface="Open Sans"/>
                <a:sym typeface="Open Sans"/>
              </a:rPr>
              <a:t>Computer/laptop/Smart TV</a:t>
            </a:r>
            <a:endParaRPr sz="2100" b="1">
              <a:solidFill>
                <a:srgbClr val="004BC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1900"/>
              <a:buFont typeface="Open Sans"/>
              <a:buChar char="●"/>
            </a:pPr>
            <a:r>
              <a:rPr lang="en" sz="19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Used to contact others via apps, social media, games and access the internet </a:t>
            </a: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0" algn="l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1900"/>
              <a:buFont typeface="Open Sans"/>
              <a:buChar char="●"/>
            </a:pPr>
            <a:r>
              <a:rPr lang="en" sz="19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Can send threatening messages, be mean over games/social media and the internet </a:t>
            </a: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99" name="Google Shape;99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09925" y="1204925"/>
            <a:ext cx="2610274" cy="2610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41625" y="2954450"/>
            <a:ext cx="1722375" cy="1722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4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Media that can be used to show</a:t>
            </a:r>
            <a:r>
              <a:rPr lang="en"/>
              <a:t> 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bullying behaviour </a:t>
            </a:r>
            <a:endParaRPr/>
          </a:p>
        </p:txBody>
      </p:sp>
      <p:sp>
        <p:nvSpPr>
          <p:cNvPr id="106" name="Google Shape;106;p14"/>
          <p:cNvSpPr txBox="1"/>
          <p:nvPr/>
        </p:nvSpPr>
        <p:spPr>
          <a:xfrm>
            <a:off x="1453650" y="2092000"/>
            <a:ext cx="5595000" cy="233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b="1">
                <a:solidFill>
                  <a:srgbClr val="004BC8"/>
                </a:solidFill>
                <a:latin typeface="Open Sans"/>
                <a:ea typeface="Open Sans"/>
                <a:cs typeface="Open Sans"/>
                <a:sym typeface="Open Sans"/>
              </a:rPr>
              <a:t>Online games/consoles</a:t>
            </a:r>
            <a:endParaRPr sz="2100" b="1">
              <a:solidFill>
                <a:srgbClr val="004BC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1900"/>
              <a:buFont typeface="Open Sans"/>
              <a:buChar char="●"/>
            </a:pPr>
            <a:r>
              <a:rPr lang="en" sz="19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Used to play games can be with a group or individually </a:t>
            </a: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1900"/>
              <a:buFont typeface="Open Sans"/>
              <a:buChar char="●"/>
            </a:pPr>
            <a:r>
              <a:rPr lang="en" sz="19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Can be used to exclude others, say hurtful comments over a headset or messages and intimidate others in the game</a:t>
            </a: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07" name="Google Shape;107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20075" y="1021575"/>
            <a:ext cx="2777124" cy="27771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4"/>
          <p:cNvPicPr preferRelativeResize="0"/>
          <p:nvPr/>
        </p:nvPicPr>
        <p:blipFill rotWithShape="1">
          <a:blip r:embed="rId4">
            <a:alphaModFix/>
          </a:blip>
          <a:srcRect l="25410" t="26504" r="24499" b="24719"/>
          <a:stretch/>
        </p:blipFill>
        <p:spPr>
          <a:xfrm>
            <a:off x="7555200" y="3121425"/>
            <a:ext cx="1654650" cy="1611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5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Media that can be used to show</a:t>
            </a:r>
            <a:r>
              <a:rPr lang="en"/>
              <a:t> 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bullying behaviour </a:t>
            </a:r>
            <a:endParaRPr/>
          </a:p>
        </p:txBody>
      </p:sp>
      <p:sp>
        <p:nvSpPr>
          <p:cNvPr id="114" name="Google Shape;114;p15"/>
          <p:cNvSpPr txBox="1"/>
          <p:nvPr/>
        </p:nvSpPr>
        <p:spPr>
          <a:xfrm>
            <a:off x="1453650" y="2092000"/>
            <a:ext cx="5595000" cy="233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b="1">
                <a:solidFill>
                  <a:srgbClr val="004BC8"/>
                </a:solidFill>
                <a:latin typeface="Open Sans"/>
                <a:ea typeface="Open Sans"/>
                <a:cs typeface="Open Sans"/>
                <a:sym typeface="Open Sans"/>
              </a:rPr>
              <a:t>Social media</a:t>
            </a:r>
            <a:endParaRPr sz="2100" b="1">
              <a:solidFill>
                <a:srgbClr val="004BC8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1900"/>
              <a:buFont typeface="Open Sans"/>
              <a:buChar char="●"/>
            </a:pPr>
            <a:r>
              <a:rPr lang="en" sz="19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Used for sharing images, videos, content</a:t>
            </a: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0" algn="l" rtl="0">
              <a:lnSpc>
                <a:spcPct val="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1900"/>
              <a:buFont typeface="Open Sans"/>
              <a:buChar char="●"/>
            </a:pPr>
            <a:r>
              <a:rPr lang="en" sz="19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Can be used to exclude others, leave hurtful comments on others photos, videos and content</a:t>
            </a: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45720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1900"/>
              <a:buFont typeface="Open Sans"/>
              <a:buChar char="●"/>
            </a:pPr>
            <a:r>
              <a:rPr lang="en" sz="1900"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rPr>
              <a:t>Can be used to impersonate others </a:t>
            </a:r>
            <a:endParaRPr sz="19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>
              <a:solidFill>
                <a:srgbClr val="4B4B4B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15" name="Google Shape;115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5825" y="1279825"/>
            <a:ext cx="2179574" cy="21795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6"/>
          <p:cNvSpPr txBox="1">
            <a:spLocks noGrp="1"/>
          </p:cNvSpPr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This resource was created with </a:t>
            </a:r>
            <a:br>
              <a:rPr lang="en"/>
            </a:br>
            <a:r>
              <a:rPr lang="en"/>
              <a:t>The Diana Award </a:t>
            </a:r>
            <a:endParaRPr/>
          </a:p>
        </p:txBody>
      </p:sp>
      <p:pic>
        <p:nvPicPr>
          <p:cNvPr id="121" name="Google Shape;121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8538" y="1870975"/>
            <a:ext cx="1820724" cy="1999952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6"/>
          <p:cNvSpPr txBox="1">
            <a:spLocks noGrp="1"/>
          </p:cNvSpPr>
          <p:nvPr>
            <p:ph type="title"/>
          </p:nvPr>
        </p:nvSpPr>
        <p:spPr>
          <a:xfrm>
            <a:off x="762000" y="3949875"/>
            <a:ext cx="8113800" cy="84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For more details of The Diana Award Anti-Bullying Programme, please visit </a:t>
            </a:r>
            <a:r>
              <a:rPr lang="en" sz="2200" u="sng">
                <a:solidFill>
                  <a:srgbClr val="4B4B4B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antibullyingpro.com</a:t>
            </a:r>
            <a:endParaRPr>
              <a:solidFill>
                <a:srgbClr val="4B4B4B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527</Words>
  <Application>Microsoft Office PowerPoint</Application>
  <PresentationFormat>On-screen Show (16:9)</PresentationFormat>
  <Paragraphs>89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Open Sans</vt:lpstr>
      <vt:lpstr>Proxima Nova Semibold</vt:lpstr>
      <vt:lpstr>HWBL</vt:lpstr>
      <vt:lpstr>Bullying behaviour 101</vt:lpstr>
      <vt:lpstr>Types of bullying behaviour</vt:lpstr>
      <vt:lpstr>Types of bullying behaviour</vt:lpstr>
      <vt:lpstr>Resource Activity: Spot the technology  </vt:lpstr>
      <vt:lpstr>PowerPoint Presentation</vt:lpstr>
      <vt:lpstr>Media that can be used to show  bullying behaviour </vt:lpstr>
      <vt:lpstr>Media that can be used to show  bullying behaviour </vt:lpstr>
      <vt:lpstr>Media that can be used to show  bullying behaviour </vt:lpstr>
      <vt:lpstr>Media that can be used to show  bullying behaviour </vt:lpstr>
      <vt:lpstr>This resource was created with  The Diana Award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Bullying behaviour 101</dc:title>
  <dc:creator>ICT Department</dc:creator>
  <cp:lastModifiedBy>S Gavan WOP</cp:lastModifiedBy>
  <cp:revision>1</cp:revision>
  <dcterms:modified xsi:type="dcterms:W3CDTF">2021-02-03T17:48:28Z</dcterms:modified>
</cp:coreProperties>
</file>