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74" r:id="rId9"/>
    <p:sldId id="275" r:id="rId10"/>
    <p:sldId id="276" r:id="rId11"/>
    <p:sldId id="302" r:id="rId12"/>
    <p:sldId id="277" r:id="rId13"/>
    <p:sldId id="303" r:id="rId14"/>
    <p:sldId id="278" r:id="rId15"/>
    <p:sldId id="280" r:id="rId16"/>
    <p:sldId id="297" r:id="rId17"/>
    <p:sldId id="301" r:id="rId18"/>
    <p:sldId id="282" r:id="rId19"/>
    <p:sldId id="284" r:id="rId20"/>
    <p:sldId id="300" r:id="rId21"/>
    <p:sldId id="286" r:id="rId22"/>
    <p:sldId id="288" r:id="rId23"/>
    <p:sldId id="299" r:id="rId24"/>
    <p:sldId id="290" r:id="rId25"/>
    <p:sldId id="292" r:id="rId26"/>
    <p:sldId id="304" r:id="rId27"/>
    <p:sldId id="305" r:id="rId28"/>
    <p:sldId id="294" r:id="rId29"/>
    <p:sldId id="306" r:id="rId30"/>
    <p:sldId id="313" r:id="rId31"/>
    <p:sldId id="307" r:id="rId32"/>
    <p:sldId id="310" r:id="rId33"/>
    <p:sldId id="308" r:id="rId34"/>
    <p:sldId id="312" r:id="rId35"/>
    <p:sldId id="311" r:id="rId36"/>
    <p:sldId id="309" r:id="rId3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ettybird.co/us/talent/collaborators/saschka-unseld/work/the-blue-umbrella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fi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fif"/><Relationship Id="rId2" Type="http://schemas.openxmlformats.org/officeDocument/2006/relationships/hyperlink" Target="https://www.youtube.com/watch?v=VqBZMR83wCg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fif"/><Relationship Id="rId2" Type="http://schemas.openxmlformats.org/officeDocument/2006/relationships/hyperlink" Target="https://www.youtube.com/watch?v=zVQQlD__HnI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fif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fi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fi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fi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fif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fi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fif"/><Relationship Id="rId2" Type="http://schemas.openxmlformats.org/officeDocument/2006/relationships/hyperlink" Target="https://www.youtube.com/watch?v=fZV7rwZ8xaA" TargetMode="Externa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fi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fif"/><Relationship Id="rId2" Type="http://schemas.openxmlformats.org/officeDocument/2006/relationships/hyperlink" Target="https://www.youtube.com/watch?v=uoE9ET6CtaI" TargetMode="Externa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fif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fif"/><Relationship Id="rId2" Type="http://schemas.openxmlformats.org/officeDocument/2006/relationships/hyperlink" Target="https://www.youtube.com/watch?v=-9YvRfg-ebg" TargetMode="Externa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f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1012" y="1281870"/>
            <a:ext cx="8350829" cy="3541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44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400" dirty="0" smtClean="0">
                <a:latin typeface="Letter-join 8" panose="02000805000000020003" pitchFamily="50" charset="0"/>
              </a:rPr>
              <a:t>Let’s enjoy the Blue Umbrella together</a:t>
            </a:r>
            <a:r>
              <a:rPr lang="en-GB" dirty="0" smtClean="0"/>
              <a:t>…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269500083"/>
              </p:ext>
            </p:extLst>
          </p:nvPr>
        </p:nvGraphicFramePr>
        <p:xfrm>
          <a:off x="914400" y="2540000"/>
          <a:ext cx="10363200" cy="273396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363200">
                  <a:extLst>
                    <a:ext uri="{9D8B030D-6E8A-4147-A177-3AD203B41FA5}">
                      <a16:colId xmlns:a16="http://schemas.microsoft.com/office/drawing/2014/main" val="4046251354"/>
                    </a:ext>
                  </a:extLst>
                </a:gridCol>
              </a:tblGrid>
              <a:tr h="273396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3600" u="sng" dirty="0">
                          <a:effectLst/>
                          <a:hlinkClick r:id="rId2"/>
                        </a:rPr>
                        <a:t>https://prettybird.co/us/talent/collaborators/saschka-unseld/work/the-blue-umbrella</a:t>
                      </a:r>
                      <a:r>
                        <a:rPr lang="en-GB" sz="1000" u="sng" dirty="0">
                          <a:effectLst/>
                          <a:hlinkClick r:id="rId2"/>
                        </a:rPr>
                        <a:t>/</a:t>
                      </a:r>
                      <a:endParaRPr lang="en-GB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53131007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896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Day 1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909" y="2438400"/>
            <a:ext cx="7759412" cy="3242405"/>
          </a:xfrm>
        </p:spPr>
      </p:pic>
    </p:spTree>
    <p:extLst>
      <p:ext uri="{BB962C8B-B14F-4D97-AF65-F5344CB8AC3E}">
        <p14:creationId xmlns:p14="http://schemas.microsoft.com/office/powerpoint/2010/main" val="2316446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200" u="sng" cap="none" dirty="0" smtClean="0">
                <a:latin typeface="Letter-join 8" panose="02000805000000020003" pitchFamily="50" charset="0"/>
              </a:rPr>
              <a:t>The search begins</a:t>
            </a:r>
            <a:endParaRPr lang="en-GB" sz="3200" u="sng" dirty="0">
              <a:latin typeface="Letter-join 8" panose="02000805000000020003" pitchFamily="50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marL="457200" indent="-457200" algn="l">
              <a:buAutoNum type="arabicParenR"/>
            </a:pPr>
            <a:r>
              <a:rPr lang="en-GB" sz="2800" cap="none" dirty="0" smtClean="0">
                <a:latin typeface="Letter-join 8" panose="02000805000000020003" pitchFamily="50" charset="0"/>
              </a:rPr>
              <a:t>Action sentence</a:t>
            </a:r>
          </a:p>
          <a:p>
            <a:pPr marL="457200" indent="-457200" algn="l">
              <a:buAutoNum type="arabicParenR"/>
            </a:pPr>
            <a:r>
              <a:rPr lang="en-GB" sz="2800" cap="none" dirty="0" smtClean="0">
                <a:latin typeface="Letter-join 8" panose="02000805000000020003" pitchFamily="50" charset="0"/>
              </a:rPr>
              <a:t>Personification</a:t>
            </a:r>
            <a:endParaRPr lang="en-GB" sz="2800" cap="none" dirty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r>
              <a:rPr lang="en-GB" sz="2800" cap="none" dirty="0" smtClean="0">
                <a:latin typeface="Letter-join 8" panose="02000805000000020003" pitchFamily="50" charset="0"/>
              </a:rPr>
              <a:t>Alliteration</a:t>
            </a:r>
          </a:p>
          <a:p>
            <a:pPr algn="l"/>
            <a:endParaRPr lang="en-GB" sz="2800" cap="none" dirty="0" smtClean="0">
              <a:latin typeface="Letter-join 8" panose="02000805000000020003" pitchFamily="50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587" y="828563"/>
            <a:ext cx="3704139" cy="4945218"/>
          </a:xfrm>
        </p:spPr>
      </p:pic>
    </p:spTree>
    <p:extLst>
      <p:ext uri="{BB962C8B-B14F-4D97-AF65-F5344CB8AC3E}">
        <p14:creationId xmlns:p14="http://schemas.microsoft.com/office/powerpoint/2010/main" val="1471444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4" y="828564"/>
            <a:ext cx="10766762" cy="86169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Action sentence</a:t>
            </a:r>
            <a:r>
              <a:rPr lang="en-GB" dirty="0"/>
              <a:t/>
            </a:r>
            <a:br>
              <a:rPr lang="en-GB" dirty="0"/>
            </a:br>
            <a:r>
              <a:rPr lang="en-GB" sz="2700" cap="none" dirty="0" smtClean="0"/>
              <a:t/>
            </a:r>
            <a:br>
              <a:rPr lang="en-GB" sz="2700" cap="none" dirty="0" smtClean="0"/>
            </a:br>
            <a:endParaRPr lang="en-GB" sz="27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2068803"/>
            <a:ext cx="10351752" cy="1368183"/>
          </a:xfrm>
        </p:spPr>
        <p:txBody>
          <a:bodyPr>
            <a:noAutofit/>
          </a:bodyPr>
          <a:lstStyle/>
          <a:p>
            <a:pPr algn="l"/>
            <a:r>
              <a:rPr lang="en-GB" sz="3600" cap="none" dirty="0" smtClean="0">
                <a:solidFill>
                  <a:schemeClr val="tx1"/>
                </a:solidFill>
                <a:latin typeface="Letter-join 8" panose="02000805000000020003" pitchFamily="50" charset="0"/>
              </a:rPr>
              <a:t>Blue made a snap decision.  He wriggled and shook himself free, twirling away into the sky in search of his</a:t>
            </a:r>
          </a:p>
          <a:p>
            <a:pPr algn="l"/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crimson</a:t>
            </a:r>
            <a:r>
              <a:rPr lang="en-GB" sz="3600" cap="none" dirty="0" smtClean="0">
                <a:solidFill>
                  <a:schemeClr val="tx1"/>
                </a:solidFill>
                <a:latin typeface="Letter-join 8" panose="02000805000000020003" pitchFamily="50" charset="0"/>
              </a:rPr>
              <a:t> love.    </a:t>
            </a:r>
            <a:endParaRPr lang="en-GB" sz="3600" cap="none" dirty="0">
              <a:solidFill>
                <a:schemeClr val="tx1"/>
              </a:solidFill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709" y="3539979"/>
            <a:ext cx="1918127" cy="3088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274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1037181"/>
          </a:xfrm>
        </p:spPr>
        <p:txBody>
          <a:bodyPr>
            <a:normAutofit fontScale="90000"/>
          </a:bodyPr>
          <a:lstStyle/>
          <a:p>
            <a:r>
              <a:rPr lang="en-GB" sz="4900" cap="none" dirty="0" smtClean="0">
                <a:latin typeface="Letter-join 8" panose="02000805000000020003" pitchFamily="50" charset="0"/>
              </a:rPr>
              <a:t/>
            </a:r>
            <a:br>
              <a:rPr lang="en-GB" sz="4900" cap="none" dirty="0" smtClean="0">
                <a:latin typeface="Letter-join 8" panose="02000805000000020003" pitchFamily="50" charset="0"/>
              </a:rPr>
            </a:br>
            <a:r>
              <a:rPr lang="en-GB" sz="1800" cap="none" dirty="0" smtClean="0">
                <a:latin typeface="Letter-join 8" panose="02000805000000020003" pitchFamily="50" charset="0"/>
              </a:rPr>
              <a:t/>
            </a:r>
            <a:br>
              <a:rPr lang="en-GB" sz="1800" cap="none" dirty="0" smtClean="0">
                <a:latin typeface="Letter-join 8" panose="02000805000000020003" pitchFamily="50" charset="0"/>
              </a:rPr>
            </a:br>
            <a:r>
              <a:rPr lang="en-GB" sz="1800" cap="none" dirty="0" smtClean="0">
                <a:latin typeface="Letter-join 8" panose="02000805000000020003" pitchFamily="50" charset="0"/>
              </a:rPr>
              <a:t/>
            </a:r>
            <a:br>
              <a:rPr lang="en-GB" sz="1800" cap="none" dirty="0" smtClean="0">
                <a:latin typeface="Letter-join 8" panose="02000805000000020003" pitchFamily="50" charset="0"/>
              </a:rPr>
            </a:br>
            <a:r>
              <a:rPr lang="en-GB" sz="1800" cap="none" dirty="0" smtClean="0">
                <a:latin typeface="Letter-join 8" panose="02000805000000020003" pitchFamily="50" charset="0"/>
                <a:hlinkClick r:id="rId2"/>
              </a:rPr>
              <a:t>https</a:t>
            </a:r>
            <a:r>
              <a:rPr lang="en-GB" sz="1800" cap="none" dirty="0">
                <a:latin typeface="Letter-join 8" panose="02000805000000020003" pitchFamily="50" charset="0"/>
                <a:hlinkClick r:id="rId2"/>
              </a:rPr>
              <a:t>://</a:t>
            </a:r>
            <a:r>
              <a:rPr lang="en-GB" sz="1800" cap="none" dirty="0" smtClean="0">
                <a:latin typeface="Letter-join 8" panose="02000805000000020003" pitchFamily="50" charset="0"/>
                <a:hlinkClick r:id="rId2"/>
              </a:rPr>
              <a:t>www.youtube.com/watch?v=VqBZMR83wCg</a:t>
            </a:r>
            <a:r>
              <a:rPr lang="en-GB" sz="1800" cap="none" dirty="0" smtClean="0">
                <a:latin typeface="Letter-join 8" panose="02000805000000020003" pitchFamily="50" charset="0"/>
              </a:rPr>
              <a:t/>
            </a:r>
            <a:br>
              <a:rPr lang="en-GB" sz="1800" cap="none" dirty="0" smtClean="0">
                <a:latin typeface="Letter-join 8" panose="02000805000000020003" pitchFamily="50" charset="0"/>
              </a:rPr>
            </a:br>
            <a:r>
              <a:rPr lang="en-GB" sz="1800" cap="none" dirty="0" smtClean="0">
                <a:latin typeface="Letter-join 8" panose="02000805000000020003" pitchFamily="50" charset="0"/>
              </a:rPr>
              <a:t/>
            </a:r>
            <a:br>
              <a:rPr lang="en-GB" sz="1800" cap="none" dirty="0" smtClean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>Personification</a:t>
            </a:r>
            <a:r>
              <a:rPr lang="en-GB" sz="3600" dirty="0" smtClean="0">
                <a:latin typeface="Letter-join 8" panose="02000805000000020003" pitchFamily="50" charset="0"/>
              </a:rPr>
              <a:t/>
            </a:r>
            <a:br>
              <a:rPr lang="en-GB" sz="3600" dirty="0" smtClean="0">
                <a:latin typeface="Letter-join 8" panose="02000805000000020003" pitchFamily="50" charset="0"/>
              </a:rPr>
            </a:br>
            <a:endParaRPr lang="en-GB" sz="3600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1556" y="1948873"/>
            <a:ext cx="10351752" cy="3084946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Pirouetting </a:t>
            </a:r>
            <a:r>
              <a:rPr lang="en-GB" sz="3600" cap="none" dirty="0" smtClean="0">
                <a:latin typeface="Letter-join 8" panose="02000805000000020003" pitchFamily="50" charset="0"/>
              </a:rPr>
              <a:t>gracefully among silent, concrete giants, he looked down at the twinkling lights of the frenzied city below.</a:t>
            </a:r>
          </a:p>
          <a:p>
            <a:pPr algn="l"/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50" y="4183749"/>
            <a:ext cx="5080000" cy="212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4482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1083364"/>
          </a:xfrm>
        </p:spPr>
        <p:txBody>
          <a:bodyPr>
            <a:normAutofit fontScale="90000"/>
          </a:bodyPr>
          <a:lstStyle/>
          <a:p>
            <a:r>
              <a:rPr lang="en-GB" sz="3200" cap="none" dirty="0" smtClean="0">
                <a:latin typeface="Letter-join 8" panose="02000805000000020003" pitchFamily="50" charset="0"/>
              </a:rPr>
              <a:t>Alliteration</a:t>
            </a:r>
            <a:r>
              <a:rPr lang="en-GB" sz="3200" cap="none" dirty="0">
                <a:latin typeface="Letter-join 8" panose="02000805000000020003" pitchFamily="50" charset="0"/>
              </a:rPr>
              <a:t/>
            </a:r>
            <a:br>
              <a:rPr lang="en-GB" sz="3200" cap="none" dirty="0">
                <a:latin typeface="Letter-join 8" panose="02000805000000020003" pitchFamily="50" charset="0"/>
              </a:rPr>
            </a:br>
            <a:r>
              <a:rPr lang="en-GB" sz="3200" cap="none" dirty="0">
                <a:latin typeface="Letter-join 8" panose="02000805000000020003" pitchFamily="50" charset="0"/>
                <a:hlinkClick r:id="rId2"/>
              </a:rPr>
              <a:t>https://www.youtube.com/watch?v=zVQQlD__</a:t>
            </a:r>
            <a:r>
              <a:rPr lang="en-GB" sz="3200" cap="none" dirty="0" smtClean="0">
                <a:latin typeface="Letter-join 8" panose="02000805000000020003" pitchFamily="50" charset="0"/>
                <a:hlinkClick r:id="rId2"/>
              </a:rPr>
              <a:t>HnI</a:t>
            </a:r>
            <a:r>
              <a:rPr lang="en-GB" sz="3200" cap="none" dirty="0" smtClean="0">
                <a:latin typeface="Letter-join 8" panose="02000805000000020003" pitchFamily="50" charset="0"/>
              </a:rPr>
              <a:t/>
            </a:r>
            <a:br>
              <a:rPr lang="en-GB" sz="3200" cap="none" dirty="0" smtClean="0">
                <a:latin typeface="Letter-join 8" panose="02000805000000020003" pitchFamily="50" charset="0"/>
              </a:rPr>
            </a:br>
            <a:r>
              <a:rPr lang="en-GB" sz="3200" cap="none" dirty="0" smtClean="0">
                <a:latin typeface="Letter-join 8" panose="02000805000000020003" pitchFamily="50" charset="0"/>
              </a:rPr>
              <a:t> </a:t>
            </a:r>
            <a:endParaRPr lang="en-GB" sz="32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2114985"/>
            <a:ext cx="10668626" cy="3713160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Far below him, horns were hooted harshly, 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footsteps fell frantically </a:t>
            </a:r>
            <a:r>
              <a:rPr lang="en-GB" sz="3600" cap="none" dirty="0" smtClean="0">
                <a:latin typeface="Letter-join 8" panose="02000805000000020003" pitchFamily="50" charset="0"/>
              </a:rPr>
              <a:t>and 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buses braked busily.</a:t>
            </a:r>
          </a:p>
          <a:p>
            <a:pPr algn="l"/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345" y="3585834"/>
            <a:ext cx="4509655" cy="2525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874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997527"/>
            <a:ext cx="10351752" cy="1006909"/>
          </a:xfrm>
        </p:spPr>
        <p:txBody>
          <a:bodyPr/>
          <a:lstStyle/>
          <a:p>
            <a:r>
              <a:rPr lang="en-GB" dirty="0" smtClean="0"/>
              <a:t>Day 2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055" y="2988829"/>
            <a:ext cx="4905271" cy="204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922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290761"/>
          </a:xfrm>
        </p:spPr>
        <p:txBody>
          <a:bodyPr>
            <a:normAutofit/>
          </a:bodyPr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In the way of the traffic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Repetition for effect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Personification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Complex sentence</a:t>
            </a:r>
          </a:p>
          <a:p>
            <a:pPr marL="457200" indent="-457200" algn="l">
              <a:buAutoNum type="arabicParenR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969817"/>
            <a:ext cx="4634615" cy="218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515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1148019"/>
          </a:xfrm>
        </p:spPr>
        <p:txBody>
          <a:bodyPr>
            <a:normAutofit fontScale="90000"/>
          </a:bodyPr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Repetition</a:t>
            </a:r>
            <a:br>
              <a:rPr lang="en-GB" cap="none" dirty="0" smtClean="0">
                <a:latin typeface="Letter-join 8" panose="02000805000000020003" pitchFamily="50" charset="0"/>
              </a:rPr>
            </a:br>
            <a:endParaRPr lang="en-GB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3" y="1976583"/>
            <a:ext cx="10687099" cy="3639126"/>
          </a:xfrm>
        </p:spPr>
        <p:txBody>
          <a:bodyPr>
            <a:normAutofit/>
          </a:bodyPr>
          <a:lstStyle/>
          <a:p>
            <a:pPr algn="l"/>
            <a:r>
              <a:rPr lang="en-GB" sz="32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Closer, closer, closer </a:t>
            </a:r>
            <a:r>
              <a:rPr lang="en-GB" sz="3200" cap="none" dirty="0" smtClean="0">
                <a:latin typeface="Letter-join 8" panose="02000805000000020003" pitchFamily="50" charset="0"/>
              </a:rPr>
              <a:t>still.  Whoosh! The lorry blasted Blue away  </a:t>
            </a:r>
            <a:endParaRPr lang="en-GB" sz="32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7891" y="2966027"/>
            <a:ext cx="3463059" cy="274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323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545" y="424873"/>
            <a:ext cx="8655218" cy="626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868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1129546"/>
          </a:xfrm>
        </p:spPr>
        <p:txBody>
          <a:bodyPr>
            <a:normAutofit fontScale="90000"/>
          </a:bodyPr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Personification</a:t>
            </a:r>
            <a:r>
              <a:rPr lang="en-GB" cap="none" dirty="0">
                <a:latin typeface="Letter-join 8" panose="02000805000000020003" pitchFamily="50" charset="0"/>
              </a:rPr>
              <a:t/>
            </a:r>
            <a:br>
              <a:rPr lang="en-GB" cap="none" dirty="0">
                <a:latin typeface="Letter-join 8" panose="02000805000000020003" pitchFamily="50" charset="0"/>
              </a:rPr>
            </a:br>
            <a:r>
              <a:rPr lang="en-GB" cap="none" dirty="0" smtClean="0">
                <a:latin typeface="Letter-join 8" panose="02000805000000020003" pitchFamily="50" charset="0"/>
              </a:rPr>
              <a:t/>
            </a:r>
            <a:br>
              <a:rPr lang="en-GB" cap="none" dirty="0" smtClean="0">
                <a:latin typeface="Letter-join 8" panose="02000805000000020003" pitchFamily="50" charset="0"/>
              </a:rPr>
            </a:br>
            <a:endParaRPr lang="en-GB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1173018"/>
            <a:ext cx="10351752" cy="3676071"/>
          </a:xfrm>
        </p:spPr>
        <p:txBody>
          <a:bodyPr>
            <a:normAutofit/>
          </a:bodyPr>
          <a:lstStyle/>
          <a:p>
            <a:pPr algn="l"/>
            <a:r>
              <a:rPr lang="en-GB" sz="4000" cap="none" dirty="0" smtClean="0">
                <a:latin typeface="Letter-join 8" panose="02000805000000020003" pitchFamily="50" charset="0"/>
              </a:rPr>
              <a:t>The </a:t>
            </a:r>
            <a:r>
              <a:rPr lang="en-GB" sz="40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angry, glaring eyes </a:t>
            </a:r>
            <a:r>
              <a:rPr lang="en-GB" sz="4000" cap="none" dirty="0" smtClean="0">
                <a:latin typeface="Letter-join 8" panose="02000805000000020003" pitchFamily="50" charset="0"/>
              </a:rPr>
              <a:t>of a taxi startled him as he hurtled out of harm’s way at the last possible moment.  </a:t>
            </a:r>
            <a:endParaRPr lang="en-GB" sz="40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091" y="3618200"/>
            <a:ext cx="3062575" cy="2264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440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55" y="698482"/>
            <a:ext cx="9476509" cy="5493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6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4"/>
            <a:ext cx="10351752" cy="963292"/>
          </a:xfrm>
        </p:spPr>
        <p:txBody>
          <a:bodyPr/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Complex sentence</a:t>
            </a:r>
            <a:endParaRPr lang="en-GB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1791856"/>
            <a:ext cx="10351752" cy="3906979"/>
          </a:xfrm>
        </p:spPr>
        <p:txBody>
          <a:bodyPr>
            <a:normAutofit/>
          </a:bodyPr>
          <a:lstStyle/>
          <a:p>
            <a:pPr algn="l"/>
            <a:r>
              <a:rPr lang="en-GB" sz="2800" cap="none" dirty="0" smtClean="0">
                <a:latin typeface="Letter-join 8" panose="02000805000000020003" pitchFamily="50" charset="0"/>
              </a:rPr>
              <a:t>Landing in a puddle, </a:t>
            </a:r>
            <a:r>
              <a:rPr lang="en-GB" sz="28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and with barely a chance to catch his breath, </a:t>
            </a:r>
            <a:r>
              <a:rPr lang="en-GB" sz="2800" cap="none" dirty="0" smtClean="0">
                <a:latin typeface="Letter-join 8" panose="02000805000000020003" pitchFamily="50" charset="0"/>
              </a:rPr>
              <a:t>Blue was swept away by a mouthful of freezing water from the gutter.  </a:t>
            </a:r>
            <a:endParaRPr lang="en-GB" sz="28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564" y="3392053"/>
            <a:ext cx="3963267" cy="2904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5674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997527"/>
            <a:ext cx="10351752" cy="1006909"/>
          </a:xfrm>
        </p:spPr>
        <p:txBody>
          <a:bodyPr/>
          <a:lstStyle/>
          <a:p>
            <a:r>
              <a:rPr lang="en-GB" dirty="0" smtClean="0"/>
              <a:t>Day </a:t>
            </a:r>
            <a:r>
              <a:rPr lang="en-GB" dirty="0"/>
              <a:t>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055" y="2988829"/>
            <a:ext cx="4905271" cy="204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87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290761"/>
          </a:xfrm>
        </p:spPr>
        <p:txBody>
          <a:bodyPr>
            <a:normAutofit/>
          </a:bodyPr>
          <a:lstStyle/>
          <a:p>
            <a:r>
              <a:rPr lang="en-GB" sz="2800" cap="none" dirty="0" smtClean="0">
                <a:latin typeface="Letter-join 8" panose="02000805000000020003" pitchFamily="50" charset="0"/>
              </a:rPr>
              <a:t>Crash! Is this the end for Blue?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Simile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Adjectives</a:t>
            </a: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Onomatopoeia</a:t>
            </a:r>
          </a:p>
          <a:p>
            <a:pPr marL="457200" indent="-457200" algn="l">
              <a:buAutoNum type="arabicParenR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969817"/>
            <a:ext cx="4634615" cy="218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1976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036" y="378004"/>
            <a:ext cx="7823200" cy="5859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724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Simile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Quick as the flick of a footballer’s kick, </a:t>
            </a:r>
            <a:r>
              <a:rPr lang="en-GB" sz="3600" cap="none" dirty="0" smtClean="0">
                <a:latin typeface="Letter-join 8" panose="02000805000000020003" pitchFamily="50" charset="0"/>
              </a:rPr>
              <a:t>the road sign pushed him clear.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662" y="558655"/>
            <a:ext cx="3162320" cy="2390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4104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Adjectives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In a 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last-ditch attempt </a:t>
            </a:r>
            <a:r>
              <a:rPr lang="en-GB" sz="3600" cap="none" dirty="0" smtClean="0">
                <a:latin typeface="Letter-join 8" panose="02000805000000020003" pitchFamily="50" charset="0"/>
              </a:rPr>
              <a:t>to save Blue, a 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well-meaning vent</a:t>
            </a:r>
            <a:r>
              <a:rPr lang="en-GB" sz="3600" cap="none" dirty="0" smtClean="0">
                <a:latin typeface="Letter-join 8" panose="02000805000000020003" pitchFamily="50" charset="0"/>
              </a:rPr>
              <a:t> gave an 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almighty puff – propelling </a:t>
            </a:r>
            <a:r>
              <a:rPr lang="en-GB" sz="3600" cap="none" dirty="0" smtClean="0">
                <a:latin typeface="Letter-join 8" panose="02000805000000020003" pitchFamily="50" charset="0"/>
              </a:rPr>
              <a:t>him skywards into oncoming traffic.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200" y="521709"/>
            <a:ext cx="3516544" cy="234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7247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527" y="736934"/>
            <a:ext cx="7915564" cy="521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3937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3600" cap="none" dirty="0">
                <a:latin typeface="Letter-join 8" panose="02000805000000020003" pitchFamily="50" charset="0"/>
              </a:rPr>
              <a:t/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3600" cap="none" dirty="0">
                <a:latin typeface="Letter-join 8" panose="02000805000000020003" pitchFamily="50" charset="0"/>
              </a:rPr>
              <a:t/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3600" cap="none" dirty="0">
                <a:latin typeface="Letter-join 8" panose="02000805000000020003" pitchFamily="50" charset="0"/>
              </a:rPr>
              <a:t/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>Onomatopoeia</a:t>
            </a:r>
            <a:r>
              <a:rPr lang="en-GB" sz="3600" cap="none" dirty="0">
                <a:latin typeface="Letter-join 8" panose="02000805000000020003" pitchFamily="50" charset="0"/>
              </a:rPr>
              <a:t/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2700" cap="none" dirty="0">
                <a:latin typeface="Letter-join 8" panose="02000805000000020003" pitchFamily="50" charset="0"/>
                <a:hlinkClick r:id="rId2"/>
              </a:rPr>
              <a:t>https://</a:t>
            </a:r>
            <a:r>
              <a:rPr lang="en-GB" sz="2700" cap="none" dirty="0" smtClean="0">
                <a:latin typeface="Letter-join 8" panose="02000805000000020003" pitchFamily="50" charset="0"/>
                <a:hlinkClick r:id="rId2"/>
              </a:rPr>
              <a:t>www.youtube.com/watch?v=fZV7rwZ8xaA</a:t>
            </a: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Whoosh! Screech! Splat! The world turned black.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236" y="0"/>
            <a:ext cx="3532009" cy="197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1415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997527"/>
            <a:ext cx="10351752" cy="1006909"/>
          </a:xfrm>
        </p:spPr>
        <p:txBody>
          <a:bodyPr/>
          <a:lstStyle/>
          <a:p>
            <a:r>
              <a:rPr lang="en-GB" dirty="0" smtClean="0"/>
              <a:t>Day </a:t>
            </a:r>
            <a:r>
              <a:rPr lang="en-GB" dirty="0" smtClean="0"/>
              <a:t>4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23" y="2493818"/>
            <a:ext cx="6045676" cy="252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6200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290761"/>
          </a:xfrm>
        </p:spPr>
        <p:txBody>
          <a:bodyPr>
            <a:normAutofit/>
          </a:bodyPr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Feeling defeated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Sounds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Feelings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Dialogue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algn="l"/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969817"/>
            <a:ext cx="4634615" cy="2188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4186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Sounds</a:t>
            </a: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From the gutter, his silence was broken by the cold droning of the traffic.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768" y="349699"/>
            <a:ext cx="3859996" cy="259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1595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Feelings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solidFill>
                  <a:schemeClr val="accent6"/>
                </a:solidFill>
                <a:latin typeface="Letter-join 8" panose="02000805000000020003" pitchFamily="50" charset="0"/>
              </a:rPr>
              <a:t>Dazed and confused</a:t>
            </a:r>
            <a:r>
              <a:rPr lang="en-GB" sz="3600" cap="none" dirty="0" smtClean="0">
                <a:latin typeface="Letter-join 8" panose="02000805000000020003" pitchFamily="50" charset="0"/>
              </a:rPr>
              <a:t>, the world came back into focus; he felt </a:t>
            </a:r>
            <a:r>
              <a:rPr lang="en-GB" sz="3600" cap="none" dirty="0" smtClean="0">
                <a:solidFill>
                  <a:srgbClr val="0070C0"/>
                </a:solidFill>
                <a:latin typeface="Letter-join 8" panose="02000805000000020003" pitchFamily="50" charset="0"/>
              </a:rPr>
              <a:t>desolate.</a:t>
            </a:r>
            <a:endParaRPr lang="en-GB" sz="3600" cap="none" dirty="0">
              <a:solidFill>
                <a:srgbClr val="0070C0"/>
              </a:solidFill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3337" y="821439"/>
            <a:ext cx="5055574" cy="2106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3834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36" y="1388018"/>
            <a:ext cx="8313815" cy="4292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0878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6873" y="1398473"/>
            <a:ext cx="7675418" cy="4282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76160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Dialogue</a:t>
            </a: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r>
              <a:rPr lang="en-GB" sz="1600" cap="none" dirty="0">
                <a:latin typeface="Letter-join 8" panose="02000805000000020003" pitchFamily="50" charset="0"/>
                <a:hlinkClick r:id="rId2"/>
              </a:rPr>
              <a:t>https://</a:t>
            </a:r>
            <a:r>
              <a:rPr lang="en-GB" sz="1600" cap="none" dirty="0" smtClean="0">
                <a:latin typeface="Letter-join 8" panose="02000805000000020003" pitchFamily="50" charset="0"/>
                <a:hlinkClick r:id="rId2"/>
              </a:rPr>
              <a:t>www.youtube.com/watch?v=uoE9ET6CtaI</a:t>
            </a:r>
            <a:r>
              <a:rPr lang="en-GB" sz="3600" cap="none" dirty="0" smtClean="0">
                <a:latin typeface="Letter-join 8" panose="02000805000000020003" pitchFamily="50" charset="0"/>
              </a:rPr>
              <a:t/>
            </a:r>
            <a:br>
              <a:rPr lang="en-GB" sz="3600" cap="none" dirty="0" smtClean="0">
                <a:latin typeface="Letter-join 8" panose="02000805000000020003" pitchFamily="50" charset="0"/>
              </a:rPr>
            </a:b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latin typeface="Letter-join 8" panose="02000805000000020003" pitchFamily="50" charset="0"/>
              </a:rPr>
              <a:t>Looking around him, Blue searched for any flash of red in the crowd. 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“I’ve lost her, she’s gone,”</a:t>
            </a:r>
            <a:r>
              <a:rPr lang="en-GB" sz="3600" cap="none" dirty="0" smtClean="0">
                <a:latin typeface="Letter-join 8" panose="02000805000000020003" pitchFamily="50" charset="0"/>
              </a:rPr>
              <a:t> he exhaled sadly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218" y="233568"/>
            <a:ext cx="3793308" cy="205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8443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997527"/>
            <a:ext cx="10351752" cy="1006909"/>
          </a:xfrm>
        </p:spPr>
        <p:txBody>
          <a:bodyPr/>
          <a:lstStyle/>
          <a:p>
            <a:r>
              <a:rPr lang="en-GB" dirty="0" smtClean="0"/>
              <a:t>Day </a:t>
            </a:r>
            <a:r>
              <a:rPr lang="en-GB" dirty="0"/>
              <a:t>5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723" y="2493818"/>
            <a:ext cx="6045676" cy="2526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6586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290761"/>
          </a:xfrm>
        </p:spPr>
        <p:txBody>
          <a:bodyPr>
            <a:normAutofit/>
          </a:bodyPr>
          <a:lstStyle/>
          <a:p>
            <a:r>
              <a:rPr lang="en-GB" cap="none" dirty="0" smtClean="0">
                <a:latin typeface="Letter-join 8" panose="02000805000000020003" pitchFamily="50" charset="0"/>
              </a:rPr>
              <a:t>Red to the Rescue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Precise Verb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Synonym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r>
              <a:rPr lang="en-GB" cap="none" dirty="0" smtClean="0">
                <a:latin typeface="Letter-join 8" panose="02000805000000020003" pitchFamily="50" charset="0"/>
              </a:rPr>
              <a:t>Adverb</a:t>
            </a:r>
            <a:endParaRPr lang="en-GB" cap="none" dirty="0" smtClean="0">
              <a:latin typeface="Letter-join 8" panose="02000805000000020003" pitchFamily="50" charset="0"/>
            </a:endParaRPr>
          </a:p>
          <a:p>
            <a:pPr algn="l"/>
            <a:endParaRPr lang="en-GB" cap="none" dirty="0" smtClean="0">
              <a:latin typeface="Letter-join 8" panose="02000805000000020003" pitchFamily="50" charset="0"/>
            </a:endParaRPr>
          </a:p>
          <a:p>
            <a:pPr marL="457200" indent="-457200" algn="l">
              <a:buAutoNum type="arabicParenR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727" y="1095737"/>
            <a:ext cx="4634615" cy="1936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7741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Precise Verb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etter-join 8" panose="02000805000000020003" pitchFamily="50" charset="0"/>
              </a:rPr>
              <a:t>His heart leapt as he saw his rescuer.</a:t>
            </a:r>
            <a:endParaRPr lang="en-GB" sz="3600" cap="none" dirty="0">
              <a:solidFill>
                <a:schemeClr val="tx1">
                  <a:lumMod val="85000"/>
                  <a:lumOff val="15000"/>
                </a:schemeClr>
              </a:solidFill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236" y="313438"/>
            <a:ext cx="4774794" cy="242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847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455" y="632398"/>
            <a:ext cx="7998689" cy="532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0810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047" y="1995054"/>
            <a:ext cx="10351752" cy="1579564"/>
          </a:xfrm>
        </p:spPr>
        <p:txBody>
          <a:bodyPr>
            <a:normAutofit/>
          </a:bodyPr>
          <a:lstStyle/>
          <a:p>
            <a:r>
              <a:rPr lang="en-GB" sz="3600" cap="none" dirty="0">
                <a:latin typeface="Letter-join 8" panose="02000805000000020003" pitchFamily="50" charset="0"/>
              </a:rPr>
              <a:t>Synonym</a:t>
            </a:r>
            <a:br>
              <a:rPr lang="en-GB" sz="3600" cap="none" dirty="0">
                <a:latin typeface="Letter-join 8" panose="02000805000000020003" pitchFamily="50" charset="0"/>
              </a:rPr>
            </a:br>
            <a:r>
              <a:rPr lang="en-GB" sz="2400" cap="none" dirty="0">
                <a:latin typeface="Letter-join 8" panose="02000805000000020003" pitchFamily="50" charset="0"/>
                <a:hlinkClick r:id="rId2"/>
              </a:rPr>
              <a:t>https://www.youtube.com/watch?v=-</a:t>
            </a:r>
            <a:r>
              <a:rPr lang="en-GB" sz="2400" cap="none" dirty="0" smtClean="0">
                <a:latin typeface="Letter-join 8" panose="02000805000000020003" pitchFamily="50" charset="0"/>
                <a:hlinkClick r:id="rId2"/>
              </a:rPr>
              <a:t>9YvRfg-ebg</a:t>
            </a:r>
            <a:r>
              <a:rPr lang="en-GB" sz="2400" cap="none" dirty="0" smtClean="0">
                <a:latin typeface="Letter-join 8" panose="02000805000000020003" pitchFamily="50" charset="0"/>
              </a:rPr>
              <a:t/>
            </a:r>
            <a:br>
              <a:rPr lang="en-GB" sz="2400" cap="none" dirty="0" smtClean="0">
                <a:latin typeface="Letter-join 8" panose="02000805000000020003" pitchFamily="50" charset="0"/>
              </a:rPr>
            </a:br>
            <a:endParaRPr lang="en-GB" sz="24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etter-join 8" panose="02000805000000020003" pitchFamily="50" charset="0"/>
              </a:rPr>
              <a:t>Under the protective gaze of Red’s caring canopy, Blue was enveloped in a soft, purple glow.</a:t>
            </a:r>
            <a:endParaRPr lang="en-GB" sz="3600" cap="none" dirty="0">
              <a:solidFill>
                <a:schemeClr val="tx1">
                  <a:lumMod val="85000"/>
                  <a:lumOff val="15000"/>
                </a:schemeClr>
              </a:solidFill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945" y="0"/>
            <a:ext cx="4610482" cy="192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665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2073" y="0"/>
            <a:ext cx="8500738" cy="639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098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6357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cap="none" dirty="0" smtClean="0">
                <a:latin typeface="Letter-join 8" panose="02000805000000020003" pitchFamily="50" charset="0"/>
              </a:rPr>
              <a:t>Adverb</a:t>
            </a:r>
            <a:endParaRPr lang="en-GB" sz="3600" cap="none" dirty="0">
              <a:latin typeface="Letter-join 8" panose="02000805000000020003" pitchFamily="50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2069088"/>
          </a:xfrm>
        </p:spPr>
        <p:txBody>
          <a:bodyPr>
            <a:normAutofit/>
          </a:bodyPr>
          <a:lstStyle/>
          <a:p>
            <a:pPr algn="l"/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Finally,</a:t>
            </a:r>
            <a:r>
              <a:rPr lang="en-GB" sz="3600" cap="none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etter-join 8" panose="02000805000000020003" pitchFamily="50" charset="0"/>
              </a:rPr>
              <a:t> sitting in the haven of a warm and cosy café.  Blue’s cheek </a:t>
            </a:r>
            <a:r>
              <a:rPr lang="en-GB" sz="3600" cap="none" dirty="0" smtClean="0">
                <a:solidFill>
                  <a:srgbClr val="FF0000"/>
                </a:solidFill>
                <a:latin typeface="Letter-join 8" panose="02000805000000020003" pitchFamily="50" charset="0"/>
              </a:rPr>
              <a:t>gently</a:t>
            </a:r>
            <a:r>
              <a:rPr lang="en-GB" sz="3600" cap="none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Letter-join 8" panose="02000805000000020003" pitchFamily="50" charset="0"/>
              </a:rPr>
              <a:t> brushed against Red’s.</a:t>
            </a:r>
            <a:endParaRPr lang="en-GB" sz="3600" cap="none" dirty="0">
              <a:solidFill>
                <a:schemeClr val="tx1">
                  <a:lumMod val="85000"/>
                  <a:lumOff val="15000"/>
                </a:schemeClr>
              </a:solidFill>
              <a:latin typeface="Letter-join 8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764" y="123007"/>
            <a:ext cx="4774794" cy="1970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090772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992</TotalTime>
  <Words>365</Words>
  <Application>Microsoft Office PowerPoint</Application>
  <PresentationFormat>Widescreen</PresentationFormat>
  <Paragraphs>59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1" baseType="lpstr">
      <vt:lpstr>Arial</vt:lpstr>
      <vt:lpstr>Letter-join 8</vt:lpstr>
      <vt:lpstr>Times New Roman</vt:lpstr>
      <vt:lpstr>Tw Cen MT</vt:lpstr>
      <vt:lpstr>Droplet</vt:lpstr>
      <vt:lpstr>PowerPoint Presentation</vt:lpstr>
      <vt:lpstr>Let’s enjoy the Blue Umbrella together…</vt:lpstr>
      <vt:lpstr>Day 1</vt:lpstr>
      <vt:lpstr>The search begins</vt:lpstr>
      <vt:lpstr>Action sentence  </vt:lpstr>
      <vt:lpstr>   https://www.youtube.com/watch?v=VqBZMR83wCg  Personification </vt:lpstr>
      <vt:lpstr>Alliteration https://www.youtube.com/watch?v=zVQQlD__HnI  </vt:lpstr>
      <vt:lpstr>Day 2 </vt:lpstr>
      <vt:lpstr>PowerPoint Presentation</vt:lpstr>
      <vt:lpstr>Repetition </vt:lpstr>
      <vt:lpstr>PowerPoint Presentation</vt:lpstr>
      <vt:lpstr>Personification  </vt:lpstr>
      <vt:lpstr>PowerPoint Presentation</vt:lpstr>
      <vt:lpstr>Complex sentence</vt:lpstr>
      <vt:lpstr>Day 3</vt:lpstr>
      <vt:lpstr>PowerPoint Presentation</vt:lpstr>
      <vt:lpstr>PowerPoint Presentation</vt:lpstr>
      <vt:lpstr>Simile</vt:lpstr>
      <vt:lpstr>Adjectives</vt:lpstr>
      <vt:lpstr>PowerPoint Presentation</vt:lpstr>
      <vt:lpstr>      Onomatopoeia https://www.youtube.com/watch?v=fZV7rwZ8xaA  </vt:lpstr>
      <vt:lpstr>Day 4</vt:lpstr>
      <vt:lpstr>PowerPoint Presentation</vt:lpstr>
      <vt:lpstr>Sounds </vt:lpstr>
      <vt:lpstr>Feelings</vt:lpstr>
      <vt:lpstr>PowerPoint Presentation</vt:lpstr>
      <vt:lpstr>PowerPoint Presentation</vt:lpstr>
      <vt:lpstr>Dialogue https://www.youtube.com/watch?v=uoE9ET6CtaI </vt:lpstr>
      <vt:lpstr>Day 5</vt:lpstr>
      <vt:lpstr>PowerPoint Presentation</vt:lpstr>
      <vt:lpstr>Precise Verb</vt:lpstr>
      <vt:lpstr>PowerPoint Presentation</vt:lpstr>
      <vt:lpstr>Synonym https://www.youtube.com/watch?v=-9YvRfg-ebg </vt:lpstr>
      <vt:lpstr>PowerPoint Presentation</vt:lpstr>
      <vt:lpstr>PowerPoint Presentation</vt:lpstr>
      <vt:lpstr>Adverb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Gavan WOP</dc:creator>
  <cp:lastModifiedBy>S Gavan WOP</cp:lastModifiedBy>
  <cp:revision>39</cp:revision>
  <dcterms:created xsi:type="dcterms:W3CDTF">2021-01-25T17:10:14Z</dcterms:created>
  <dcterms:modified xsi:type="dcterms:W3CDTF">2021-02-22T22:39:06Z</dcterms:modified>
</cp:coreProperties>
</file>