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84" r:id="rId3"/>
    <p:sldId id="273" r:id="rId4"/>
    <p:sldId id="281" r:id="rId5"/>
    <p:sldId id="277" r:id="rId6"/>
    <p:sldId id="283" r:id="rId7"/>
    <p:sldId id="261" r:id="rId8"/>
  </p:sldIdLst>
  <p:sldSz cx="9144000" cy="6858000" type="screen4x3"/>
  <p:notesSz cx="6881813" cy="100155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56" autoAdjust="0"/>
    <p:restoredTop sz="94660"/>
  </p:normalViewPr>
  <p:slideViewPr>
    <p:cSldViewPr>
      <p:cViewPr>
        <p:scale>
          <a:sx n="76" d="100"/>
          <a:sy n="76" d="100"/>
        </p:scale>
        <p:origin x="-12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14FEC1-624C-42AF-AD1C-302460582BD3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230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7313" y="951230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0D34CD-8EC3-4D2A-94CF-F3F2607219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490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0063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7313" y="0"/>
            <a:ext cx="2982912" cy="500063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6487AD4D-476D-4ABA-A44A-23F429ED3E93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06975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51" tIns="48276" rIns="96551" bIns="48276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757738"/>
            <a:ext cx="5505450" cy="4506912"/>
          </a:xfrm>
          <a:prstGeom prst="rect">
            <a:avLst/>
          </a:prstGeom>
        </p:spPr>
        <p:txBody>
          <a:bodyPr vert="horz" lIns="96551" tIns="48276" rIns="96551" bIns="48276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2300"/>
            <a:ext cx="2982913" cy="501650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7313" y="9512300"/>
            <a:ext cx="2982912" cy="501650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1A36D0CC-F18F-4910-AB48-0668B7A868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8666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27D6E6-27BD-46E4-A2DE-D9FB20F051C3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3471F78-9D69-425D-A8DA-5554465E1E06}" type="slidenum">
              <a:rPr lang="en-GB" smtClean="0"/>
              <a:pPr>
                <a:defRPr/>
              </a:pPr>
              <a:t>2</a:t>
            </a:fld>
            <a:endParaRPr lang="en-GB" smtClean="0"/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Use the grid worksheet and place tribe fact cards around the room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0DECD8-C8C6-4C50-92B2-EF873AFD0110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Use the comparisons work sheet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48AB7E-C2FE-4D86-99D4-83DC324F4851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43A58-6640-4492-8F2E-205103314644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53194-3320-459E-BE69-A874F18477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838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4C957-B6D6-46FE-B1EF-D00C9A2515B4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2B042-5CC3-4B9F-9FA5-4627951C920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733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0DFD3-FF61-4222-934C-994EEC8B5BA7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DCAA2-F78F-4326-AEAD-68A12D9DB8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227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B2626-6B65-4AA7-80DB-2209CBD89802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03D21-9E29-45C4-A282-83BDD3F6CB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474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15CEA-37D7-4457-8479-D48028A7254E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D6CFD-91B2-4C91-88C6-F92A0EAE7A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766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17D48-25B4-4EA3-A385-4C4B4EF0B617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E24F6-59CE-4937-858F-8EEEA9AEEB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20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07AA4-612D-4B77-9445-C898C614653C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26318-6D12-44BC-A305-55F5352705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892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0C748-28CB-4B4F-818A-B2E834C2920E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8098C-8267-46F4-A91F-F1D7B5C999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938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3AE89-8597-4783-86F2-9BEE281C453E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310FF-85F3-4015-A183-0E28D1F03F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713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111BC-DFAE-4E65-9798-5E6DCCCDE442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D7CE3-18AE-46B1-B89C-3031BD90B0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402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E38EC-4C30-452F-B67D-AEEF1250973D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E47CA-8753-4146-AC67-588CF02891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622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4F7A82-58A0-4280-A416-822BFBDECC55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9CEF60-90C3-4693-ABEF-BB9EE46272A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anotherqueerjubu.com/another_queer_jewish_budd/images/2008/05/30/pendri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613"/>
          </a:xfrm>
          <a:solidFill>
            <a:srgbClr val="00B050"/>
          </a:solidFill>
        </p:spPr>
        <p:txBody>
          <a:bodyPr/>
          <a:lstStyle/>
          <a:p>
            <a:pPr eaLnBrk="1" hangingPunct="1"/>
            <a:r>
              <a:rPr lang="en-GB" altLang="en-US" sz="8000" smtClean="0">
                <a:latin typeface="Century Gothic" pitchFamily="34" charset="0"/>
              </a:rPr>
              <a:t>Amazon Tribes</a:t>
            </a:r>
          </a:p>
        </p:txBody>
      </p:sp>
      <p:sp>
        <p:nvSpPr>
          <p:cNvPr id="5123" name="Content Placeholder 4"/>
          <p:cNvSpPr>
            <a:spLocks noGrp="1"/>
          </p:cNvSpPr>
          <p:nvPr>
            <p:ph idx="1"/>
          </p:nvPr>
        </p:nvSpPr>
        <p:spPr>
          <a:xfrm>
            <a:off x="395288" y="1557338"/>
            <a:ext cx="8229600" cy="4525962"/>
          </a:xfr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en-GB" sz="4800" dirty="0" smtClean="0">
                <a:latin typeface="Comic Sans MS" pitchFamily="66" charset="0"/>
              </a:rPr>
              <a:t>LO</a:t>
            </a:r>
            <a:r>
              <a:rPr lang="en-GB" sz="2800" dirty="0" smtClean="0">
                <a:latin typeface="Comic Sans MS" pitchFamily="66" charset="0"/>
              </a:rPr>
              <a:t>:  </a:t>
            </a:r>
            <a:r>
              <a:rPr lang="en-GB" sz="4800" dirty="0" smtClean="0">
                <a:latin typeface="Comic Sans MS" pitchFamily="66" charset="0"/>
              </a:rPr>
              <a:t>To be able describe how different tribes use the Amazon  rainforest. </a:t>
            </a:r>
            <a:endParaRPr lang="en-GB" sz="4800" dirty="0" smtClean="0">
              <a:latin typeface="Comic Sans MS" pitchFamily="66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GB" sz="4800" dirty="0" smtClean="0">
                <a:latin typeface="Comic Sans MS" pitchFamily="66" charset="0"/>
              </a:rPr>
              <a:t>LO: To </a:t>
            </a:r>
            <a:r>
              <a:rPr lang="en-GB" sz="4800" dirty="0" smtClean="0">
                <a:latin typeface="Comic Sans MS" pitchFamily="66" charset="0"/>
              </a:rPr>
              <a:t>be able to compare your own life to that of an Amazon tribe.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GB" sz="2000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anotherqueerjubu.com/another_queer_jewish_budd/images/2008/05/30/pendri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Part-of-the-Amerindian-co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4005263"/>
            <a:ext cx="5472113" cy="2640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AutoShape 9"/>
          <p:cNvSpPr>
            <a:spLocks noChangeArrowheads="1"/>
          </p:cNvSpPr>
          <p:nvPr/>
        </p:nvSpPr>
        <p:spPr bwMode="auto">
          <a:xfrm>
            <a:off x="827088" y="1844675"/>
            <a:ext cx="7583487" cy="1954213"/>
          </a:xfrm>
          <a:prstGeom prst="wedgeRoundRectCallout">
            <a:avLst>
              <a:gd name="adj1" fmla="val -10676"/>
              <a:gd name="adj2" fmla="val 103759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2400">
                <a:latin typeface="Comic Sans MS" pitchFamily="66" charset="0"/>
              </a:rPr>
              <a:t>The first people to colonise Brazil were the tribal Indians (Amerindians).  They lived in harmony with the plants and animals, much like their surviving ancestors today.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077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050"/>
          </a:xfrm>
          <a:solidFill>
            <a:srgbClr val="00B050"/>
          </a:solidFill>
        </p:spPr>
        <p:txBody>
          <a:bodyPr/>
          <a:lstStyle/>
          <a:p>
            <a:r>
              <a:rPr lang="en-GB" altLang="en-US" smtClean="0">
                <a:latin typeface="Century Gothic" pitchFamily="34" charset="0"/>
              </a:rPr>
              <a:t>What does indigenous mean?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81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050"/>
          </a:xfrm>
          <a:solidFill>
            <a:srgbClr val="00B050"/>
          </a:solidFill>
        </p:spPr>
        <p:txBody>
          <a:bodyPr/>
          <a:lstStyle/>
          <a:p>
            <a:pPr eaLnBrk="1" hangingPunct="1"/>
            <a:r>
              <a:rPr lang="en-GB" altLang="en-US" smtClean="0">
                <a:latin typeface="Century Gothic" pitchFamily="34" charset="0"/>
              </a:rPr>
              <a:t>How do tribes use the Amazon?</a:t>
            </a: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3" t="5859" r="55322" b="16016"/>
          <a:stretch>
            <a:fillRect/>
          </a:stretch>
        </p:blipFill>
        <p:spPr bwMode="auto">
          <a:xfrm>
            <a:off x="395288" y="1484313"/>
            <a:ext cx="240823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8" t="7031" r="55493" b="15820"/>
          <a:stretch>
            <a:fillRect/>
          </a:stretch>
        </p:blipFill>
        <p:spPr bwMode="auto">
          <a:xfrm>
            <a:off x="6156325" y="1484313"/>
            <a:ext cx="2447925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5" t="7031" r="61076" b="26276"/>
          <a:stretch>
            <a:fillRect/>
          </a:stretch>
        </p:blipFill>
        <p:spPr bwMode="auto">
          <a:xfrm>
            <a:off x="395288" y="4149725"/>
            <a:ext cx="2460625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7" t="6055" r="57690" b="14844"/>
          <a:stretch>
            <a:fillRect/>
          </a:stretch>
        </p:blipFill>
        <p:spPr bwMode="auto">
          <a:xfrm>
            <a:off x="3203575" y="2565400"/>
            <a:ext cx="25876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" t="7031" r="55859" b="14844"/>
          <a:stretch>
            <a:fillRect/>
          </a:stretch>
        </p:blipFill>
        <p:spPr bwMode="auto">
          <a:xfrm>
            <a:off x="6156325" y="4149725"/>
            <a:ext cx="2481263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395288" y="3213100"/>
            <a:ext cx="2376487" cy="6477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276600" y="4724400"/>
            <a:ext cx="2374900" cy="7921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68313" y="6021388"/>
            <a:ext cx="2374900" cy="6477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300788" y="6021388"/>
            <a:ext cx="2374900" cy="8366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156325" y="3284538"/>
            <a:ext cx="2376488" cy="431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10" name="TextBox 13"/>
          <p:cNvSpPr txBox="1">
            <a:spLocks noChangeArrowheads="1"/>
          </p:cNvSpPr>
          <p:nvPr/>
        </p:nvSpPr>
        <p:spPr bwMode="auto">
          <a:xfrm>
            <a:off x="468313" y="3213100"/>
            <a:ext cx="2232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omic Sans MS" pitchFamily="66" charset="0"/>
              </a:rPr>
              <a:t>Drinking water from a vine</a:t>
            </a:r>
          </a:p>
        </p:txBody>
      </p:sp>
      <p:sp>
        <p:nvSpPr>
          <p:cNvPr id="4111" name="TextBox 14"/>
          <p:cNvSpPr txBox="1">
            <a:spLocks noChangeArrowheads="1"/>
          </p:cNvSpPr>
          <p:nvPr/>
        </p:nvSpPr>
        <p:spPr bwMode="auto">
          <a:xfrm>
            <a:off x="6300788" y="3357563"/>
            <a:ext cx="2016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omic Sans MS" pitchFamily="66" charset="0"/>
              </a:rPr>
              <a:t>Hunting for food</a:t>
            </a:r>
          </a:p>
        </p:txBody>
      </p:sp>
      <p:sp>
        <p:nvSpPr>
          <p:cNvPr id="4112" name="TextBox 15"/>
          <p:cNvSpPr txBox="1">
            <a:spLocks noChangeArrowheads="1"/>
          </p:cNvSpPr>
          <p:nvPr/>
        </p:nvSpPr>
        <p:spPr bwMode="auto">
          <a:xfrm>
            <a:off x="539750" y="6021388"/>
            <a:ext cx="2232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omic Sans MS" pitchFamily="66" charset="0"/>
              </a:rPr>
              <a:t>Catching a fish for lunch</a:t>
            </a:r>
          </a:p>
        </p:txBody>
      </p:sp>
      <p:sp>
        <p:nvSpPr>
          <p:cNvPr id="4113" name="TextBox 16"/>
          <p:cNvSpPr txBox="1">
            <a:spLocks noChangeArrowheads="1"/>
          </p:cNvSpPr>
          <p:nvPr/>
        </p:nvSpPr>
        <p:spPr bwMode="auto">
          <a:xfrm>
            <a:off x="6443663" y="6092825"/>
            <a:ext cx="2232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omic Sans MS" pitchFamily="66" charset="0"/>
              </a:rPr>
              <a:t>Collecting medicine from a tree</a:t>
            </a:r>
          </a:p>
        </p:txBody>
      </p:sp>
      <p:sp>
        <p:nvSpPr>
          <p:cNvPr id="4114" name="TextBox 17"/>
          <p:cNvSpPr txBox="1">
            <a:spLocks noChangeArrowheads="1"/>
          </p:cNvSpPr>
          <p:nvPr/>
        </p:nvSpPr>
        <p:spPr bwMode="auto">
          <a:xfrm>
            <a:off x="3348038" y="4797425"/>
            <a:ext cx="2232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omic Sans MS" pitchFamily="66" charset="0"/>
              </a:rPr>
              <a:t>Eating Babassu as a snack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anotherqueerjubu.com/another_queer_jewish_budd/images/2008/05/30/pendri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050"/>
          </a:xfrm>
          <a:solidFill>
            <a:srgbClr val="00B050"/>
          </a:solidFill>
        </p:spPr>
        <p:txBody>
          <a:bodyPr/>
          <a:lstStyle/>
          <a:p>
            <a:r>
              <a:rPr lang="en-GB" altLang="en-US" sz="6000" dirty="0" smtClean="0">
                <a:latin typeface="Century Gothic" pitchFamily="34" charset="0"/>
              </a:rPr>
              <a:t>Facts to find</a:t>
            </a:r>
          </a:p>
        </p:txBody>
      </p:sp>
      <p:sp>
        <p:nvSpPr>
          <p:cNvPr id="2" name="Content Placeholder 4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marL="514350" indent="-514350">
              <a:buFont typeface="Arial" charset="0"/>
              <a:buAutoNum type="arabicPeriod"/>
              <a:defRPr/>
            </a:pPr>
            <a:endParaRPr lang="en-GB" dirty="0" smtClean="0">
              <a:latin typeface="Comic Sans MS" pitchFamily="66" charset="0"/>
            </a:endParaRP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en-GB" dirty="0" smtClean="0">
                <a:latin typeface="Comic Sans MS" pitchFamily="66" charset="0"/>
              </a:rPr>
              <a:t>Read the information on each tribe.</a:t>
            </a:r>
            <a:endParaRPr lang="en-GB" dirty="0" smtClean="0">
              <a:latin typeface="Comic Sans MS" pitchFamily="66" charset="0"/>
            </a:endParaRP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en-GB" dirty="0" smtClean="0">
                <a:latin typeface="Comic Sans MS" pitchFamily="66" charset="0"/>
              </a:rPr>
              <a:t>Think about how the </a:t>
            </a:r>
            <a:r>
              <a:rPr lang="en-GB" dirty="0" smtClean="0">
                <a:latin typeface="Comic Sans MS" pitchFamily="66" charset="0"/>
              </a:rPr>
              <a:t>tribe use the Rainforest</a:t>
            </a:r>
            <a:r>
              <a:rPr lang="en-GB" dirty="0" smtClean="0">
                <a:latin typeface="Comic Sans MS" pitchFamily="66" charset="0"/>
              </a:rPr>
              <a:t>?</a:t>
            </a:r>
            <a:endParaRPr lang="en-GB" dirty="0" smtClean="0">
              <a:latin typeface="Comic Sans MS" pitchFamily="66" charset="0"/>
            </a:endParaRP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en-GB" dirty="0" smtClean="0">
                <a:latin typeface="Comic Sans MS" pitchFamily="66" charset="0"/>
              </a:rPr>
              <a:t>Think about anything that the tribe does that is similar/different to your family?</a:t>
            </a:r>
            <a:endParaRPr lang="en-GB" dirty="0" smtClean="0">
              <a:latin typeface="Comic Sans MS" pitchFamily="66" charset="0"/>
            </a:endParaRPr>
          </a:p>
          <a:p>
            <a:pPr marL="514350" indent="-514350">
              <a:buFont typeface="Arial" charset="0"/>
              <a:buAutoNum type="arabicPeriod"/>
              <a:defRPr/>
            </a:pPr>
            <a:endParaRPr lang="en-GB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anotherqueerjubu.com/another_queer_jewish_budd/images/2008/05/30/pendri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613"/>
          </a:xfrm>
          <a:solidFill>
            <a:srgbClr val="00B050"/>
          </a:solidFill>
        </p:spPr>
        <p:txBody>
          <a:bodyPr/>
          <a:lstStyle/>
          <a:p>
            <a:r>
              <a:rPr lang="en-GB" altLang="en-US" sz="6600" smtClean="0">
                <a:latin typeface="Century Gothic" pitchFamily="34" charset="0"/>
              </a:rPr>
              <a:t>A letter from Akra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sz="half" idx="1"/>
          </p:nvPr>
        </p:nvSpPr>
        <p:spPr>
          <a:xfrm>
            <a:off x="250825" y="1484313"/>
            <a:ext cx="4427538" cy="4392612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One of the tribes has written </a:t>
            </a:r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a letter to you</a:t>
            </a:r>
          </a:p>
          <a:p>
            <a:pPr marL="0" indent="0">
              <a:buFont typeface="Arial" charset="0"/>
              <a:buNone/>
              <a:defRPr/>
            </a:pPr>
            <a:endParaRPr lang="en-GB" sz="2400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You can now read through </a:t>
            </a:r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your letter from </a:t>
            </a:r>
            <a:r>
              <a:rPr lang="en-GB" sz="2400" dirty="0" err="1" smtClean="0">
                <a:latin typeface="Comic Sans MS" pitchFamily="66" charset="0"/>
              </a:rPr>
              <a:t>Akra</a:t>
            </a:r>
            <a:r>
              <a:rPr lang="en-GB" sz="2400" dirty="0" smtClean="0">
                <a:latin typeface="Comic Sans MS" pitchFamily="66" charset="0"/>
              </a:rPr>
              <a:t>. </a:t>
            </a:r>
          </a:p>
          <a:p>
            <a:pPr marL="0" indent="0">
              <a:buFont typeface="Arial" charset="0"/>
              <a:buNone/>
              <a:defRPr/>
            </a:pPr>
            <a:endParaRPr lang="en-GB" sz="1800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You are going to use this information to compare </a:t>
            </a:r>
            <a:r>
              <a:rPr lang="en-GB" sz="2400" dirty="0" err="1" smtClean="0">
                <a:latin typeface="Comic Sans MS" pitchFamily="66" charset="0"/>
              </a:rPr>
              <a:t>Akra’s</a:t>
            </a:r>
            <a:r>
              <a:rPr lang="en-GB" sz="2400" dirty="0" smtClean="0">
                <a:latin typeface="Comic Sans MS" pitchFamily="66" charset="0"/>
              </a:rPr>
              <a:t> life to your own.</a:t>
            </a:r>
          </a:p>
        </p:txBody>
      </p:sp>
      <p:sp>
        <p:nvSpPr>
          <p:cNvPr id="10244" name="Content Placeholder 3"/>
          <p:cNvSpPr>
            <a:spLocks noGrp="1"/>
          </p:cNvSpPr>
          <p:nvPr>
            <p:ph sz="half" idx="2"/>
          </p:nvPr>
        </p:nvSpPr>
        <p:spPr>
          <a:xfrm>
            <a:off x="4929188" y="1484313"/>
            <a:ext cx="4035425" cy="4802187"/>
          </a:xfr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algn="ctr">
              <a:buFont typeface="Arial" charset="0"/>
              <a:buNone/>
              <a:defRPr/>
            </a:pPr>
            <a:r>
              <a:rPr lang="en-GB" sz="2400" u="sng" dirty="0" smtClean="0">
                <a:latin typeface="Comic Sans MS" pitchFamily="66" charset="0"/>
              </a:rPr>
              <a:t>Success Criteria</a:t>
            </a:r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- </a:t>
            </a:r>
            <a:r>
              <a:rPr lang="en-GB" sz="2400" dirty="0" smtClean="0">
                <a:latin typeface="Comic Sans MS" pitchFamily="66" charset="0"/>
              </a:rPr>
              <a:t>compare your life with </a:t>
            </a:r>
            <a:r>
              <a:rPr lang="en-GB" sz="2400" dirty="0" err="1" smtClean="0">
                <a:latin typeface="Comic Sans MS" pitchFamily="66" charset="0"/>
              </a:rPr>
              <a:t>Akra’s</a:t>
            </a:r>
            <a:r>
              <a:rPr lang="en-GB" sz="2400" dirty="0" smtClean="0">
                <a:latin typeface="Comic Sans MS" pitchFamily="66" charset="0"/>
              </a:rPr>
              <a:t>.</a:t>
            </a:r>
          </a:p>
          <a:p>
            <a:pPr marL="0" indent="0">
              <a:buFont typeface="Arial" charset="0"/>
              <a:buNone/>
              <a:defRPr/>
            </a:pPr>
            <a:endParaRPr lang="en-GB" sz="2400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– </a:t>
            </a:r>
            <a:r>
              <a:rPr lang="en-GB" sz="2400" dirty="0">
                <a:latin typeface="Comic Sans MS" pitchFamily="66" charset="0"/>
              </a:rPr>
              <a:t>a</a:t>
            </a:r>
            <a:r>
              <a:rPr lang="en-GB" sz="2400" dirty="0" smtClean="0">
                <a:latin typeface="Comic Sans MS" pitchFamily="66" charset="0"/>
              </a:rPr>
              <a:t>re </a:t>
            </a:r>
            <a:r>
              <a:rPr lang="en-GB" sz="2400" dirty="0" smtClean="0">
                <a:latin typeface="Comic Sans MS" pitchFamily="66" charset="0"/>
              </a:rPr>
              <a:t>the any similarities between your life and </a:t>
            </a:r>
            <a:r>
              <a:rPr lang="en-GB" sz="2400" dirty="0" err="1" smtClean="0">
                <a:latin typeface="Comic Sans MS" pitchFamily="66" charset="0"/>
              </a:rPr>
              <a:t>Akra’s</a:t>
            </a:r>
            <a:r>
              <a:rPr lang="en-GB" sz="2400" dirty="0" smtClean="0">
                <a:latin typeface="Comic Sans MS" pitchFamily="66" charset="0"/>
              </a:rPr>
              <a:t>?</a:t>
            </a:r>
            <a:endParaRPr lang="en-GB" sz="2400" u="sng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endParaRPr lang="en-GB" sz="2400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– </a:t>
            </a:r>
            <a:r>
              <a:rPr lang="en-GB" sz="2400" dirty="0" smtClean="0">
                <a:latin typeface="Comic Sans MS" pitchFamily="66" charset="0"/>
              </a:rPr>
              <a:t>complete extension task </a:t>
            </a:r>
            <a:r>
              <a:rPr lang="en-GB" sz="2400" dirty="0" smtClean="0">
                <a:latin typeface="Comic Sans MS" pitchFamily="66" charset="0"/>
              </a:rPr>
              <a:t>questions (optional).</a:t>
            </a:r>
            <a:endParaRPr lang="en-GB" sz="2400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endParaRPr lang="en-GB" sz="2400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anotherqueerjubu.com/another_queer_jewish_budd/images/2008/05/30/pendri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6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613"/>
          </a:xfrm>
          <a:solidFill>
            <a:srgbClr val="00B050"/>
          </a:solidFill>
        </p:spPr>
        <p:txBody>
          <a:bodyPr/>
          <a:lstStyle/>
          <a:p>
            <a:r>
              <a:rPr lang="en-GB" altLang="en-US" dirty="0" smtClean="0"/>
              <a:t>Self </a:t>
            </a:r>
            <a:r>
              <a:rPr lang="en-GB" altLang="en-US" dirty="0" smtClean="0"/>
              <a:t>assess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395288" y="2060575"/>
            <a:ext cx="4038600" cy="3341688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GB" sz="2400" dirty="0" smtClean="0"/>
              <a:t>Check your work.</a:t>
            </a:r>
            <a:endParaRPr lang="en-GB" sz="2400" dirty="0" smtClean="0"/>
          </a:p>
          <a:p>
            <a:pPr marL="0" indent="0">
              <a:buFont typeface="Arial" charset="0"/>
              <a:buNone/>
              <a:defRPr/>
            </a:pPr>
            <a:endParaRPr lang="en-GB" sz="2400" dirty="0" smtClean="0"/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/>
              <a:t>What was good about </a:t>
            </a:r>
            <a:r>
              <a:rPr lang="en-GB" sz="2400" dirty="0" smtClean="0"/>
              <a:t>your </a:t>
            </a:r>
            <a:r>
              <a:rPr lang="en-GB" sz="2400" dirty="0" smtClean="0"/>
              <a:t>work?</a:t>
            </a:r>
          </a:p>
          <a:p>
            <a:pPr marL="0" indent="0">
              <a:buFont typeface="Arial" charset="0"/>
              <a:buNone/>
              <a:defRPr/>
            </a:pPr>
            <a:endParaRPr lang="en-GB" sz="2400" dirty="0" smtClean="0"/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/>
              <a:t>How can </a:t>
            </a:r>
            <a:r>
              <a:rPr lang="en-GB" sz="2400" dirty="0" smtClean="0"/>
              <a:t>you improve your work?</a:t>
            </a:r>
            <a:endParaRPr lang="en-GB" sz="2400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>
              <a:buFont typeface="Arial" charset="0"/>
              <a:buNone/>
              <a:defRPr/>
            </a:pPr>
            <a:r>
              <a:rPr lang="en-GB" sz="2400" u="sng" dirty="0" smtClean="0">
                <a:latin typeface="Comic Sans MS" pitchFamily="66" charset="0"/>
              </a:rPr>
              <a:t>Success Criteria</a:t>
            </a:r>
          </a:p>
          <a:p>
            <a:pPr marL="0" indent="0">
              <a:buFont typeface="Arial" charset="0"/>
              <a:buNone/>
              <a:defRPr/>
            </a:pPr>
            <a:endParaRPr lang="en-GB" sz="2400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2400" u="sng" dirty="0" smtClean="0">
                <a:latin typeface="Comic Sans MS" pitchFamily="66" charset="0"/>
              </a:rPr>
              <a:t>L4</a:t>
            </a:r>
            <a:r>
              <a:rPr lang="en-GB" sz="2400" dirty="0" smtClean="0">
                <a:latin typeface="Comic Sans MS" pitchFamily="66" charset="0"/>
              </a:rPr>
              <a:t> - compare your life with </a:t>
            </a:r>
            <a:r>
              <a:rPr lang="en-GB" sz="2400" dirty="0" err="1" smtClean="0">
                <a:latin typeface="Comic Sans MS" pitchFamily="66" charset="0"/>
              </a:rPr>
              <a:t>Akra’s</a:t>
            </a:r>
            <a:r>
              <a:rPr lang="en-GB" sz="2400" dirty="0" smtClean="0">
                <a:latin typeface="Comic Sans MS" pitchFamily="66" charset="0"/>
              </a:rPr>
              <a:t>.</a:t>
            </a:r>
          </a:p>
          <a:p>
            <a:pPr marL="0" indent="0">
              <a:buFont typeface="Arial" charset="0"/>
              <a:buNone/>
              <a:defRPr/>
            </a:pPr>
            <a:endParaRPr lang="en-GB" sz="2400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2400" u="sng" dirty="0" smtClean="0">
                <a:latin typeface="Comic Sans MS" pitchFamily="66" charset="0"/>
              </a:rPr>
              <a:t>L5</a:t>
            </a:r>
            <a:r>
              <a:rPr lang="en-GB" sz="2400" dirty="0" smtClean="0">
                <a:latin typeface="Comic Sans MS" pitchFamily="66" charset="0"/>
              </a:rPr>
              <a:t> – create your own comparisons.</a:t>
            </a:r>
            <a:endParaRPr lang="en-GB" sz="2400" u="sng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endParaRPr lang="en-GB" sz="2400" dirty="0" smtClean="0">
              <a:latin typeface="Comic Sans MS" pitchFamily="66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2400" dirty="0" smtClean="0">
                <a:latin typeface="Comic Sans MS" pitchFamily="66" charset="0"/>
              </a:rPr>
              <a:t>L6 – complete extension task questions.</a:t>
            </a:r>
          </a:p>
          <a:p>
            <a:pPr>
              <a:buFont typeface="Arial" charset="0"/>
              <a:buNone/>
              <a:defRPr/>
            </a:pPr>
            <a:endParaRPr lang="en-GB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anotherqueerjubu.com/another_queer_jewish_budd/images/2008/05/30/pendri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613"/>
          </a:xfrm>
          <a:solidFill>
            <a:srgbClr val="00B050"/>
          </a:solidFill>
        </p:spPr>
        <p:txBody>
          <a:bodyPr/>
          <a:lstStyle/>
          <a:p>
            <a:pPr eaLnBrk="1" hangingPunct="1"/>
            <a:r>
              <a:rPr lang="en-GB" altLang="en-US" sz="6000" smtClean="0">
                <a:latin typeface="Century Gothic" pitchFamily="34" charset="0"/>
              </a:rPr>
              <a:t>Review</a:t>
            </a:r>
          </a:p>
        </p:txBody>
      </p:sp>
      <p:sp>
        <p:nvSpPr>
          <p:cNvPr id="11268" name="Content Placeholder 5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en-GB" sz="4000" b="1" dirty="0" smtClean="0">
                <a:solidFill>
                  <a:srgbClr val="00B050"/>
                </a:solidFill>
                <a:latin typeface="Comic Sans MS" pitchFamily="66" charset="0"/>
              </a:rPr>
              <a:t>3 </a:t>
            </a:r>
            <a:r>
              <a:rPr lang="en-GB" sz="2400" b="1" dirty="0" smtClean="0">
                <a:latin typeface="Comic Sans MS" pitchFamily="66" charset="0"/>
              </a:rPr>
              <a:t>Ways tribes use the Amazon Rainforest.</a:t>
            </a:r>
            <a:endParaRPr lang="en-GB" sz="4000" b="1" dirty="0" smtClean="0">
              <a:latin typeface="Comic Sans MS" pitchFamily="66" charset="0"/>
            </a:endParaRPr>
          </a:p>
          <a:p>
            <a:pPr>
              <a:buFont typeface="Arial" charset="0"/>
              <a:buNone/>
              <a:defRPr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  <a:defRPr/>
            </a:pPr>
            <a:r>
              <a:rPr lang="en-GB" sz="4000" b="1" dirty="0" smtClean="0">
                <a:solidFill>
                  <a:srgbClr val="FF6600"/>
                </a:solidFill>
                <a:latin typeface="Comic Sans MS" pitchFamily="66" charset="0"/>
              </a:rPr>
              <a:t>2 </a:t>
            </a:r>
            <a:r>
              <a:rPr lang="en-GB" sz="2400" b="1" dirty="0" smtClean="0">
                <a:latin typeface="Comic Sans MS" pitchFamily="66" charset="0"/>
              </a:rPr>
              <a:t>Differences between your life and </a:t>
            </a:r>
            <a:r>
              <a:rPr lang="en-GB" sz="2400" b="1" dirty="0" err="1" smtClean="0">
                <a:latin typeface="Comic Sans MS" pitchFamily="66" charset="0"/>
              </a:rPr>
              <a:t>Akra’s</a:t>
            </a:r>
            <a:r>
              <a:rPr lang="en-GB" sz="2400" b="1" dirty="0" smtClean="0">
                <a:latin typeface="Comic Sans MS" pitchFamily="66" charset="0"/>
              </a:rPr>
              <a:t>.</a:t>
            </a:r>
            <a:endParaRPr lang="en-GB" sz="4000" b="1" dirty="0" smtClean="0">
              <a:latin typeface="Comic Sans MS" pitchFamily="66" charset="0"/>
            </a:endParaRPr>
          </a:p>
          <a:p>
            <a:pPr>
              <a:buFont typeface="Arial" charset="0"/>
              <a:buNone/>
              <a:defRPr/>
            </a:pPr>
            <a:endParaRPr lang="en-GB" dirty="0" smtClean="0">
              <a:latin typeface="Comic Sans MS" pitchFamily="66" charset="0"/>
            </a:endParaRPr>
          </a:p>
          <a:p>
            <a:pPr>
              <a:buFont typeface="Arial" charset="0"/>
              <a:buNone/>
              <a:defRPr/>
            </a:pPr>
            <a:r>
              <a:rPr lang="en-GB" sz="4000" b="1" dirty="0" smtClean="0">
                <a:solidFill>
                  <a:srgbClr val="FF0000"/>
                </a:solidFill>
                <a:latin typeface="Comic Sans MS" pitchFamily="66" charset="0"/>
              </a:rPr>
              <a:t>1 </a:t>
            </a:r>
            <a:r>
              <a:rPr lang="en-GB" sz="2400" b="1" dirty="0">
                <a:latin typeface="Comic Sans MS" pitchFamily="66" charset="0"/>
              </a:rPr>
              <a:t>S</a:t>
            </a:r>
            <a:r>
              <a:rPr lang="en-GB" sz="2400" b="1" dirty="0" smtClean="0">
                <a:latin typeface="Comic Sans MS" pitchFamily="66" charset="0"/>
              </a:rPr>
              <a:t>uggest </a:t>
            </a:r>
            <a:r>
              <a:rPr lang="en-GB" sz="2400" b="1" dirty="0" smtClean="0">
                <a:latin typeface="Comic Sans MS" pitchFamily="66" charset="0"/>
              </a:rPr>
              <a:t>why is the Amazon rainforest important to tribes.</a:t>
            </a:r>
            <a:endParaRPr lang="en-GB" sz="4000" b="1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1087</TotalTime>
  <Words>291</Words>
  <Application>Microsoft Office PowerPoint</Application>
  <PresentationFormat>On-screen Show (4:3)</PresentationFormat>
  <Paragraphs>55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Century Gothic</vt:lpstr>
      <vt:lpstr>Comic Sans MS</vt:lpstr>
      <vt:lpstr>Office Theme</vt:lpstr>
      <vt:lpstr>Amazon Tribes</vt:lpstr>
      <vt:lpstr>What does indigenous mean?</vt:lpstr>
      <vt:lpstr>How do tribes use the Amazon?</vt:lpstr>
      <vt:lpstr>Facts to find</vt:lpstr>
      <vt:lpstr>A letter from Akra</vt:lpstr>
      <vt:lpstr>Self assess</vt:lpstr>
      <vt:lpstr>Review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Amazon Tribes</dc:title>
  <dc:creator>Amy Victoria Hammonds</dc:creator>
  <cp:lastModifiedBy>ICT Department</cp:lastModifiedBy>
  <cp:revision>91</cp:revision>
  <dcterms:created xsi:type="dcterms:W3CDTF">2011-07-06T17:54:23Z</dcterms:created>
  <dcterms:modified xsi:type="dcterms:W3CDTF">2020-05-19T12:15:35Z</dcterms:modified>
</cp:coreProperties>
</file>