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tiff" ContentType="image/tif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7" r:id="rId2"/>
    <p:sldId id="256" r:id="rId3"/>
    <p:sldId id="258" r:id="rId4"/>
    <p:sldId id="261" r:id="rId5"/>
    <p:sldId id="262" r:id="rId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1"/>
    <p:restoredTop sz="94648"/>
  </p:normalViewPr>
  <p:slideViewPr>
    <p:cSldViewPr snapToGrid="0" snapToObjects="1">
      <p:cViewPr varScale="1">
        <p:scale>
          <a:sx n="90" d="100"/>
          <a:sy n="90" d="100"/>
        </p:scale>
        <p:origin x="232" y="76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8118332-77B3-5645-BE79-8F7DB897645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330DD28E-1957-3345-B38E-BE62CF6116F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D3F5EA8-C8CD-994A-8699-0BA821CE735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CF3CD4-2CAC-2E47-82D4-4BD47FB8E4C4}" type="datetimeFigureOut">
              <a:rPr lang="en-US" smtClean="0"/>
              <a:t>2/17/21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89E2EBF-2F0E-C64F-9D49-B2C80159DA1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25015DF-06E9-494D-9D38-E03F8F56569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C5C9AD-6334-F344-AFC2-2D07580F32A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7690279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4331D81-4AD6-1C4A-ABC3-5956972B2AD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9F7C9D2-AA3F-2846-A07B-601B668EE46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3FB01A0-E478-3640-8F22-1DEA4043179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CF3CD4-2CAC-2E47-82D4-4BD47FB8E4C4}" type="datetimeFigureOut">
              <a:rPr lang="en-US" smtClean="0"/>
              <a:t>2/17/21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A44B3A5-BA6E-1746-AA2B-AAAEA23AE21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F866A74-6606-0D48-8DDF-EA7479D3E14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C5C9AD-6334-F344-AFC2-2D07580F32A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2362068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F9B4565-F81E-1444-A8D8-56176D470EE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276E5DB-89CD-224C-8888-01D0FE06149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F882EAD-37FF-874E-B558-67E1F444437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CF3CD4-2CAC-2E47-82D4-4BD47FB8E4C4}" type="datetimeFigureOut">
              <a:rPr lang="en-US" smtClean="0"/>
              <a:t>2/17/21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45E0ED6-E0F3-E346-80E7-94C4EF77B8B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A9050AE-4623-E44C-9104-638F5554D6A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C5C9AD-6334-F344-AFC2-2D07580F32A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8651741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C1712A6-DCBE-3948-AE41-5079526EBCF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2EE1ECC-CAE9-614D-8E32-35ECFFE0412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45CC770-68F3-944A-B4B9-444CF566CEC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FC96DA7-5BDC-4C4F-93D2-7F2092C883F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CF3CD4-2CAC-2E47-82D4-4BD47FB8E4C4}" type="datetimeFigureOut">
              <a:rPr lang="en-US" smtClean="0"/>
              <a:t>2/17/21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D06FAEB-1CDC-134C-85A2-6E13CBAC221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31248D0-819E-C544-B20B-2BA486B57F8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C5C9AD-6334-F344-AFC2-2D07580F32A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2555293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F508D2F-D05E-F644-A81A-4F2CBDC268B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E7821D3-986B-DB49-B004-E1CCA80A2D9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1A76A38-206B-B74B-996C-903D866D26D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C36793E5-F11A-8345-A1AD-312DEA88A26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7B625E2D-73A7-184E-A402-05AD1FCBAB90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805637E4-F114-A847-BEF0-5EFFB617E13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CF3CD4-2CAC-2E47-82D4-4BD47FB8E4C4}" type="datetimeFigureOut">
              <a:rPr lang="en-US" smtClean="0"/>
              <a:t>2/17/21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785E25B2-B954-9F4D-BB4E-7E5C96EB601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95595C1-2A58-F142-AAB3-1D921C2C016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C5C9AD-6334-F344-AFC2-2D07580F32A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3920123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9A0DAD-0B4E-184B-B04B-308558E0E7D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32D3C4C7-C9C2-DE47-BD67-9BB9678F780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CF3CD4-2CAC-2E47-82D4-4BD47FB8E4C4}" type="datetimeFigureOut">
              <a:rPr lang="en-US" smtClean="0"/>
              <a:t>2/17/21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46BEB636-15EF-AC46-93F4-70ACC49DDDC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15F4ED6-7139-494B-85C5-8DD1CB3C669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C5C9AD-6334-F344-AFC2-2D07580F32A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40740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4956863C-B603-464A-93B0-35D68E362A2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CF3CD4-2CAC-2E47-82D4-4BD47FB8E4C4}" type="datetimeFigureOut">
              <a:rPr lang="en-US" smtClean="0"/>
              <a:t>2/17/21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3C6AA8E4-B0C3-2F4B-AE41-0E7D201953B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DEC590D-73B0-C74B-B73E-7EA0372D916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C5C9AD-6334-F344-AFC2-2D07580F32A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4390115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4DE6618-04CC-4147-A6D8-291F595C173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05C2704-17C7-E243-9ACC-98B056D8224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C37EB8D-3C62-8947-859D-D79C258C4C1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C6B646F-E385-1947-B9B4-63F66A18063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CF3CD4-2CAC-2E47-82D4-4BD47FB8E4C4}" type="datetimeFigureOut">
              <a:rPr lang="en-US" smtClean="0"/>
              <a:t>2/17/21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1283FA2-9138-814A-B853-345831D8366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5B81DDE-D377-1A47-A541-D930C3CCC24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C5C9AD-6334-F344-AFC2-2D07580F32A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9593860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BB5F322-4DAE-324C-BB9F-B07DF4EB955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29985210-A2C8-EA47-9AE4-11FC86CABF6F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049A10A-9A63-F44D-9F51-FE795876C58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9D76F52-6A07-DE4F-BAA1-B904BF744D1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CF3CD4-2CAC-2E47-82D4-4BD47FB8E4C4}" type="datetimeFigureOut">
              <a:rPr lang="en-US" smtClean="0"/>
              <a:t>2/17/21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2EF7EEA-27FD-334F-8FA6-768D57AB63E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8F022BA-05E1-F747-AC56-DDD2D3786CD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C5C9AD-6334-F344-AFC2-2D07580F32A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0943770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E50D143-7ED1-B340-B3E2-3A1DC1EE269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782EFB0-3BC6-2B48-840D-B013AF751CC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C52C976-9867-3240-944B-CD33F5EADF0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CF3CD4-2CAC-2E47-82D4-4BD47FB8E4C4}" type="datetimeFigureOut">
              <a:rPr lang="en-US" smtClean="0"/>
              <a:t>2/17/21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33EB415-08E0-7F42-8B0E-E733E036A20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A000C14-0B37-B84B-894D-5853431834E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C5C9AD-6334-F344-AFC2-2D07580F32A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3680331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69D2AFD3-84DC-5348-B86C-46E9DC5643EF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D907BB1-ECBD-4B42-80A8-3B2B6C776F1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5D3E928-5900-174B-A4E8-93AA9FB2CFB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CF3CD4-2CAC-2E47-82D4-4BD47FB8E4C4}" type="datetimeFigureOut">
              <a:rPr lang="en-US" smtClean="0"/>
              <a:t>2/17/21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AE1212E-7C4A-E942-BDD8-D3376DABBB1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F9F82FF-BB39-EF45-9459-01E57AFC94B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C5C9AD-6334-F344-AFC2-2D07580F32A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723286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152873F2-64DD-4E4A-8D44-82237AE1661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9DF9E7C-30D3-0A4F-A8B5-926CE0F4EE5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5F37458-C376-374B-B00B-A2C36923287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CF3CD4-2CAC-2E47-82D4-4BD47FB8E4C4}" type="datetimeFigureOut">
              <a:rPr lang="en-US" smtClean="0"/>
              <a:t>2/17/21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091C058-22DF-F948-9028-DD536E269AC8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6D752A4-1022-614B-86F5-B315F581318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2C5C9AD-6334-F344-AFC2-2D07580F32A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94491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tiff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https://encrypted-tbn0.gstatic.com/images?q=tbn:ANd9GcTyvtC35JxCRsPZm53ntkPPBWgHWsZGE59s9A&amp;usqp=CAU" TargetMode="External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tiff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jpe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620B912-BF6E-C145-B918-AEDA0246E4E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b="1" u="sng" dirty="0">
                <a:latin typeface="Chalkboard" panose="03050602040202020205" pitchFamily="66" charset="77"/>
              </a:rPr>
              <a:t>The Dragon Machine by Helen Ward</a:t>
            </a:r>
          </a:p>
        </p:txBody>
      </p:sp>
      <p:pic>
        <p:nvPicPr>
          <p:cNvPr id="4" name="Content Placeholder 3" descr="Diagram&#10;&#10;Description automatically generated">
            <a:extLst>
              <a:ext uri="{FF2B5EF4-FFF2-40B4-BE49-F238E27FC236}">
                <a16:creationId xmlns:a16="http://schemas.microsoft.com/office/drawing/2014/main" id="{4B1A04CE-3545-AD4E-B4B9-9895CE7C4BCD}"/>
              </a:ext>
            </a:extLst>
          </p:cNvPr>
          <p:cNvPicPr>
            <a:picLocks noGrp="1"/>
          </p:cNvPicPr>
          <p:nvPr>
            <p:ph idx="1"/>
          </p:nvPr>
        </p:nvPicPr>
        <p:blipFill rotWithShape="1">
          <a:blip r:embed="rId2"/>
          <a:srcRect l="16873" t="12254" r="45392" b="29933"/>
          <a:stretch/>
        </p:blipFill>
        <p:spPr bwMode="auto">
          <a:xfrm>
            <a:off x="3955128" y="1825625"/>
            <a:ext cx="4281744" cy="4351338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273140645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D07C9B9-1EF9-F74E-BB5B-27B1282BF88D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3BDEF6AC-A690-FA4E-8425-9F5FE51D61C4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026" name="Picture 2">
            <a:extLst>
              <a:ext uri="{FF2B5EF4-FFF2-40B4-BE49-F238E27FC236}">
                <a16:creationId xmlns:a16="http://schemas.microsoft.com/office/drawing/2014/main" id="{5435735C-13AF-E645-8DAE-605409BCA9A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5513" y="0"/>
            <a:ext cx="10339387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8111523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9" name="Picture 1" descr="Image result for the dragon machine">
            <a:extLst>
              <a:ext uri="{FF2B5EF4-FFF2-40B4-BE49-F238E27FC236}">
                <a16:creationId xmlns:a16="http://schemas.microsoft.com/office/drawing/2014/main" id="{B75254D9-3869-5E41-B90B-48DD70CA8046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 r:link="rId3">
            <a:alphaModFix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631" r="10323" b="-1"/>
          <a:stretch>
            <a:fillRect/>
          </a:stretch>
        </p:blipFill>
        <p:spPr bwMode="auto">
          <a:xfrm>
            <a:off x="5797543" y="10"/>
            <a:ext cx="6394152" cy="68579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5" name="Picture 69">
            <a:extLst>
              <a:ext uri="{FF2B5EF4-FFF2-40B4-BE49-F238E27FC236}">
                <a16:creationId xmlns:a16="http://schemas.microsoft.com/office/drawing/2014/main" id="{54DDEBDD-D8BD-41A6-8A0D-B00E3768B0F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 flipV="1"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FB8DDD8D-92FB-CC4C-9166-8EE316DD492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04998" y="798445"/>
            <a:ext cx="4803636" cy="1311664"/>
          </a:xfrm>
        </p:spPr>
        <p:txBody>
          <a:bodyPr>
            <a:normAutofit/>
          </a:bodyPr>
          <a:lstStyle/>
          <a:p>
            <a:r>
              <a:rPr lang="en-US" dirty="0">
                <a:solidFill>
                  <a:srgbClr val="000000"/>
                </a:solidFill>
                <a:latin typeface="Trebuchet MS" panose="020B0703020202090204" pitchFamily="34" charset="0"/>
              </a:rPr>
              <a:t>Can we use other verbs?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38186AC-BA81-454A-810E-4D922EEE973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04997" y="2272143"/>
            <a:ext cx="4706803" cy="3788830"/>
          </a:xfrm>
        </p:spPr>
        <p:txBody>
          <a:bodyPr anchor="ctr">
            <a:normAutofit/>
          </a:bodyPr>
          <a:lstStyle/>
          <a:p>
            <a:r>
              <a:rPr lang="en-US" sz="2000">
                <a:solidFill>
                  <a:srgbClr val="000000"/>
                </a:solidFill>
              </a:rPr>
              <a:t>They ……..</a:t>
            </a:r>
          </a:p>
          <a:p>
            <a:endParaRPr lang="en-US" sz="2000">
              <a:solidFill>
                <a:srgbClr val="000000"/>
              </a:solidFill>
            </a:endParaRPr>
          </a:p>
          <a:p>
            <a:pPr marL="0" indent="0">
              <a:buNone/>
            </a:pPr>
            <a:r>
              <a:rPr lang="en-US" sz="2000">
                <a:solidFill>
                  <a:srgbClr val="000000"/>
                </a:solidFill>
              </a:rPr>
              <a:t>             jumped                  ate               pushed            </a:t>
            </a:r>
          </a:p>
          <a:p>
            <a:pPr marL="0" indent="0">
              <a:buNone/>
            </a:pPr>
            <a:endParaRPr lang="en-US" sz="2000">
              <a:solidFill>
                <a:srgbClr val="000000"/>
              </a:solidFill>
            </a:endParaRPr>
          </a:p>
          <a:p>
            <a:pPr marL="0" indent="0">
              <a:buNone/>
            </a:pPr>
            <a:r>
              <a:rPr lang="en-US" sz="2000">
                <a:solidFill>
                  <a:srgbClr val="000000"/>
                </a:solidFill>
              </a:rPr>
              <a:t>            watched                  threw          ran</a:t>
            </a:r>
          </a:p>
        </p:txBody>
      </p:sp>
      <p:sp>
        <p:nvSpPr>
          <p:cNvPr id="5" name="Rectangle 2">
            <a:extLst>
              <a:ext uri="{FF2B5EF4-FFF2-40B4-BE49-F238E27FC236}">
                <a16:creationId xmlns:a16="http://schemas.microsoft.com/office/drawing/2014/main" id="{E2BD3970-4FB6-B647-ADC7-607A59E24A1A}"/>
              </a:ext>
            </a:extLst>
          </p:cNvPr>
          <p:cNvSpPr>
            <a:spLocks noChangeArrowheads="1"/>
          </p:cNvSpPr>
          <p:nvPr/>
        </p:nvSpPr>
        <p:spPr bwMode="auto">
          <a:xfrm>
            <a:off x="588509" y="-872218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4016835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Rectangle 9">
            <a:extLst>
              <a:ext uri="{FF2B5EF4-FFF2-40B4-BE49-F238E27FC236}">
                <a16:creationId xmlns:a16="http://schemas.microsoft.com/office/drawing/2014/main" id="{9BD0A92D-399A-41B4-B955-6B72A41B74A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842264" y="0"/>
            <a:ext cx="9349736" cy="6858000"/>
          </a:xfrm>
          <a:prstGeom prst="rect">
            <a:avLst/>
          </a:prstGeom>
          <a:gradFill>
            <a:gsLst>
              <a:gs pos="0">
                <a:schemeClr val="accent1">
                  <a:lumMod val="100000"/>
                  <a:alpha val="82000"/>
                </a:schemeClr>
              </a:gs>
              <a:gs pos="25000">
                <a:schemeClr val="accent1">
                  <a:alpha val="60000"/>
                </a:schemeClr>
              </a:gs>
              <a:gs pos="94000">
                <a:schemeClr val="bg2">
                  <a:lumMod val="75000"/>
                </a:schemeClr>
              </a:gs>
              <a:gs pos="100000">
                <a:schemeClr val="bg2">
                  <a:lumMod val="75000"/>
                </a:schemeClr>
              </a:gs>
            </a:gsLst>
            <a:lin ang="4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1" name="Picture 11">
            <a:extLst>
              <a:ext uri="{FF2B5EF4-FFF2-40B4-BE49-F238E27FC236}">
                <a16:creationId xmlns:a16="http://schemas.microsoft.com/office/drawing/2014/main" id="{D6A49DF9-534D-4905-8F46-02AB63EB6F3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D5DD33B9-64C1-0D48-8DF6-E44D48C7473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04620" y="4592325"/>
            <a:ext cx="5946579" cy="1297115"/>
          </a:xfrm>
        </p:spPr>
        <p:txBody>
          <a:bodyPr anchor="t">
            <a:normAutofit/>
          </a:bodyPr>
          <a:lstStyle/>
          <a:p>
            <a:pPr algn="l"/>
            <a:r>
              <a:rPr lang="en-US" sz="4400">
                <a:solidFill>
                  <a:srgbClr val="000000"/>
                </a:solidFill>
              </a:rPr>
              <a:t>George fed them …….</a:t>
            </a:r>
          </a:p>
        </p:txBody>
      </p:sp>
      <p:sp>
        <p:nvSpPr>
          <p:cNvPr id="22" name="Freeform 56">
            <a:extLst>
              <a:ext uri="{FF2B5EF4-FFF2-40B4-BE49-F238E27FC236}">
                <a16:creationId xmlns:a16="http://schemas.microsoft.com/office/drawing/2014/main" id="{9FA51AA9-DFBD-4CB2-9C70-26DAC24A34C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235021" y="2"/>
            <a:ext cx="4305922" cy="3193227"/>
          </a:xfrm>
          <a:custGeom>
            <a:avLst/>
            <a:gdLst>
              <a:gd name="connsiteX0" fmla="*/ 268379 w 4305922"/>
              <a:gd name="connsiteY0" fmla="*/ 0 h 3193227"/>
              <a:gd name="connsiteX1" fmla="*/ 4037544 w 4305922"/>
              <a:gd name="connsiteY1" fmla="*/ 0 h 3193227"/>
              <a:gd name="connsiteX2" fmla="*/ 4046072 w 4305922"/>
              <a:gd name="connsiteY2" fmla="*/ 14037 h 3193227"/>
              <a:gd name="connsiteX3" fmla="*/ 4305922 w 4305922"/>
              <a:gd name="connsiteY3" fmla="*/ 1040266 h 3193227"/>
              <a:gd name="connsiteX4" fmla="*/ 2152962 w 4305922"/>
              <a:gd name="connsiteY4" fmla="*/ 3193227 h 3193227"/>
              <a:gd name="connsiteX5" fmla="*/ 0 w 4305922"/>
              <a:gd name="connsiteY5" fmla="*/ 1040266 h 3193227"/>
              <a:gd name="connsiteX6" fmla="*/ 259851 w 4305922"/>
              <a:gd name="connsiteY6" fmla="*/ 14037 h 31932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305922" h="3193227">
                <a:moveTo>
                  <a:pt x="268379" y="0"/>
                </a:moveTo>
                <a:lnTo>
                  <a:pt x="4037544" y="0"/>
                </a:lnTo>
                <a:lnTo>
                  <a:pt x="4046072" y="14037"/>
                </a:lnTo>
                <a:cubicBezTo>
                  <a:pt x="4211790" y="319097"/>
                  <a:pt x="4305922" y="668689"/>
                  <a:pt x="4305922" y="1040266"/>
                </a:cubicBezTo>
                <a:cubicBezTo>
                  <a:pt x="4305922" y="2229314"/>
                  <a:pt x="3342009" y="3193227"/>
                  <a:pt x="2152962" y="3193227"/>
                </a:cubicBezTo>
                <a:cubicBezTo>
                  <a:pt x="963913" y="3193227"/>
                  <a:pt x="0" y="2229314"/>
                  <a:pt x="0" y="1040266"/>
                </a:cubicBezTo>
                <a:cubicBezTo>
                  <a:pt x="0" y="668689"/>
                  <a:pt x="94133" y="319097"/>
                  <a:pt x="259851" y="14037"/>
                </a:cubicBezTo>
                <a:close/>
              </a:path>
            </a:pathLst>
          </a:custGeom>
          <a:solidFill>
            <a:srgbClr val="FFFFFF"/>
          </a:solidFill>
          <a:ln>
            <a:gradFill>
              <a:gsLst>
                <a:gs pos="0">
                  <a:schemeClr val="accent1">
                    <a:lumMod val="40000"/>
                    <a:lumOff val="60000"/>
                  </a:schemeClr>
                </a:gs>
                <a:gs pos="23000">
                  <a:schemeClr val="accent1">
                    <a:lumMod val="45000"/>
                    <a:lumOff val="55000"/>
                  </a:schemeClr>
                </a:gs>
                <a:gs pos="83000">
                  <a:schemeClr val="bg2">
                    <a:lumMod val="75000"/>
                  </a:schemeClr>
                </a:gs>
                <a:gs pos="100000">
                  <a:schemeClr val="bg2">
                    <a:lumMod val="75000"/>
                  </a:schemeClr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pic>
        <p:nvPicPr>
          <p:cNvPr id="4" name="Picture 3" descr="A picture containing bread&#10;&#10;Description automatically generated">
            <a:extLst>
              <a:ext uri="{FF2B5EF4-FFF2-40B4-BE49-F238E27FC236}">
                <a16:creationId xmlns:a16="http://schemas.microsoft.com/office/drawing/2014/main" id="{13DC3ACC-64DB-374F-B40F-D95210EE88DB}"/>
              </a:ext>
            </a:extLst>
          </p:cNvPr>
          <p:cNvPicPr/>
          <p:nvPr/>
        </p:nvPicPr>
        <p:blipFill rotWithShape="1">
          <a:blip r:embed="rId3">
            <a:alphaModFix/>
          </a:blip>
          <a:srcRect l="6783" r="5192"/>
          <a:stretch/>
        </p:blipFill>
        <p:spPr>
          <a:xfrm>
            <a:off x="3347837" y="1"/>
            <a:ext cx="4063868" cy="3072200"/>
          </a:xfrm>
          <a:custGeom>
            <a:avLst/>
            <a:gdLst/>
            <a:ahLst/>
            <a:cxnLst/>
            <a:rect l="l" t="t" r="r" b="b"/>
            <a:pathLst>
              <a:path w="4063868" h="3072200">
                <a:moveTo>
                  <a:pt x="288818" y="0"/>
                </a:moveTo>
                <a:lnTo>
                  <a:pt x="3775050" y="0"/>
                </a:lnTo>
                <a:lnTo>
                  <a:pt x="3818625" y="71726"/>
                </a:lnTo>
                <a:cubicBezTo>
                  <a:pt x="3975028" y="359637"/>
                  <a:pt x="4063868" y="689577"/>
                  <a:pt x="4063868" y="1040266"/>
                </a:cubicBezTo>
                <a:cubicBezTo>
                  <a:pt x="4063868" y="2162473"/>
                  <a:pt x="3154140" y="3072200"/>
                  <a:pt x="2031934" y="3072200"/>
                </a:cubicBezTo>
                <a:cubicBezTo>
                  <a:pt x="909728" y="3072200"/>
                  <a:pt x="0" y="2162473"/>
                  <a:pt x="0" y="1040266"/>
                </a:cubicBezTo>
                <a:cubicBezTo>
                  <a:pt x="0" y="689577"/>
                  <a:pt x="88841" y="359637"/>
                  <a:pt x="245244" y="71726"/>
                </a:cubicBezTo>
                <a:close/>
              </a:path>
            </a:pathLst>
          </a:custGeom>
          <a:effectLst>
            <a:softEdge rad="0"/>
          </a:effectLst>
        </p:spPr>
      </p:pic>
      <p:sp>
        <p:nvSpPr>
          <p:cNvPr id="23" name="Freeform 58">
            <a:extLst>
              <a:ext uri="{FF2B5EF4-FFF2-40B4-BE49-F238E27FC236}">
                <a16:creationId xmlns:a16="http://schemas.microsoft.com/office/drawing/2014/main" id="{D5905D0D-FE5E-454B-A340-4DE821C09E8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685658" y="1424717"/>
            <a:ext cx="4506342" cy="5442758"/>
          </a:xfrm>
          <a:custGeom>
            <a:avLst/>
            <a:gdLst>
              <a:gd name="connsiteX0" fmla="*/ 3034499 w 4506342"/>
              <a:gd name="connsiteY0" fmla="*/ 0 h 5442758"/>
              <a:gd name="connsiteX1" fmla="*/ 4480922 w 4506342"/>
              <a:gd name="connsiteY1" fmla="*/ 366248 h 5442758"/>
              <a:gd name="connsiteX2" fmla="*/ 4506342 w 4506342"/>
              <a:gd name="connsiteY2" fmla="*/ 381691 h 5442758"/>
              <a:gd name="connsiteX3" fmla="*/ 4506342 w 4506342"/>
              <a:gd name="connsiteY3" fmla="*/ 5442758 h 5442758"/>
              <a:gd name="connsiteX4" fmla="*/ 1193461 w 4506342"/>
              <a:gd name="connsiteY4" fmla="*/ 5442758 h 5442758"/>
              <a:gd name="connsiteX5" fmla="*/ 1104276 w 4506342"/>
              <a:gd name="connsiteY5" fmla="*/ 5376066 h 5442758"/>
              <a:gd name="connsiteX6" fmla="*/ 0 w 4506342"/>
              <a:gd name="connsiteY6" fmla="*/ 3034499 h 5442758"/>
              <a:gd name="connsiteX7" fmla="*/ 3034499 w 4506342"/>
              <a:gd name="connsiteY7" fmla="*/ 0 h 54427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4506342" h="5442758">
                <a:moveTo>
                  <a:pt x="3034499" y="0"/>
                </a:moveTo>
                <a:cubicBezTo>
                  <a:pt x="3558220" y="0"/>
                  <a:pt x="4050953" y="132675"/>
                  <a:pt x="4480922" y="366248"/>
                </a:cubicBezTo>
                <a:lnTo>
                  <a:pt x="4506342" y="381691"/>
                </a:lnTo>
                <a:lnTo>
                  <a:pt x="4506342" y="5442758"/>
                </a:lnTo>
                <a:lnTo>
                  <a:pt x="1193461" y="5442758"/>
                </a:lnTo>
                <a:lnTo>
                  <a:pt x="1104276" y="5376066"/>
                </a:lnTo>
                <a:cubicBezTo>
                  <a:pt x="429867" y="4819495"/>
                  <a:pt x="0" y="3977198"/>
                  <a:pt x="0" y="3034499"/>
                </a:cubicBezTo>
                <a:cubicBezTo>
                  <a:pt x="0" y="1358591"/>
                  <a:pt x="1358591" y="0"/>
                  <a:pt x="3034499" y="0"/>
                </a:cubicBezTo>
                <a:close/>
              </a:path>
            </a:pathLst>
          </a:custGeom>
          <a:solidFill>
            <a:srgbClr val="FFFFFF"/>
          </a:solidFill>
          <a:ln>
            <a:gradFill>
              <a:gsLst>
                <a:gs pos="0">
                  <a:schemeClr val="accent1">
                    <a:lumMod val="40000"/>
                    <a:lumOff val="60000"/>
                  </a:schemeClr>
                </a:gs>
                <a:gs pos="23000">
                  <a:schemeClr val="accent1">
                    <a:lumMod val="45000"/>
                    <a:lumOff val="55000"/>
                  </a:schemeClr>
                </a:gs>
                <a:gs pos="83000">
                  <a:schemeClr val="bg2">
                    <a:lumMod val="75000"/>
                  </a:schemeClr>
                </a:gs>
                <a:gs pos="100000">
                  <a:schemeClr val="bg2">
                    <a:lumMod val="75000"/>
                  </a:schemeClr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pic>
        <p:nvPicPr>
          <p:cNvPr id="5" name="Picture 4" descr="A picture containing food, bread&#10;&#10;Description automatically generated">
            <a:extLst>
              <a:ext uri="{FF2B5EF4-FFF2-40B4-BE49-F238E27FC236}">
                <a16:creationId xmlns:a16="http://schemas.microsoft.com/office/drawing/2014/main" id="{2B54976B-2169-6943-BA21-DE2227B9B036}"/>
              </a:ext>
            </a:extLst>
          </p:cNvPr>
          <p:cNvPicPr/>
          <p:nvPr/>
        </p:nvPicPr>
        <p:blipFill rotWithShape="1">
          <a:blip r:embed="rId4">
            <a:alphaModFix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632" r="23791" b="2"/>
          <a:stretch/>
        </p:blipFill>
        <p:spPr bwMode="auto">
          <a:xfrm>
            <a:off x="7840768" y="1579827"/>
            <a:ext cx="4351232" cy="5287648"/>
          </a:xfrm>
          <a:custGeom>
            <a:avLst/>
            <a:gdLst/>
            <a:ahLst/>
            <a:cxnLst/>
            <a:rect l="l" t="t" r="r" b="b"/>
            <a:pathLst>
              <a:path w="4351232" h="5287648">
                <a:moveTo>
                  <a:pt x="2879389" y="0"/>
                </a:moveTo>
                <a:cubicBezTo>
                  <a:pt x="3376340" y="0"/>
                  <a:pt x="3843887" y="125893"/>
                  <a:pt x="4251877" y="347527"/>
                </a:cubicBezTo>
                <a:lnTo>
                  <a:pt x="4351232" y="407886"/>
                </a:lnTo>
                <a:lnTo>
                  <a:pt x="4351232" y="5287648"/>
                </a:lnTo>
                <a:lnTo>
                  <a:pt x="1303444" y="5287648"/>
                </a:lnTo>
                <a:lnTo>
                  <a:pt x="1269495" y="5267024"/>
                </a:lnTo>
                <a:cubicBezTo>
                  <a:pt x="503573" y="4749577"/>
                  <a:pt x="0" y="3873291"/>
                  <a:pt x="0" y="2879389"/>
                </a:cubicBezTo>
                <a:cubicBezTo>
                  <a:pt x="0" y="1289146"/>
                  <a:pt x="1289146" y="0"/>
                  <a:pt x="2879389" y="0"/>
                </a:cubicBezTo>
                <a:close/>
              </a:path>
            </a:pathLst>
          </a:custGeom>
          <a:noFill/>
          <a:effectLst>
            <a:softEdge rad="0"/>
          </a:effectLst>
        </p:spPr>
      </p:pic>
    </p:spTree>
    <p:extLst>
      <p:ext uri="{BB962C8B-B14F-4D97-AF65-F5344CB8AC3E}">
        <p14:creationId xmlns:p14="http://schemas.microsoft.com/office/powerpoint/2010/main" val="267841548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16C5FA50-8D52-4617-AF91-5C7B1C8352F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76717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DB9DC4A-D78F-D949-998B-BD41A72C258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093496" y="618681"/>
            <a:ext cx="2613872" cy="4794567"/>
          </a:xfrm>
        </p:spPr>
        <p:txBody>
          <a:bodyPr>
            <a:normAutofit/>
          </a:bodyPr>
          <a:lstStyle/>
          <a:p>
            <a:r>
              <a:rPr lang="en-US" sz="3600">
                <a:solidFill>
                  <a:srgbClr val="FFFFFF"/>
                </a:solidFill>
              </a:rPr>
              <a:t>Extension task:</a:t>
            </a:r>
          </a:p>
        </p:txBody>
      </p:sp>
      <p:sp>
        <p:nvSpPr>
          <p:cNvPr id="11" name="Rounded Rectangle 9">
            <a:extLst>
              <a:ext uri="{FF2B5EF4-FFF2-40B4-BE49-F238E27FC236}">
                <a16:creationId xmlns:a16="http://schemas.microsoft.com/office/drawing/2014/main" id="{E223798C-12AD-4B0C-A50C-D676347D67C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93354" y="484632"/>
            <a:ext cx="8129016" cy="5724144"/>
          </a:xfrm>
          <a:prstGeom prst="roundRect">
            <a:avLst>
              <a:gd name="adj" fmla="val 0"/>
            </a:avLst>
          </a:prstGeom>
          <a:solidFill>
            <a:srgbClr val="FFFFFF"/>
          </a:solidFill>
          <a:ln w="9525">
            <a:solidFill>
              <a:srgbClr val="C8CACA"/>
            </a:solidFill>
          </a:ln>
          <a:effectLst>
            <a:outerShdw blurRad="57150" dist="19050" dir="5400000" algn="t" rotWithShape="0">
              <a:prstClr val="black">
                <a:alpha val="63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E6CE5B33-C306-0149-87EF-2D84A68A8A99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r="5123"/>
          <a:stretch/>
        </p:blipFill>
        <p:spPr>
          <a:xfrm rot="5400000">
            <a:off x="2153696" y="-234907"/>
            <a:ext cx="4808332" cy="7163222"/>
          </a:xfrm>
          <a:prstGeom prst="rect">
            <a:avLst/>
          </a:prstGeom>
          <a:effectLst/>
        </p:spPr>
      </p:pic>
    </p:spTree>
    <p:extLst>
      <p:ext uri="{BB962C8B-B14F-4D97-AF65-F5344CB8AC3E}">
        <p14:creationId xmlns:p14="http://schemas.microsoft.com/office/powerpoint/2010/main" val="40506251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51</TotalTime>
  <Words>29</Words>
  <Application>Microsoft Macintosh PowerPoint</Application>
  <PresentationFormat>Widescreen</PresentationFormat>
  <Paragraphs>9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11" baseType="lpstr">
      <vt:lpstr>Arial</vt:lpstr>
      <vt:lpstr>Calibri</vt:lpstr>
      <vt:lpstr>Calibri Light</vt:lpstr>
      <vt:lpstr>Chalkboard</vt:lpstr>
      <vt:lpstr>Trebuchet MS</vt:lpstr>
      <vt:lpstr>Office Theme</vt:lpstr>
      <vt:lpstr>The Dragon Machine by Helen Ward</vt:lpstr>
      <vt:lpstr>PowerPoint Presentation</vt:lpstr>
      <vt:lpstr>Can we use other verbs?</vt:lpstr>
      <vt:lpstr>George fed them …….</vt:lpstr>
      <vt:lpstr>Extension task: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The Dragon Machine by Helen Ward</dc:title>
  <dc:creator>Stuart Mace</dc:creator>
  <cp:lastModifiedBy>Stuart Mace</cp:lastModifiedBy>
  <cp:revision>5</cp:revision>
  <dcterms:created xsi:type="dcterms:W3CDTF">2021-02-17T14:36:43Z</dcterms:created>
  <dcterms:modified xsi:type="dcterms:W3CDTF">2021-02-17T15:36:53Z</dcterms:modified>
</cp:coreProperties>
</file>