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303" r:id="rId4"/>
    <p:sldId id="258" r:id="rId5"/>
    <p:sldId id="304" r:id="rId6"/>
    <p:sldId id="261" r:id="rId7"/>
    <p:sldId id="300" r:id="rId8"/>
    <p:sldId id="262" r:id="rId9"/>
    <p:sldId id="285" r:id="rId10"/>
    <p:sldId id="263" r:id="rId11"/>
    <p:sldId id="305" r:id="rId12"/>
    <p:sldId id="306" r:id="rId13"/>
    <p:sldId id="307" r:id="rId14"/>
    <p:sldId id="308" r:id="rId15"/>
    <p:sldId id="310" r:id="rId16"/>
    <p:sldId id="309" r:id="rId17"/>
    <p:sldId id="311" r:id="rId18"/>
    <p:sldId id="312" r:id="rId19"/>
    <p:sldId id="314" r:id="rId20"/>
    <p:sldId id="266" r:id="rId21"/>
    <p:sldId id="29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56" autoAdjust="0"/>
    <p:restoredTop sz="95374" autoAdjust="0"/>
  </p:normalViewPr>
  <p:slideViewPr>
    <p:cSldViewPr>
      <p:cViewPr>
        <p:scale>
          <a:sx n="76" d="100"/>
          <a:sy n="76" d="100"/>
        </p:scale>
        <p:origin x="-1176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0A8CC8-0261-43F4-A5A5-3750C3EB742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5A1C5D-FB85-484E-B8B9-2916C42C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596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A1C5D-FB85-484E-B8B9-2916C42C8FE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555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788DA6D-962E-493B-AE93-DBC426948E17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83F489C-4D64-46A0-813C-4D16068FF43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Thursday’s Phonics Session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01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Mm</a:t>
            </a:r>
          </a:p>
          <a:p>
            <a:r>
              <a:rPr lang="en-GB" sz="5400" dirty="0" err="1" smtClean="0">
                <a:latin typeface="Letter-join 8" pitchFamily="50" charset="0"/>
              </a:rPr>
              <a:t>Ll</a:t>
            </a:r>
            <a:endParaRPr lang="en-GB" sz="5400" dirty="0" smtClean="0">
              <a:latin typeface="Letter-join 8" pitchFamily="50" charset="0"/>
            </a:endParaRPr>
          </a:p>
          <a:p>
            <a:r>
              <a:rPr lang="en-GB" sz="5400" dirty="0" smtClean="0">
                <a:latin typeface="Letter-join 8" pitchFamily="50" charset="0"/>
              </a:rPr>
              <a:t>B</a:t>
            </a:r>
            <a:r>
              <a:rPr lang="en-GB" sz="5400" dirty="0">
                <a:latin typeface="Letter-join 8" pitchFamily="50" charset="0"/>
              </a:rPr>
              <a:t>b</a:t>
            </a:r>
            <a:endParaRPr lang="en-GB" sz="5400" dirty="0" smtClean="0">
              <a:latin typeface="Letter-join 8" pitchFamily="50" charset="0"/>
            </a:endParaRPr>
          </a:p>
          <a:p>
            <a:r>
              <a:rPr lang="en-GB" sz="5400" dirty="0" smtClean="0">
                <a:latin typeface="Letter-join 8" pitchFamily="50" charset="0"/>
              </a:rPr>
              <a:t>Tt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Find an item at home starting with the letter…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54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Mm - mirror</a:t>
            </a:r>
          </a:p>
          <a:p>
            <a:r>
              <a:rPr lang="en-GB" sz="5400" dirty="0" err="1" smtClean="0">
                <a:latin typeface="Letter-join 8" pitchFamily="50" charset="0"/>
              </a:rPr>
              <a:t>Ll</a:t>
            </a:r>
            <a:r>
              <a:rPr lang="en-GB" sz="5400" dirty="0" smtClean="0">
                <a:latin typeface="Letter-join 8" pitchFamily="50" charset="0"/>
              </a:rPr>
              <a:t> - 	lunchbox</a:t>
            </a:r>
          </a:p>
          <a:p>
            <a:r>
              <a:rPr lang="en-GB" sz="5400" dirty="0" smtClean="0">
                <a:latin typeface="Letter-join 8" pitchFamily="50" charset="0"/>
              </a:rPr>
              <a:t>Bb - 	book</a:t>
            </a:r>
          </a:p>
          <a:p>
            <a:r>
              <a:rPr lang="en-GB" sz="5400" dirty="0" smtClean="0">
                <a:latin typeface="Letter-join 8" pitchFamily="50" charset="0"/>
              </a:rPr>
              <a:t>Tt - 	tray</a:t>
            </a:r>
            <a:endParaRPr lang="en-GB" sz="5400" dirty="0">
              <a:latin typeface="Letter-join 8" pitchFamily="50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Now write down the item you found starting with these letters…</a:t>
            </a:r>
            <a:endParaRPr lang="en-GB" dirty="0"/>
          </a:p>
        </p:txBody>
      </p:sp>
      <p:pic>
        <p:nvPicPr>
          <p:cNvPr id="1026" name="Picture 2" descr="C:\Users\ICT Department\AppData\Local\Microsoft\Windows\INetCache\IE\6F73A1H1\oval-brown-wooden-framed-hanging-mirror-15289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209" y="1412776"/>
            <a:ext cx="129614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CT Department\AppData\Local\Microsoft\Windows\INetCache\IE\0RQA5B3K\Lunch-Box-Free-Download-PN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702" y="1896653"/>
            <a:ext cx="1817762" cy="138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CT Department\AppData\Local\Microsoft\Windows\INetCache\IE\6F73A1H1\open-book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924" y="3284984"/>
            <a:ext cx="1473324" cy="87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CT Department\AppData\Local\Microsoft\Windows\INetCache\IE\6F73A1H1\Paper_Tray_preview_tiny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334" y="4374945"/>
            <a:ext cx="10477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53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6300" dirty="0" smtClean="0">
                <a:latin typeface="Letter-join 8" pitchFamily="50" charset="0"/>
              </a:rPr>
              <a:t>Can you </a:t>
            </a:r>
            <a:r>
              <a:rPr lang="en-GB" sz="6300" dirty="0">
                <a:latin typeface="Letter-join 8" pitchFamily="50" charset="0"/>
              </a:rPr>
              <a:t>u</a:t>
            </a:r>
            <a:r>
              <a:rPr lang="en-GB" sz="6300" dirty="0" smtClean="0">
                <a:latin typeface="Letter-join 8" pitchFamily="50" charset="0"/>
              </a:rPr>
              <a:t>se at least one of those words in a sentence?</a:t>
            </a:r>
          </a:p>
          <a:p>
            <a:endParaRPr lang="en-GB" sz="3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Sentence…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80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94515"/>
          </a:xfrm>
        </p:spPr>
        <p:txBody>
          <a:bodyPr>
            <a:normAutofit fontScale="85000" lnSpcReduction="20000"/>
          </a:bodyPr>
          <a:lstStyle/>
          <a:p>
            <a:r>
              <a:rPr lang="en-GB" sz="4000" dirty="0" smtClean="0">
                <a:latin typeface="Letter-join 8" pitchFamily="50" charset="0"/>
              </a:rPr>
              <a:t>I looked in the </a:t>
            </a:r>
            <a:r>
              <a:rPr lang="en-GB" sz="4000" u="sng" dirty="0" smtClean="0">
                <a:latin typeface="Letter-join 8" pitchFamily="50" charset="0"/>
              </a:rPr>
              <a:t>mirror</a:t>
            </a:r>
            <a:r>
              <a:rPr lang="en-GB" sz="4000" dirty="0" smtClean="0">
                <a:latin typeface="Letter-join 8" pitchFamily="50" charset="0"/>
              </a:rPr>
              <a:t> to check my hair before collecting my </a:t>
            </a:r>
            <a:r>
              <a:rPr lang="en-GB" sz="4000" u="sng" dirty="0" smtClean="0">
                <a:latin typeface="Letter-join 8" pitchFamily="50" charset="0"/>
              </a:rPr>
              <a:t>lunchbox</a:t>
            </a:r>
            <a:r>
              <a:rPr lang="en-GB" sz="4000" dirty="0" smtClean="0">
                <a:latin typeface="Letter-join 8" pitchFamily="50" charset="0"/>
              </a:rPr>
              <a:t> and walking to school.  When I arrived, I placed my reading </a:t>
            </a:r>
            <a:r>
              <a:rPr lang="en-GB" sz="4000" u="sng" dirty="0" smtClean="0">
                <a:latin typeface="Letter-join 8" pitchFamily="50" charset="0"/>
              </a:rPr>
              <a:t>book</a:t>
            </a:r>
            <a:r>
              <a:rPr lang="en-GB" sz="4000" dirty="0" smtClean="0">
                <a:latin typeface="Letter-join 8" pitchFamily="50" charset="0"/>
              </a:rPr>
              <a:t> into my </a:t>
            </a:r>
            <a:r>
              <a:rPr lang="en-GB" sz="4000" u="sng" dirty="0" smtClean="0">
                <a:latin typeface="Letter-join 8" pitchFamily="50" charset="0"/>
              </a:rPr>
              <a:t>tray</a:t>
            </a:r>
            <a:r>
              <a:rPr lang="en-GB" sz="4000" dirty="0" smtClean="0">
                <a:latin typeface="Letter-join 8" pitchFamily="50" charset="0"/>
              </a:rPr>
              <a:t> underneath the desk.</a:t>
            </a:r>
          </a:p>
          <a:p>
            <a:r>
              <a:rPr lang="en-GB" sz="4000" dirty="0" smtClean="0">
                <a:latin typeface="Letter-join 8" pitchFamily="50" charset="0"/>
              </a:rPr>
              <a:t>mirror</a:t>
            </a:r>
          </a:p>
          <a:p>
            <a:r>
              <a:rPr lang="en-GB" sz="4000" dirty="0" smtClean="0">
                <a:latin typeface="Letter-join 8" pitchFamily="50" charset="0"/>
              </a:rPr>
              <a:t>lunchbox</a:t>
            </a:r>
          </a:p>
          <a:p>
            <a:r>
              <a:rPr lang="en-GB" sz="4000" dirty="0" smtClean="0">
                <a:latin typeface="Letter-join 8" pitchFamily="50" charset="0"/>
              </a:rPr>
              <a:t>book</a:t>
            </a:r>
          </a:p>
          <a:p>
            <a:r>
              <a:rPr lang="en-GB" sz="4000" dirty="0" smtClean="0">
                <a:latin typeface="Letter-join 8" pitchFamily="50" charset="0"/>
              </a:rPr>
              <a:t>tray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Sentence…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025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Now write down as many words as you can that contain the phoneme/grapheme </a:t>
            </a:r>
            <a:r>
              <a:rPr lang="en-GB" dirty="0" err="1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…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27584" y="1628800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27584" y="4221088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For example: </a:t>
            </a:r>
            <a:r>
              <a:rPr lang="en-GB" dirty="0" smtClean="0">
                <a:solidFill>
                  <a:srgbClr val="FF0000"/>
                </a:solidFill>
              </a:rPr>
              <a:t>f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27584" y="1628800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827584" y="4203968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56895" y="1484784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516832" y="1628800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00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546143" y="4186848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00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788024" y="1696086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463680" y="2060848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0000" dirty="0" err="1"/>
              <a:t>e</a:t>
            </a:r>
            <a:r>
              <a:rPr lang="en-GB" sz="10000" dirty="0" err="1" smtClean="0"/>
              <a:t>e</a:t>
            </a:r>
            <a:endParaRPr lang="en-GB" sz="10000" dirty="0"/>
          </a:p>
        </p:txBody>
      </p:sp>
    </p:spTree>
    <p:extLst>
      <p:ext uri="{BB962C8B-B14F-4D97-AF65-F5344CB8AC3E}">
        <p14:creationId xmlns:p14="http://schemas.microsoft.com/office/powerpoint/2010/main" val="211837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Now write down as many words as you can that contain </a:t>
            </a:r>
            <a:r>
              <a:rPr lang="en-GB" dirty="0" err="1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…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27584" y="1628800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27584" y="2996952"/>
            <a:ext cx="7560840" cy="31249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f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t, sh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t, tw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t, betw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n, sh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n, sh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r, t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nager, w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d, n</a:t>
            </a:r>
            <a:r>
              <a:rPr lang="en-GB" u="sng" dirty="0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d and so on.  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Rowan children </a:t>
            </a:r>
            <a:r>
              <a:rPr lang="en-GB" dirty="0" smtClean="0">
                <a:solidFill>
                  <a:srgbClr val="FF0000"/>
                </a:solidFill>
              </a:rPr>
              <a:t>– If you want to log out and make your own sentences using the </a:t>
            </a:r>
            <a:r>
              <a:rPr lang="en-GB" dirty="0" err="1" smtClean="0">
                <a:solidFill>
                  <a:srgbClr val="FF0000"/>
                </a:solidFill>
              </a:rPr>
              <a:t>ee</a:t>
            </a:r>
            <a:r>
              <a:rPr lang="en-GB" dirty="0" smtClean="0">
                <a:solidFill>
                  <a:srgbClr val="FF0000"/>
                </a:solidFill>
              </a:rPr>
              <a:t> phoneme/grapheme do so now.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27584" y="1628800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876517" y="4221088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56895" y="1484784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516832" y="1628800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00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546143" y="4186848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00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788024" y="1696086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491880" y="1484784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0000" dirty="0" err="1"/>
              <a:t>e</a:t>
            </a:r>
            <a:r>
              <a:rPr lang="en-GB" sz="10000" dirty="0" err="1" smtClean="0"/>
              <a:t>e</a:t>
            </a:r>
            <a:endParaRPr lang="en-GB" sz="10000" dirty="0"/>
          </a:p>
        </p:txBody>
      </p:sp>
    </p:spTree>
    <p:extLst>
      <p:ext uri="{BB962C8B-B14F-4D97-AF65-F5344CB8AC3E}">
        <p14:creationId xmlns:p14="http://schemas.microsoft.com/office/powerpoint/2010/main" val="390284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Today we are looking at the split digraph…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27584" y="1628800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27584" y="1628800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827584" y="4203968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56895" y="1484784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491880" y="1602341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0000" dirty="0">
                <a:solidFill>
                  <a:srgbClr val="FF0000"/>
                </a:solidFill>
              </a:rPr>
              <a:t>e</a:t>
            </a:r>
            <a:r>
              <a:rPr lang="en-GB" sz="10000" dirty="0" smtClean="0">
                <a:solidFill>
                  <a:srgbClr val="FF0000"/>
                </a:solidFill>
              </a:rPr>
              <a:t>_e</a:t>
            </a:r>
            <a:endParaRPr lang="en-GB" sz="10000" dirty="0">
              <a:solidFill>
                <a:srgbClr val="FF0000"/>
              </a:solidFill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516832" y="1628800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00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546143" y="4186848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00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915816" y="1484784"/>
            <a:ext cx="3106688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477272" y="1696086"/>
            <a:ext cx="1728192" cy="1900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0000" dirty="0"/>
          </a:p>
        </p:txBody>
      </p:sp>
    </p:spTree>
    <p:extLst>
      <p:ext uri="{BB962C8B-B14F-4D97-AF65-F5344CB8AC3E}">
        <p14:creationId xmlns:p14="http://schemas.microsoft.com/office/powerpoint/2010/main" val="101722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Fill in the missing e_e words.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66723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Emma likes to sit in her garden on a warm, summer’s ______________</a:t>
            </a:r>
            <a:endParaRPr lang="en-GB" sz="5400" dirty="0">
              <a:latin typeface="Letter-join 8" pitchFamily="50" charset="0"/>
            </a:endParaRPr>
          </a:p>
        </p:txBody>
      </p:sp>
      <p:pic>
        <p:nvPicPr>
          <p:cNvPr id="2051" name="Picture 3" descr="C:\Users\ICT Department\AppData\Local\Microsoft\Windows\INetCache\IE\0RQA5B3K\8442213303_fa8436db04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89040"/>
            <a:ext cx="3624064" cy="236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6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Emma likes to sit in her garden on a warm, summer’s </a:t>
            </a:r>
          </a:p>
          <a:p>
            <a:r>
              <a:rPr lang="en-GB" sz="5400" u="sng" dirty="0">
                <a:solidFill>
                  <a:srgbClr val="FF0000"/>
                </a:solidFill>
                <a:latin typeface="Letter-join 8" pitchFamily="50" charset="0"/>
              </a:rPr>
              <a:t>e</a:t>
            </a:r>
            <a:r>
              <a:rPr lang="en-GB" sz="5400" u="sng" dirty="0" smtClean="0">
                <a:solidFill>
                  <a:srgbClr val="00B050"/>
                </a:solidFill>
                <a:latin typeface="Letter-join 8" pitchFamily="50" charset="0"/>
              </a:rPr>
              <a:t>v</a:t>
            </a:r>
            <a:r>
              <a:rPr lang="en-GB" sz="5400" u="sng" dirty="0" smtClean="0">
                <a:solidFill>
                  <a:srgbClr val="00B0F0"/>
                </a:solidFill>
                <a:latin typeface="Letter-join 8" pitchFamily="50" charset="0"/>
              </a:rPr>
              <a:t>e</a:t>
            </a:r>
            <a:r>
              <a:rPr lang="en-GB" sz="5400" u="sng" dirty="0" smtClean="0">
                <a:solidFill>
                  <a:srgbClr val="0070C0"/>
                </a:solidFill>
                <a:latin typeface="Letter-join 8" pitchFamily="50" charset="0"/>
              </a:rPr>
              <a:t>n</a:t>
            </a:r>
            <a:r>
              <a:rPr lang="en-GB" sz="5400" u="sng" dirty="0" smtClean="0">
                <a:latin typeface="Letter-join 8" pitchFamily="50" charset="0"/>
              </a:rPr>
              <a:t>i</a:t>
            </a:r>
            <a:r>
              <a:rPr lang="en-GB" sz="5400" u="sng" dirty="0" smtClean="0">
                <a:solidFill>
                  <a:srgbClr val="7030A0"/>
                </a:solidFill>
                <a:latin typeface="Letter-join 8" pitchFamily="50" charset="0"/>
              </a:rPr>
              <a:t>ng</a:t>
            </a:r>
            <a:r>
              <a:rPr lang="en-GB" sz="5400" u="sng" dirty="0" smtClean="0">
                <a:latin typeface="Letter-join 8" pitchFamily="50" charset="0"/>
              </a:rPr>
              <a:t>.</a:t>
            </a:r>
            <a:endParaRPr lang="en-GB" sz="5400" u="sng" dirty="0">
              <a:latin typeface="Letter-join 8" pitchFamily="50" charset="0"/>
            </a:endParaRPr>
          </a:p>
        </p:txBody>
      </p:sp>
      <p:pic>
        <p:nvPicPr>
          <p:cNvPr id="2051" name="Picture 3" descr="C:\Users\ICT Department\AppData\Local\Microsoft\Windows\INetCache\IE\0RQA5B3K\8442213303_fa8436db04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149080"/>
            <a:ext cx="3624064" cy="200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2393471" y="3956621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051720" y="3964875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187624" y="3953019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c 9"/>
          <p:cNvSpPr/>
          <p:nvPr/>
        </p:nvSpPr>
        <p:spPr>
          <a:xfrm rot="21115884">
            <a:off x="854344" y="3395688"/>
            <a:ext cx="954592" cy="1172278"/>
          </a:xfrm>
          <a:prstGeom prst="arc">
            <a:avLst>
              <a:gd name="adj1" fmla="val 768450"/>
              <a:gd name="adj2" fmla="val 1109351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Minus 1"/>
          <p:cNvSpPr/>
          <p:nvPr/>
        </p:nvSpPr>
        <p:spPr>
          <a:xfrm>
            <a:off x="2627784" y="3981827"/>
            <a:ext cx="792088" cy="99005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94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Jamie really wanted to ________the next level on his game.</a:t>
            </a:r>
          </a:p>
        </p:txBody>
      </p:sp>
      <p:pic>
        <p:nvPicPr>
          <p:cNvPr id="11" name="Picture 26" descr="Image result for playing computer ga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29000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0" descr="Video%20Games-thumb-1280x1024-34659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29000"/>
            <a:ext cx="2879725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03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Jamie really wanted</a:t>
            </a:r>
          </a:p>
          <a:p>
            <a:r>
              <a:rPr lang="en-GB" sz="5400" dirty="0" smtClean="0">
                <a:latin typeface="Letter-join 8" pitchFamily="50" charset="0"/>
              </a:rPr>
              <a:t>to </a:t>
            </a:r>
            <a:r>
              <a:rPr lang="en-GB" sz="5400" u="sng" dirty="0" smtClean="0">
                <a:solidFill>
                  <a:srgbClr val="FF0000"/>
                </a:solidFill>
                <a:latin typeface="Letter-join 8" pitchFamily="50" charset="0"/>
              </a:rPr>
              <a:t>co</a:t>
            </a:r>
            <a:r>
              <a:rPr lang="en-GB" sz="5400" u="sng" dirty="0" smtClean="0">
                <a:solidFill>
                  <a:srgbClr val="92D050"/>
                </a:solidFill>
                <a:latin typeface="Letter-join 8" pitchFamily="50" charset="0"/>
              </a:rPr>
              <a:t>m</a:t>
            </a:r>
            <a:r>
              <a:rPr lang="en-GB" sz="5400" u="sng" dirty="0" smtClean="0">
                <a:solidFill>
                  <a:srgbClr val="00B050"/>
                </a:solidFill>
                <a:latin typeface="Letter-join 8" pitchFamily="50" charset="0"/>
              </a:rPr>
              <a:t>p</a:t>
            </a:r>
            <a:r>
              <a:rPr lang="en-GB" sz="5400" u="sng" dirty="0" smtClean="0">
                <a:solidFill>
                  <a:srgbClr val="00B0F0"/>
                </a:solidFill>
                <a:latin typeface="Letter-join 8" pitchFamily="50" charset="0"/>
              </a:rPr>
              <a:t>l</a:t>
            </a:r>
            <a:r>
              <a:rPr lang="en-GB" sz="5400" u="sng" dirty="0" smtClean="0">
                <a:solidFill>
                  <a:srgbClr val="002060"/>
                </a:solidFill>
                <a:latin typeface="Letter-join 8" pitchFamily="50" charset="0"/>
              </a:rPr>
              <a:t>e</a:t>
            </a:r>
            <a:r>
              <a:rPr lang="en-GB" sz="5400" u="sng" dirty="0" smtClean="0">
                <a:solidFill>
                  <a:srgbClr val="7030A0"/>
                </a:solidFill>
                <a:latin typeface="Letter-join 8" pitchFamily="50" charset="0"/>
              </a:rPr>
              <a:t>t</a:t>
            </a:r>
            <a:r>
              <a:rPr lang="en-GB" sz="5400" u="sng" dirty="0" smtClean="0">
                <a:solidFill>
                  <a:srgbClr val="C00000"/>
                </a:solidFill>
                <a:latin typeface="Letter-join 8" pitchFamily="50" charset="0"/>
              </a:rPr>
              <a:t>e</a:t>
            </a:r>
            <a:r>
              <a:rPr lang="en-GB" sz="5400" u="sng" dirty="0" smtClean="0">
                <a:latin typeface="Letter-join 8" pitchFamily="50" charset="0"/>
              </a:rPr>
              <a:t> </a:t>
            </a:r>
            <a:r>
              <a:rPr lang="en-GB" sz="5400" dirty="0" smtClean="0">
                <a:latin typeface="Letter-join 8" pitchFamily="50" charset="0"/>
              </a:rPr>
              <a:t> the next</a:t>
            </a:r>
          </a:p>
          <a:p>
            <a:endParaRPr lang="en-GB" sz="5400" dirty="0">
              <a:latin typeface="Letter-join 8" pitchFamily="50" charset="0"/>
            </a:endParaRPr>
          </a:p>
          <a:p>
            <a:r>
              <a:rPr lang="en-GB" sz="5400" dirty="0" smtClean="0">
                <a:latin typeface="Letter-join 8" pitchFamily="50" charset="0"/>
              </a:rPr>
              <a:t>level on his game.</a:t>
            </a:r>
          </a:p>
        </p:txBody>
      </p:sp>
      <p:sp>
        <p:nvSpPr>
          <p:cNvPr id="4" name="Oval 3"/>
          <p:cNvSpPr/>
          <p:nvPr/>
        </p:nvSpPr>
        <p:spPr>
          <a:xfrm>
            <a:off x="3563888" y="2060848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210944" y="2074541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643858" y="2063465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123728" y="2062846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724442" y="2060848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c 9"/>
          <p:cNvSpPr/>
          <p:nvPr/>
        </p:nvSpPr>
        <p:spPr>
          <a:xfrm rot="21115884">
            <a:off x="3930438" y="1415765"/>
            <a:ext cx="757845" cy="1172278"/>
          </a:xfrm>
          <a:prstGeom prst="arc">
            <a:avLst>
              <a:gd name="adj1" fmla="val 768450"/>
              <a:gd name="adj2" fmla="val 1109351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262745" y="2097291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26" descr="Image result for playing computer ga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70" y="4005064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0" descr="Video%20Games-thumb-1280x1024-34659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480" y="4005064"/>
            <a:ext cx="2879725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52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I’ve made a mistake! Please can you help me to _______it?</a:t>
            </a:r>
          </a:p>
          <a:p>
            <a:endParaRPr lang="en-GB" sz="5400" dirty="0" smtClean="0">
              <a:latin typeface="Letter-join 8" pitchFamily="50" charset="0"/>
            </a:endParaRPr>
          </a:p>
        </p:txBody>
      </p:sp>
      <p:pic>
        <p:nvPicPr>
          <p:cNvPr id="3074" name="Picture 2" descr="C:\Users\ICT Department\AppData\Local\Microsoft\Windows\INetCache\IE\6F73A1H1\Calculator_delete_butt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072" y="3573016"/>
            <a:ext cx="3491880" cy="236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73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I’ve made a mistake! Please can you help me to </a:t>
            </a:r>
            <a:r>
              <a:rPr lang="en-GB" sz="5400" u="sng" dirty="0" smtClean="0">
                <a:solidFill>
                  <a:srgbClr val="C00000"/>
                </a:solidFill>
                <a:latin typeface="Letter-join 8" pitchFamily="50" charset="0"/>
              </a:rPr>
              <a:t>d</a:t>
            </a:r>
            <a:r>
              <a:rPr lang="en-GB" sz="5400" u="sng" dirty="0" smtClean="0">
                <a:latin typeface="Letter-join 8" pitchFamily="50" charset="0"/>
              </a:rPr>
              <a:t>e</a:t>
            </a:r>
            <a:r>
              <a:rPr lang="en-GB" sz="5400" u="sng" dirty="0" smtClean="0">
                <a:solidFill>
                  <a:srgbClr val="00B0F0"/>
                </a:solidFill>
                <a:latin typeface="Letter-join 8" pitchFamily="50" charset="0"/>
              </a:rPr>
              <a:t>l</a:t>
            </a:r>
            <a:r>
              <a:rPr lang="en-GB" sz="5400" u="sng" dirty="0" smtClean="0">
                <a:solidFill>
                  <a:srgbClr val="0070C0"/>
                </a:solidFill>
                <a:latin typeface="Letter-join 8" pitchFamily="50" charset="0"/>
              </a:rPr>
              <a:t>e</a:t>
            </a:r>
            <a:r>
              <a:rPr lang="en-GB" sz="5400" u="sng" dirty="0" smtClean="0">
                <a:solidFill>
                  <a:srgbClr val="7030A0"/>
                </a:solidFill>
                <a:latin typeface="Letter-join 8" pitchFamily="50" charset="0"/>
              </a:rPr>
              <a:t>t</a:t>
            </a:r>
            <a:r>
              <a:rPr lang="en-GB" sz="5400" u="sng" dirty="0" smtClean="0">
                <a:solidFill>
                  <a:srgbClr val="00B050"/>
                </a:solidFill>
                <a:latin typeface="Letter-join 8" pitchFamily="50" charset="0"/>
              </a:rPr>
              <a:t>e</a:t>
            </a:r>
            <a:r>
              <a:rPr lang="en-GB" sz="5400" dirty="0" smtClean="0">
                <a:latin typeface="Letter-join 8" pitchFamily="50" charset="0"/>
              </a:rPr>
              <a:t> it?</a:t>
            </a:r>
          </a:p>
          <a:p>
            <a:endParaRPr lang="en-GB" sz="5400" dirty="0" smtClean="0">
              <a:latin typeface="Letter-join 8" pitchFamily="50" charset="0"/>
            </a:endParaRPr>
          </a:p>
        </p:txBody>
      </p:sp>
      <p:pic>
        <p:nvPicPr>
          <p:cNvPr id="3074" name="Picture 2" descr="C:\Users\ICT Department\AppData\Local\Microsoft\Windows\INetCache\IE\6F73A1H1\Calculator_delete_button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072" y="3573016"/>
            <a:ext cx="3491880" cy="236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c 3"/>
          <p:cNvSpPr/>
          <p:nvPr/>
        </p:nvSpPr>
        <p:spPr>
          <a:xfrm rot="21115884">
            <a:off x="4145982" y="2278095"/>
            <a:ext cx="854785" cy="1172278"/>
          </a:xfrm>
          <a:prstGeom prst="arc">
            <a:avLst>
              <a:gd name="adj1" fmla="val 768450"/>
              <a:gd name="adj2" fmla="val 1109351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89830" y="2924944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442391" y="2924943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563888" y="2924944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131840" y="2931524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3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2809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Whose running shoes are _________? Asked Mrs </a:t>
            </a:r>
            <a:r>
              <a:rPr lang="en-GB" sz="5400" dirty="0" err="1" smtClean="0">
                <a:latin typeface="Letter-join 8" pitchFamily="50" charset="0"/>
              </a:rPr>
              <a:t>Boughton</a:t>
            </a:r>
            <a:r>
              <a:rPr lang="en-GB" sz="5400" dirty="0" smtClean="0">
                <a:latin typeface="Letter-join 8" pitchFamily="50" charset="0"/>
              </a:rPr>
              <a:t>.</a:t>
            </a:r>
          </a:p>
        </p:txBody>
      </p:sp>
      <p:pic>
        <p:nvPicPr>
          <p:cNvPr id="4098" name="Picture 2" descr="C:\Users\ICT Department\AppData\Local\Microsoft\Windows\INetCache\IE\NX7EAKFF\Kros_(2016)_-_start_dječaka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92991"/>
            <a:ext cx="2808312" cy="211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CT Department\AppData\Local\Microsoft\Windows\INetCache\IE\6F73A1H1\Finish-Line-Cross-country-Race-Runners-Running-236506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654" y="3892990"/>
            <a:ext cx="2837730" cy="212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84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Whose running shoes are </a:t>
            </a:r>
            <a:r>
              <a:rPr lang="en-GB" sz="5400" dirty="0" smtClean="0">
                <a:solidFill>
                  <a:srgbClr val="FFC000"/>
                </a:solidFill>
                <a:latin typeface="Letter-join 8" pitchFamily="50" charset="0"/>
              </a:rPr>
              <a:t>th</a:t>
            </a:r>
            <a:r>
              <a:rPr lang="en-GB" sz="5400" dirty="0" smtClean="0">
                <a:solidFill>
                  <a:srgbClr val="00B0F0"/>
                </a:solidFill>
                <a:latin typeface="Letter-join 8" pitchFamily="50" charset="0"/>
              </a:rPr>
              <a:t>e</a:t>
            </a:r>
            <a:r>
              <a:rPr lang="en-GB" sz="5400" dirty="0" smtClean="0">
                <a:solidFill>
                  <a:srgbClr val="92D050"/>
                </a:solidFill>
                <a:latin typeface="Letter-join 8" pitchFamily="50" charset="0"/>
              </a:rPr>
              <a:t>s</a:t>
            </a:r>
            <a:r>
              <a:rPr lang="en-GB" sz="5400" dirty="0" smtClean="0">
                <a:solidFill>
                  <a:srgbClr val="7030A0"/>
                </a:solidFill>
                <a:latin typeface="Letter-join 8" pitchFamily="50" charset="0"/>
              </a:rPr>
              <a:t>e</a:t>
            </a:r>
            <a:r>
              <a:rPr lang="en-GB" sz="5400" dirty="0" smtClean="0">
                <a:latin typeface="Letter-join 8" pitchFamily="50" charset="0"/>
              </a:rPr>
              <a:t>? Asked Mrs </a:t>
            </a:r>
          </a:p>
          <a:p>
            <a:endParaRPr lang="en-GB" sz="5400" dirty="0">
              <a:latin typeface="Letter-join 8" pitchFamily="50" charset="0"/>
            </a:endParaRPr>
          </a:p>
          <a:p>
            <a:r>
              <a:rPr lang="en-GB" sz="5400" dirty="0" err="1" smtClean="0">
                <a:latin typeface="Letter-join 8" pitchFamily="50" charset="0"/>
              </a:rPr>
              <a:t>Boughton</a:t>
            </a:r>
            <a:r>
              <a:rPr lang="en-GB" sz="5400" dirty="0" smtClean="0">
                <a:latin typeface="Letter-join 8" pitchFamily="50" charset="0"/>
              </a:rPr>
              <a:t>.</a:t>
            </a:r>
          </a:p>
        </p:txBody>
      </p:sp>
      <p:pic>
        <p:nvPicPr>
          <p:cNvPr id="4098" name="Picture 2" descr="C:\Users\ICT Department\AppData\Local\Microsoft\Windows\INetCache\IE\NX7EAKFF\Kros_(2016)_-_start_dječaka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77072"/>
            <a:ext cx="2808312" cy="1600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CT Department\AppData\Local\Microsoft\Windows\INetCache\IE\6F73A1H1\Finish-Line-Cross-country-Race-Runners-Running-236506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20888"/>
            <a:ext cx="2837730" cy="212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3275856" y="2134808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c 9"/>
          <p:cNvSpPr/>
          <p:nvPr/>
        </p:nvSpPr>
        <p:spPr>
          <a:xfrm rot="21115884">
            <a:off x="2958250" y="1548669"/>
            <a:ext cx="854785" cy="1172278"/>
          </a:xfrm>
          <a:prstGeom prst="arc">
            <a:avLst>
              <a:gd name="adj1" fmla="val 768450"/>
              <a:gd name="adj2" fmla="val 1109351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Minus 1"/>
          <p:cNvSpPr/>
          <p:nvPr/>
        </p:nvSpPr>
        <p:spPr>
          <a:xfrm>
            <a:off x="2089099" y="2134808"/>
            <a:ext cx="718705" cy="115957"/>
          </a:xfrm>
          <a:prstGeom prst="mathMinus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90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In order to create a steady wall a builder named ______ had to</a:t>
            </a:r>
          </a:p>
          <a:p>
            <a:r>
              <a:rPr lang="en-GB" sz="5400" dirty="0" smtClean="0">
                <a:latin typeface="Letter-join 8" pitchFamily="50" charset="0"/>
              </a:rPr>
              <a:t>mix the ________.</a:t>
            </a:r>
          </a:p>
        </p:txBody>
      </p:sp>
      <p:pic>
        <p:nvPicPr>
          <p:cNvPr id="5123" name="Picture 3" descr="C:\Users\ICT Department\AppData\Local\Microsoft\Windows\INetCache\IE\0RQA5B3K\150px-Cement_mixer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77072"/>
            <a:ext cx="230425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ICT Department\AppData\Local\Microsoft\Windows\INetCache\IE\NX7EAKFF\US_Navy_081008-N-3560G-416_Builder_3rd_Class_Robert_Russell_constructs_a_block_wall_while_building_a_bathroom_facility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77072"/>
            <a:ext cx="32004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42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76672"/>
            <a:ext cx="82809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Letter-join 8" pitchFamily="50" charset="0"/>
              </a:rPr>
              <a:t>In order to create a steady wall a builder named </a:t>
            </a:r>
            <a:r>
              <a:rPr lang="en-GB" sz="5400" dirty="0" smtClean="0">
                <a:solidFill>
                  <a:srgbClr val="FF0000"/>
                </a:solidFill>
                <a:latin typeface="Letter-join 8" pitchFamily="50" charset="0"/>
              </a:rPr>
              <a:t>S</a:t>
            </a:r>
            <a:r>
              <a:rPr lang="en-GB" sz="5400" dirty="0" smtClean="0">
                <a:solidFill>
                  <a:srgbClr val="92D050"/>
                </a:solidFill>
                <a:latin typeface="Letter-join 8" pitchFamily="50" charset="0"/>
              </a:rPr>
              <a:t>t</a:t>
            </a:r>
            <a:r>
              <a:rPr lang="en-GB" sz="5400" dirty="0" smtClean="0">
                <a:solidFill>
                  <a:srgbClr val="00B0F0"/>
                </a:solidFill>
                <a:latin typeface="Letter-join 8" pitchFamily="50" charset="0"/>
              </a:rPr>
              <a:t>e</a:t>
            </a:r>
            <a:r>
              <a:rPr lang="en-GB" sz="5400" dirty="0" smtClean="0">
                <a:solidFill>
                  <a:srgbClr val="7030A0"/>
                </a:solidFill>
                <a:latin typeface="Letter-join 8" pitchFamily="50" charset="0"/>
              </a:rPr>
              <a:t>v</a:t>
            </a:r>
            <a:r>
              <a:rPr lang="en-GB" sz="5400" dirty="0" smtClean="0">
                <a:solidFill>
                  <a:srgbClr val="FFC000"/>
                </a:solidFill>
                <a:latin typeface="Letter-join 8" pitchFamily="50" charset="0"/>
              </a:rPr>
              <a:t>e</a:t>
            </a:r>
            <a:r>
              <a:rPr lang="en-GB" sz="5400" dirty="0" smtClean="0">
                <a:latin typeface="Letter-join 8" pitchFamily="50" charset="0"/>
              </a:rPr>
              <a:t> had to</a:t>
            </a:r>
          </a:p>
          <a:p>
            <a:endParaRPr lang="en-GB" sz="5400" dirty="0">
              <a:latin typeface="Letter-join 8" pitchFamily="50" charset="0"/>
            </a:endParaRPr>
          </a:p>
          <a:p>
            <a:r>
              <a:rPr lang="en-GB" sz="5400" dirty="0" smtClean="0">
                <a:latin typeface="Letter-join 8" pitchFamily="50" charset="0"/>
              </a:rPr>
              <a:t>mix the </a:t>
            </a:r>
            <a:r>
              <a:rPr lang="en-GB" sz="5400" u="sng" dirty="0" smtClean="0">
                <a:solidFill>
                  <a:srgbClr val="C00000"/>
                </a:solidFill>
                <a:latin typeface="Letter-join 8" pitchFamily="50" charset="0"/>
              </a:rPr>
              <a:t>c</a:t>
            </a:r>
            <a:r>
              <a:rPr lang="en-GB" sz="5400" u="sng" dirty="0" smtClean="0">
                <a:solidFill>
                  <a:srgbClr val="FFC000"/>
                </a:solidFill>
                <a:latin typeface="Letter-join 8" pitchFamily="50" charset="0"/>
              </a:rPr>
              <a:t>o</a:t>
            </a:r>
            <a:r>
              <a:rPr lang="en-GB" sz="5400" u="sng" dirty="0" smtClean="0">
                <a:solidFill>
                  <a:srgbClr val="92D050"/>
                </a:solidFill>
                <a:latin typeface="Letter-join 8" pitchFamily="50" charset="0"/>
              </a:rPr>
              <a:t>n</a:t>
            </a:r>
            <a:r>
              <a:rPr lang="en-GB" sz="5400" u="sng" dirty="0" smtClean="0">
                <a:solidFill>
                  <a:srgbClr val="00B0F0"/>
                </a:solidFill>
                <a:latin typeface="Letter-join 8" pitchFamily="50" charset="0"/>
              </a:rPr>
              <a:t>cr</a:t>
            </a:r>
            <a:r>
              <a:rPr lang="en-GB" sz="5400" u="sng" dirty="0" smtClean="0">
                <a:solidFill>
                  <a:srgbClr val="0070C0"/>
                </a:solidFill>
                <a:latin typeface="Letter-join 8" pitchFamily="50" charset="0"/>
              </a:rPr>
              <a:t>e</a:t>
            </a:r>
            <a:r>
              <a:rPr lang="en-GB" sz="5400" u="sng" dirty="0" smtClean="0">
                <a:solidFill>
                  <a:srgbClr val="7030A0"/>
                </a:solidFill>
                <a:latin typeface="Letter-join 8" pitchFamily="50" charset="0"/>
              </a:rPr>
              <a:t>t</a:t>
            </a:r>
            <a:r>
              <a:rPr lang="en-GB" sz="5400" u="sng" dirty="0" smtClean="0">
                <a:solidFill>
                  <a:srgbClr val="FF0000"/>
                </a:solidFill>
                <a:latin typeface="Letter-join 8" pitchFamily="50" charset="0"/>
              </a:rPr>
              <a:t>e.</a:t>
            </a:r>
            <a:endParaRPr lang="en-GB" sz="5400" dirty="0" smtClean="0">
              <a:latin typeface="Letter-join 8" pitchFamily="50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680012" y="4546035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118647" y="4546036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420222" y="4551956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6090065" y="4551956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243369" y="4546036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c 9"/>
          <p:cNvSpPr/>
          <p:nvPr/>
        </p:nvSpPr>
        <p:spPr>
          <a:xfrm rot="21115884">
            <a:off x="5795547" y="3861204"/>
            <a:ext cx="714060" cy="1229388"/>
          </a:xfrm>
          <a:prstGeom prst="arc">
            <a:avLst>
              <a:gd name="adj1" fmla="val 768450"/>
              <a:gd name="adj2" fmla="val 1109351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854341" y="4534845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491880" y="2924944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919919" y="2924944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678224" y="2961387"/>
            <a:ext cx="144016" cy="1159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c 15"/>
          <p:cNvSpPr/>
          <p:nvPr/>
        </p:nvSpPr>
        <p:spPr>
          <a:xfrm rot="21115884">
            <a:off x="4307550" y="2342784"/>
            <a:ext cx="878339" cy="1155905"/>
          </a:xfrm>
          <a:prstGeom prst="arc">
            <a:avLst>
              <a:gd name="adj1" fmla="val 768450"/>
              <a:gd name="adj2" fmla="val 1109351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3" descr="C:\Users\ICT Department\AppData\Local\Microsoft\Windows\INetCache\IE\0RQA5B3K\150px-Cement_mixer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436" y="4695339"/>
            <a:ext cx="1962460" cy="143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ICT Department\AppData\Local\Microsoft\Windows\INetCache\IE\NX7EAKFF\US_Navy_081008-N-3560G-416_Builder_3rd_Class_Robert_Russell_constructs_a_block_wall_while_building_a_bathroom_facility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351" y="4723990"/>
            <a:ext cx="2352178" cy="196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98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181689"/>
          </a:xfrm>
        </p:spPr>
        <p:txBody>
          <a:bodyPr/>
          <a:lstStyle/>
          <a:p>
            <a:pPr algn="ctr"/>
            <a:r>
              <a:rPr lang="en-GB" dirty="0" err="1"/>
              <a:t>e</a:t>
            </a:r>
            <a:r>
              <a:rPr lang="en-GB" dirty="0" err="1" smtClean="0"/>
              <a:t>_e</a:t>
            </a:r>
            <a:r>
              <a:rPr lang="en-GB" dirty="0" smtClean="0"/>
              <a:t> </a:t>
            </a:r>
            <a:r>
              <a:rPr lang="en-GB" dirty="0" smtClean="0"/>
              <a:t>split digraph activity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1588490"/>
            <a:ext cx="7772400" cy="72008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GB" dirty="0" smtClean="0"/>
              <a:t>Can you identify the real </a:t>
            </a:r>
            <a:r>
              <a:rPr lang="en-GB" dirty="0" err="1" smtClean="0"/>
              <a:t>e_e</a:t>
            </a:r>
            <a:r>
              <a:rPr lang="en-GB" dirty="0" smtClean="0"/>
              <a:t> words and the nonsense ones?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4" t="16601" r="44067" b="11597"/>
          <a:stretch/>
        </p:blipFill>
        <p:spPr bwMode="auto">
          <a:xfrm>
            <a:off x="2771800" y="2276872"/>
            <a:ext cx="4032448" cy="512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886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236" y="548680"/>
            <a:ext cx="8027232" cy="1043688"/>
          </a:xfrm>
        </p:spPr>
        <p:txBody>
          <a:bodyPr>
            <a:noAutofit/>
          </a:bodyPr>
          <a:lstStyle/>
          <a:p>
            <a:r>
              <a:rPr lang="en-GB" dirty="0" smtClean="0">
                <a:effectLst/>
                <a:latin typeface="Letter-join 8" pitchFamily="50" charset="0"/>
              </a:rPr>
              <a:t>Thank you everybody!</a:t>
            </a:r>
            <a:endParaRPr lang="en-GB" dirty="0">
              <a:effectLst/>
              <a:latin typeface="Letter-join 8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79712" y="1772816"/>
            <a:ext cx="6370985" cy="2160240"/>
          </a:xfrm>
        </p:spPr>
        <p:txBody>
          <a:bodyPr>
            <a:normAutofit fontScale="92500"/>
          </a:bodyPr>
          <a:lstStyle/>
          <a:p>
            <a:r>
              <a:rPr lang="en-GB" sz="3200" dirty="0" smtClean="0">
                <a:latin typeface="Letter-join 8" pitchFamily="50" charset="0"/>
              </a:rPr>
              <a:t>It was lovely to see you all!</a:t>
            </a:r>
          </a:p>
          <a:p>
            <a:pPr algn="r"/>
            <a:endParaRPr lang="en-GB" sz="3200" dirty="0" smtClean="0">
              <a:latin typeface="Letter-join 8" pitchFamily="50" charset="0"/>
            </a:endParaRPr>
          </a:p>
          <a:p>
            <a:pPr algn="r"/>
            <a:endParaRPr lang="en-GB" sz="3200" dirty="0" smtClean="0">
              <a:latin typeface="Letter-join 8" pitchFamily="50" charset="0"/>
            </a:endParaRPr>
          </a:p>
          <a:p>
            <a:pPr algn="r"/>
            <a:r>
              <a:rPr lang="en-GB" sz="3200" dirty="0" smtClean="0">
                <a:latin typeface="Letter-join 8" pitchFamily="50" charset="0"/>
              </a:rPr>
              <a:t>See you tomorrow at 10.00am</a:t>
            </a:r>
            <a:endParaRPr lang="en-GB" sz="3200" dirty="0">
              <a:latin typeface="Letter-join 8" pitchFamily="50" charset="0"/>
            </a:endParaRPr>
          </a:p>
        </p:txBody>
      </p:sp>
      <p:pic>
        <p:nvPicPr>
          <p:cNvPr id="12290" name="Picture 2" descr="C:\Users\ICT Department\AppData\Local\Microsoft\Windows\INetCache\IE\8LUZNPKA\goodbye_PNG1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337083"/>
            <a:ext cx="59817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93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670</TotalTime>
  <Words>348</Words>
  <Application>Microsoft Office PowerPoint</Application>
  <PresentationFormat>On-screen Show (4:3)</PresentationFormat>
  <Paragraphs>56</Paragraphs>
  <Slides>21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Concourse</vt:lpstr>
      <vt:lpstr>Thursday’s Phonics Session</vt:lpstr>
      <vt:lpstr>Find an item at home starting with the letter…</vt:lpstr>
      <vt:lpstr>Now write down the item you found starting with these letters…</vt:lpstr>
      <vt:lpstr>Sentence…</vt:lpstr>
      <vt:lpstr>Sentence…</vt:lpstr>
      <vt:lpstr>Now write down as many words as you can that contain the phoneme/grapheme ee…</vt:lpstr>
      <vt:lpstr>Now write down as many words as you can that contain ee…</vt:lpstr>
      <vt:lpstr>Today we are looking at the split digraph…</vt:lpstr>
      <vt:lpstr>Fill in the missing e_e words.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e_e split digraph activity</vt:lpstr>
      <vt:lpstr>Thank you everybody!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Session</dc:title>
  <dc:creator>ICT Department</dc:creator>
  <cp:lastModifiedBy>ICT Department</cp:lastModifiedBy>
  <cp:revision>44</cp:revision>
  <dcterms:created xsi:type="dcterms:W3CDTF">2021-01-06T15:30:41Z</dcterms:created>
  <dcterms:modified xsi:type="dcterms:W3CDTF">2021-01-21T15:16:34Z</dcterms:modified>
</cp:coreProperties>
</file>