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6" r:id="rId4"/>
    <p:sldId id="278" r:id="rId5"/>
    <p:sldId id="283" r:id="rId6"/>
    <p:sldId id="264" r:id="rId7"/>
    <p:sldId id="279" r:id="rId8"/>
    <p:sldId id="280" r:id="rId9"/>
    <p:sldId id="286" r:id="rId10"/>
    <p:sldId id="281" r:id="rId11"/>
    <p:sldId id="287" r:id="rId12"/>
    <p:sldId id="271" r:id="rId13"/>
    <p:sldId id="288" r:id="rId14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mes Dalley" initials="JD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09" autoAdjust="0"/>
    <p:restoredTop sz="94660"/>
  </p:normalViewPr>
  <p:slideViewPr>
    <p:cSldViewPr snapToGrid="0">
      <p:cViewPr>
        <p:scale>
          <a:sx n="79" d="100"/>
          <a:sy n="79" d="100"/>
        </p:scale>
        <p:origin x="-45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6B9A45D-C3E3-4036-AC66-138924F439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E07F3D7-1DB6-43AE-B3BF-26679AF577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C7727CB6-F212-4BCC-A447-429E90D24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A6C64-06ED-4F42-BF9B-5F0B79949F5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4157B18-43F6-4EC7-99E9-44288C0DE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4A582E3-9DF4-48E4-924A-0E03BE24A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F41A-119A-4D8B-B4E7-C6418A84C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398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0E3B6B8-47B7-45E7-83ED-063B59CB9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54924C2-4F0F-4B88-8269-1B62212FDB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0E426A1-0904-412E-AC1D-062952E567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A6C64-06ED-4F42-BF9B-5F0B79949F5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B259209-A286-4C2F-ABF4-AFF0138C5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8A8F1A5-EDEC-4576-ABE8-10410DD7D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F41A-119A-4D8B-B4E7-C6418A84C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062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C98CE0D-C75A-4DF8-B2A4-F109819EF0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2224989-FDA6-4EE3-A519-3AA224CDF8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BC45F41-9615-4F4D-B523-AE4CAC6DB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A6C64-06ED-4F42-BF9B-5F0B79949F5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710A865-EC90-49C9-A8AC-7D6196895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6A0F999-3F9A-48BE-AB29-DAFA7DACE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F41A-119A-4D8B-B4E7-C6418A84C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1207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381EC9C-D609-4CC4-A2CC-7B1D8029F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A2A066A-5E99-4DE6-BE22-D68EC4FA4C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4D14A12-0DCD-47BF-8B9F-1E7EDECF38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F9031B1-5C29-430B-921D-AA8661C128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A6C64-06ED-4F42-BF9B-5F0B79949F5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2725A8-065D-4B04-8DF8-AE882EB24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E80B4CD-0DE0-404A-A6BD-786A0D33F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F41A-119A-4D8B-B4E7-C6418A84C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5896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FD53EC9-1D11-42B6-8EC6-9F0215462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3CCE3F5A-CC38-4BDA-B3EB-5A6C6FE4F3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683F91F-59C7-4320-BD05-5323898029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2CDC2061-1330-467A-A892-8CD9A2EE53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FF6988E8-0222-4DD2-94B7-ABF08702EB2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DC2DF90C-5282-4C70-ABB5-EC2B2E9443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A6C64-06ED-4F42-BF9B-5F0B79949F5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B1AD1DEC-4031-49EC-96D6-9D848CB115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5F3AF050-BA49-4080-A556-E4E2AE63FD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F41A-119A-4D8B-B4E7-C6418A84C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574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F06201-5686-4AF3-BE93-BD312A187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E84A22A3-C33D-414D-9C60-CF1EF5823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A6C64-06ED-4F42-BF9B-5F0B79949F5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A35ED4C5-4B31-4E35-8045-05F3AB1F92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47CE45B-3549-4F35-9F65-BECAB7129C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F41A-119A-4D8B-B4E7-C6418A84C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099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0F68E4F9-1684-4E1C-B89D-710ADCA4C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A6C64-06ED-4F42-BF9B-5F0B79949F5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2E0B7342-FE89-48D7-8B5C-066AFF3DCB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27F4843-9D02-4A39-95CF-7979CC5A8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F41A-119A-4D8B-B4E7-C6418A84C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0333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72C325-6BEB-461A-9322-46316B6EF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CD2E730-8751-4885-80F5-38F8451AE9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73B9CC5-7D3D-49B8-B2BE-9A8389B11D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2A662E4-EC81-4028-9036-EE52DC1621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A6C64-06ED-4F42-BF9B-5F0B79949F5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E639A810-D4EC-4147-B06A-E2E42E6DA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5FEB1A0-C2E5-4913-94FF-55D941FA9E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F41A-119A-4D8B-B4E7-C6418A84C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03500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8A9FA57-4BCE-426B-8838-1BF70E5CEF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2788955-5D77-4FD0-90BA-DE2A3C2A23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B5E23AA6-9580-4D8E-B839-CA3A2649CC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F9BD82F-3C5A-4280-9C39-BC8E067DCF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A6C64-06ED-4F42-BF9B-5F0B79949F5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F71B4BB-216E-4F1B-BDE5-4B836393E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B033898-D2E0-4D66-ACE9-17056E6DE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F41A-119A-4D8B-B4E7-C6418A84C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482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844A8E-6B63-4F60-9979-01C04075D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FF149D1A-9637-4123-834F-769C51B56A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45FF1EB-2811-43E8-91CD-160BF8D5A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A6C64-06ED-4F42-BF9B-5F0B79949F5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B61947C-398B-4C58-B741-FEB9FE2BD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97FB09A-11A5-4661-9544-0ADDAB0CB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F41A-119A-4D8B-B4E7-C6418A84C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381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D319C2C8-3505-4C13-9F2C-732F0C75CA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B1FC626-DC96-4BED-B3FE-86AB60F51C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77CF04F-E3AA-491A-B4E8-6C1A8BFC11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A6C64-06ED-4F42-BF9B-5F0B79949F5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444BE10-0581-49F0-9ED4-2AB37D952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19E1C2D-3E45-4048-81F2-756E09EBA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92F41A-119A-4D8B-B4E7-C6418A84C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2564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9ABE2C5A-0542-4267-B311-C7913A3F9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3C7FF69-F169-4EDE-BE31-8410CAFDB6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A3F3B7A-48A2-49C9-B08C-9337B9E76E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A6C64-06ED-4F42-BF9B-5F0B79949F51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A8C8F31-7B7D-4130-BE3D-5CAC8B3BC4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153C0C8-3DE6-4F08-9781-E982CE7D48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92F41A-119A-4D8B-B4E7-C6418A84C3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861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emf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xmlns="" id="{A997A09A-B73B-4D70-826C-26B14E34A6BA}"/>
              </a:ext>
            </a:extLst>
          </p:cNvPr>
          <p:cNvGrpSpPr>
            <a:grpSpLocks/>
          </p:cNvGrpSpPr>
          <p:nvPr/>
        </p:nvGrpSpPr>
        <p:grpSpPr bwMode="auto">
          <a:xfrm>
            <a:off x="-4764" y="6350"/>
            <a:ext cx="12196763" cy="6673850"/>
            <a:chOff x="105096414" y="106806925"/>
            <a:chExt cx="9893793" cy="6674710"/>
          </a:xfrm>
        </p:grpSpPr>
        <p:pic>
          <p:nvPicPr>
            <p:cNvPr id="1027" name="Picture 3">
              <a:extLst>
                <a:ext uri="{FF2B5EF4-FFF2-40B4-BE49-F238E27FC236}">
                  <a16:creationId xmlns:a16="http://schemas.microsoft.com/office/drawing/2014/main" xmlns="" id="{116B0A70-E9BF-4385-BD64-726B65585F3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6707647" y="106980121"/>
              <a:ext cx="2254708" cy="22547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" name="Text Box 4">
              <a:extLst>
                <a:ext uri="{FF2B5EF4-FFF2-40B4-BE49-F238E27FC236}">
                  <a16:creationId xmlns:a16="http://schemas.microsoft.com/office/drawing/2014/main" xmlns="" id="{4F63FCB1-673B-45E1-9E06-C80E6A1884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8296433" y="107016884"/>
              <a:ext cx="3599543" cy="9625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Knowledge Organiser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Science and Geography.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6" name="Text Box 5">
              <a:extLst>
                <a:ext uri="{FF2B5EF4-FFF2-40B4-BE49-F238E27FC236}">
                  <a16:creationId xmlns:a16="http://schemas.microsoft.com/office/drawing/2014/main" xmlns="" id="{6EAB361F-1087-4751-9EFC-438B42494E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2086585" y="106839657"/>
              <a:ext cx="2903622" cy="4170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8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KS1 Spring 2021.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xmlns="" id="{FDD5A63C-CC7F-4789-A107-2F9A30ABD4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5343923" y="106937437"/>
              <a:ext cx="1750116" cy="3989027"/>
            </a:xfrm>
            <a:prstGeom prst="rect">
              <a:avLst/>
            </a:prstGeom>
            <a:noFill/>
            <a:ln w="25400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Text Box 7">
              <a:extLst>
                <a:ext uri="{FF2B5EF4-FFF2-40B4-BE49-F238E27FC236}">
                  <a16:creationId xmlns:a16="http://schemas.microsoft.com/office/drawing/2014/main" xmlns="" id="{F0F98C75-D0A5-411C-9291-26499B342D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096414" y="106806925"/>
              <a:ext cx="2367357" cy="40872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altLang="en-US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Letter-join 8" panose="02000805000000020003" pitchFamily="50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Key Vocabulary: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Hot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warm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cold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climate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seasons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weather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temperature</a:t>
              </a:r>
            </a:p>
            <a:p>
              <a:pPr marL="0" marR="0" lvl="0" indent="0" algn="ctr" defTabSz="914400" rtl="0" eaLnBrk="0" fontAlgn="base" latinLnBrk="0" hangingPunct="0">
                <a:lnSpc>
                  <a:spcPct val="2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 dirty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equator</a:t>
              </a:r>
              <a:endPara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1032" name="Picture 8" descr="Major Climates of Russia &amp; Central Asia - Video &amp; Lesson Transcript |  Study.com">
              <a:extLst>
                <a:ext uri="{FF2B5EF4-FFF2-40B4-BE49-F238E27FC236}">
                  <a16:creationId xmlns:a16="http://schemas.microsoft.com/office/drawing/2014/main" xmlns="" id="{70EA12BA-E84A-4874-8896-B385FEC92A4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554863" y="111504901"/>
              <a:ext cx="3416505" cy="1913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3" name="Picture 9" descr="ᐈ Climate and weather stock illustrations, Royalty Free weather pictures |  download on Depositphotos®">
              <a:extLst>
                <a:ext uri="{FF2B5EF4-FFF2-40B4-BE49-F238E27FC236}">
                  <a16:creationId xmlns:a16="http://schemas.microsoft.com/office/drawing/2014/main" xmlns="" id="{106C27CD-64A8-4610-BCD9-2F9F25917A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2424211" y="107340650"/>
              <a:ext cx="2212792" cy="1991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4" name="Picture 10">
              <a:extLst>
                <a:ext uri="{FF2B5EF4-FFF2-40B4-BE49-F238E27FC236}">
                  <a16:creationId xmlns:a16="http://schemas.microsoft.com/office/drawing/2014/main" xmlns="" id="{360C65DC-3317-4AAC-94FF-8DFF2F86B0C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790250" y="109936275"/>
              <a:ext cx="1143000" cy="1143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pic>
          <p:nvPicPr>
            <p:cNvPr id="1035" name="Picture 11">
              <a:extLst>
                <a:ext uri="{FF2B5EF4-FFF2-40B4-BE49-F238E27FC236}">
                  <a16:creationId xmlns:a16="http://schemas.microsoft.com/office/drawing/2014/main" xmlns="" id="{5F788E12-BD7A-4870-A347-73F40DB0E06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790250" y="109936275"/>
              <a:ext cx="1143000" cy="1143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pic>
          <p:nvPicPr>
            <p:cNvPr id="1036" name="Picture 12">
              <a:extLst>
                <a:ext uri="{FF2B5EF4-FFF2-40B4-BE49-F238E27FC236}">
                  <a16:creationId xmlns:a16="http://schemas.microsoft.com/office/drawing/2014/main" xmlns="" id="{2CE0CB42-FC35-40C5-BA1E-67BFFC49475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356749" y="109965158"/>
              <a:ext cx="1114707" cy="11147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9" name="Group 13">
              <a:extLst>
                <a:ext uri="{FF2B5EF4-FFF2-40B4-BE49-F238E27FC236}">
                  <a16:creationId xmlns:a16="http://schemas.microsoft.com/office/drawing/2014/main" xmlns="" id="{5A9DEDB1-A185-44C7-94ED-43DF058BE02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8291254" y="108037421"/>
              <a:ext cx="3604722" cy="2783777"/>
              <a:chOff x="108500330" y="107950335"/>
              <a:chExt cx="3250335" cy="2474350"/>
            </a:xfrm>
          </p:grpSpPr>
          <p:sp>
            <p:nvSpPr>
              <p:cNvPr id="22" name="AutoShape 14">
                <a:extLst>
                  <a:ext uri="{FF2B5EF4-FFF2-40B4-BE49-F238E27FC236}">
                    <a16:creationId xmlns:a16="http://schemas.microsoft.com/office/drawing/2014/main" xmlns="" id="{F31C42A7-55B2-4C3B-BBD8-D4DEF93CE0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9614106" y="107950335"/>
                <a:ext cx="1149359" cy="426545"/>
              </a:xfrm>
              <a:prstGeom prst="curvedDownArrow">
                <a:avLst>
                  <a:gd name="adj1" fmla="val 53892"/>
                  <a:gd name="adj2" fmla="val 107783"/>
                  <a:gd name="adj3" fmla="val 33333"/>
                </a:avLst>
              </a:prstGeom>
              <a:solidFill>
                <a:srgbClr val="00B050"/>
              </a:solidFill>
              <a:ln w="25400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3" name="AutoShape 15">
                <a:extLst>
                  <a:ext uri="{FF2B5EF4-FFF2-40B4-BE49-F238E27FC236}">
                    <a16:creationId xmlns:a16="http://schemas.microsoft.com/office/drawing/2014/main" xmlns="" id="{7120BC34-3363-4CE0-B28D-F61ED6E5C0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09522069" y="109998140"/>
                <a:ext cx="1149360" cy="426545"/>
              </a:xfrm>
              <a:prstGeom prst="curvedDownArrow">
                <a:avLst>
                  <a:gd name="adj1" fmla="val 53892"/>
                  <a:gd name="adj2" fmla="val 107783"/>
                  <a:gd name="adj3" fmla="val 33333"/>
                </a:avLst>
              </a:prstGeom>
              <a:solidFill>
                <a:srgbClr val="00B050"/>
              </a:solidFill>
              <a:ln w="25400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pic>
            <p:nvPicPr>
              <p:cNvPr id="1040" name="Picture 16">
                <a:extLst>
                  <a:ext uri="{FF2B5EF4-FFF2-40B4-BE49-F238E27FC236}">
                    <a16:creationId xmlns:a16="http://schemas.microsoft.com/office/drawing/2014/main" xmlns="" id="{6C15A227-6D1C-4B7D-A40E-2EB74165814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9306950" y="108492848"/>
                <a:ext cx="1622159" cy="1425166"/>
              </a:xfrm>
              <a:prstGeom prst="rect">
                <a:avLst/>
              </a:prstGeom>
              <a:solidFill>
                <a:srgbClr val="00B05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in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4" name="AutoShape 17">
                <a:extLst>
                  <a:ext uri="{FF2B5EF4-FFF2-40B4-BE49-F238E27FC236}">
                    <a16:creationId xmlns:a16="http://schemas.microsoft.com/office/drawing/2014/main" xmlns="" id="{2360EBE5-DE7B-4587-9314-1D885BCFFB6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>
                <a:off x="110807220" y="109039143"/>
                <a:ext cx="1009782" cy="485505"/>
              </a:xfrm>
              <a:prstGeom prst="curvedDownArrow">
                <a:avLst>
                  <a:gd name="adj1" fmla="val 41597"/>
                  <a:gd name="adj2" fmla="val 83194"/>
                  <a:gd name="adj3" fmla="val 33333"/>
                </a:avLst>
              </a:prstGeom>
              <a:solidFill>
                <a:srgbClr val="00B050"/>
              </a:solidFill>
              <a:ln w="25400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5" name="AutoShape 18">
                <a:extLst>
                  <a:ext uri="{FF2B5EF4-FFF2-40B4-BE49-F238E27FC236}">
                    <a16:creationId xmlns:a16="http://schemas.microsoft.com/office/drawing/2014/main" xmlns="" id="{84CF106F-6642-45DA-8390-3DE3FB9DF8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108357811" y="108961035"/>
                <a:ext cx="1009782" cy="485505"/>
              </a:xfrm>
              <a:prstGeom prst="curvedDownArrow">
                <a:avLst>
                  <a:gd name="adj1" fmla="val 41597"/>
                  <a:gd name="adj2" fmla="val 83194"/>
                  <a:gd name="adj3" fmla="val 33333"/>
                </a:avLst>
              </a:prstGeom>
              <a:solidFill>
                <a:srgbClr val="00B050"/>
              </a:solidFill>
              <a:ln w="25400" algn="ctr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6" name="Text Box 19">
                <a:extLst>
                  <a:ext uri="{FF2B5EF4-FFF2-40B4-BE49-F238E27FC236}">
                    <a16:creationId xmlns:a16="http://schemas.microsoft.com/office/drawing/2014/main" xmlns="" id="{84B69EA1-2CBA-4D47-93AF-C6F456D7D3B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8500330" y="109891943"/>
                <a:ext cx="850300" cy="37737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5B9BD5"/>
                    </a:soli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altLang="en-US" sz="1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Letter-join 8" panose="02000805000000020003" pitchFamily="50" charset="0"/>
                  </a:rPr>
                  <a:t>Autumn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7" name="Text Box 20">
                <a:extLst>
                  <a:ext uri="{FF2B5EF4-FFF2-40B4-BE49-F238E27FC236}">
                    <a16:creationId xmlns:a16="http://schemas.microsoft.com/office/drawing/2014/main" xmlns="" id="{065329DF-66D3-46F1-A534-D3D03E17802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8550856" y="108220632"/>
                <a:ext cx="748700" cy="33382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5B9BD5"/>
                    </a:soli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altLang="en-US" sz="1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Letter-join 8" panose="02000805000000020003" pitchFamily="50" charset="0"/>
                  </a:rPr>
                  <a:t>Winter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28" name="Text Box 21">
                <a:extLst>
                  <a:ext uri="{FF2B5EF4-FFF2-40B4-BE49-F238E27FC236}">
                    <a16:creationId xmlns:a16="http://schemas.microsoft.com/office/drawing/2014/main" xmlns="" id="{FC5FC103-2C74-4D47-B725-29B1E87BB36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10900365" y="108179718"/>
                <a:ext cx="850300" cy="37737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5B9BD5"/>
                    </a:solidFill>
                  </a14:hiddenFill>
                </a:ext>
                <a:ext uri="{91240B29-F687-4F45-9708-019B960494DF}">
                  <a14:hiddenLine xmlns:a14="http://schemas.microsoft.com/office/drawing/2010/main" w="25400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/>
                      </a:outerShdw>
                    </a:effectLst>
                  </a14:hiddenEffects>
                </a:ext>
              </a:extLst>
            </p:spPr>
            <p:txBody>
              <a:bodyPr vert="horz" wrap="square" lIns="36576" tIns="36576" rIns="36576" bIns="36576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GB" altLang="en-US" sz="1400" b="0" i="0" u="none" strike="noStrike" cap="none" normalizeH="0" baseline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Letter-join 8" panose="02000805000000020003" pitchFamily="50" charset="0"/>
                  </a:rPr>
                  <a:t>Spring</a:t>
                </a:r>
                <a:endParaRPr kumimoji="0" lang="en-US" altLang="en-US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0" name="Text Box 22">
              <a:extLst>
                <a:ext uri="{FF2B5EF4-FFF2-40B4-BE49-F238E27FC236}">
                  <a16:creationId xmlns:a16="http://schemas.microsoft.com/office/drawing/2014/main" xmlns="" id="{9A694472-C2DF-4FB6-A766-14168286DEE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0975028" y="110221835"/>
              <a:ext cx="1111557" cy="3628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Summer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1047" name="Picture 23" descr="Collection Of People Wearing Seasonal Clothes Walking In Park,.. Royalty  Free Cliparts, Vectors, And Stock Illustration. Image 139488766.">
              <a:extLst>
                <a:ext uri="{FF2B5EF4-FFF2-40B4-BE49-F238E27FC236}">
                  <a16:creationId xmlns:a16="http://schemas.microsoft.com/office/drawing/2014/main" xmlns="" id="{21EC2700-7555-4C4F-B7D6-A464C52CBB7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5431010" y="111330084"/>
              <a:ext cx="3163726" cy="20880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Rectangle 24">
              <a:extLst>
                <a:ext uri="{FF2B5EF4-FFF2-40B4-BE49-F238E27FC236}">
                  <a16:creationId xmlns:a16="http://schemas.microsoft.com/office/drawing/2014/main" xmlns="" id="{C9A4B702-2BC8-404F-82D6-E01142364C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2021257" y="109539314"/>
              <a:ext cx="2699657" cy="1719714"/>
            </a:xfrm>
            <a:prstGeom prst="rect">
              <a:avLst/>
            </a:prstGeom>
            <a:noFill/>
            <a:ln w="25400" algn="ctr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2" name="Text Box 25">
              <a:extLst>
                <a:ext uri="{FF2B5EF4-FFF2-40B4-BE49-F238E27FC236}">
                  <a16:creationId xmlns:a16="http://schemas.microsoft.com/office/drawing/2014/main" xmlns="" id="{C999ACDC-9093-4A22-BA03-3C0B5B1232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2162778" y="109683319"/>
              <a:ext cx="620940" cy="3401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rain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3" name="Text Box 26">
              <a:extLst>
                <a:ext uri="{FF2B5EF4-FFF2-40B4-BE49-F238E27FC236}">
                  <a16:creationId xmlns:a16="http://schemas.microsoft.com/office/drawing/2014/main" xmlns="" id="{1DB43E73-E9FA-414B-8B33-E50DBF65DC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3668636" y="109632355"/>
              <a:ext cx="983797" cy="3401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sunshine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4" name="Text Box 27">
              <a:extLst>
                <a:ext uri="{FF2B5EF4-FFF2-40B4-BE49-F238E27FC236}">
                  <a16:creationId xmlns:a16="http://schemas.microsoft.com/office/drawing/2014/main" xmlns="" id="{624DC952-E9D7-4DE7-B084-CB19D1745EE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2819550" y="109958965"/>
              <a:ext cx="620940" cy="3401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frost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" name="Text Box 28">
              <a:extLst>
                <a:ext uri="{FF2B5EF4-FFF2-40B4-BE49-F238E27FC236}">
                  <a16:creationId xmlns:a16="http://schemas.microsoft.com/office/drawing/2014/main" xmlns="" id="{738EBB30-5A6F-43DB-BA6A-F55385FE7F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2278893" y="110465903"/>
              <a:ext cx="1164764" cy="3951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cloudy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6" name="Text Box 29">
              <a:extLst>
                <a:ext uri="{FF2B5EF4-FFF2-40B4-BE49-F238E27FC236}">
                  <a16:creationId xmlns:a16="http://schemas.microsoft.com/office/drawing/2014/main" xmlns="" id="{3A1D2A25-4716-4F18-8797-47157F8900F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2198610" y="110050863"/>
              <a:ext cx="620940" cy="3401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dry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7" name="Text Box 30">
              <a:extLst>
                <a:ext uri="{FF2B5EF4-FFF2-40B4-BE49-F238E27FC236}">
                  <a16:creationId xmlns:a16="http://schemas.microsoft.com/office/drawing/2014/main" xmlns="" id="{E0DF01FB-7C8D-42FD-9022-6DC580271B3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3773411" y="110099230"/>
              <a:ext cx="620940" cy="3401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misty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8" name="Text Box 31">
              <a:extLst>
                <a:ext uri="{FF2B5EF4-FFF2-40B4-BE49-F238E27FC236}">
                  <a16:creationId xmlns:a16="http://schemas.microsoft.com/office/drawing/2014/main" xmlns="" id="{9E79680C-B1EA-4C30-9772-0B5A70D483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2086585" y="110852174"/>
              <a:ext cx="2550418" cy="32565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thunder and lightening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9" name="Text Box 32">
              <a:extLst>
                <a:ext uri="{FF2B5EF4-FFF2-40B4-BE49-F238E27FC236}">
                  <a16:creationId xmlns:a16="http://schemas.microsoft.com/office/drawing/2014/main" xmlns="" id="{7E842590-4A9C-4559-9184-BFCE4A00DE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3773411" y="110601780"/>
              <a:ext cx="940254" cy="3247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snow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1057" name="Picture 33" descr="Anaconda Transparent ">
              <a:extLst>
                <a:ext uri="{FF2B5EF4-FFF2-40B4-BE49-F238E27FC236}">
                  <a16:creationId xmlns:a16="http://schemas.microsoft.com/office/drawing/2014/main" xmlns="" id="{337E728B-EC78-44D5-94A6-EE056EB351B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710318" y="111640086"/>
              <a:ext cx="1258306" cy="6723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8" name="Picture 34" descr="Poison Dart Frog PNG Pic">
              <a:extLst>
                <a:ext uri="{FF2B5EF4-FFF2-40B4-BE49-F238E27FC236}">
                  <a16:creationId xmlns:a16="http://schemas.microsoft.com/office/drawing/2014/main" xmlns="" id="{45B7E7F2-D7D1-4BEC-B8B1-88EF0DF682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106207" y="111579432"/>
              <a:ext cx="1471534" cy="755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59" name="Picture 35">
              <a:extLst>
                <a:ext uri="{FF2B5EF4-FFF2-40B4-BE49-F238E27FC236}">
                  <a16:creationId xmlns:a16="http://schemas.microsoft.com/office/drawing/2014/main" xmlns="" id="{64B81C49-D8E0-41D4-9077-1A19C1A3FF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123901" y="112630489"/>
              <a:ext cx="1202876" cy="7629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60" name="Picture 36">
              <a:extLst>
                <a:ext uri="{FF2B5EF4-FFF2-40B4-BE49-F238E27FC236}">
                  <a16:creationId xmlns:a16="http://schemas.microsoft.com/office/drawing/2014/main" xmlns="" id="{3B044D40-DD95-42A6-B172-3957089D4AF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752143" y="112386528"/>
              <a:ext cx="1226257" cy="10951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in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Text Box 37">
              <a:extLst>
                <a:ext uri="{FF2B5EF4-FFF2-40B4-BE49-F238E27FC236}">
                  <a16:creationId xmlns:a16="http://schemas.microsoft.com/office/drawing/2014/main" xmlns="" id="{1CF12974-7971-4C00-88C3-555D444BFD3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2858100" y="109596108"/>
              <a:ext cx="620940" cy="3401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sleet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1" name="Text Box 38">
              <a:extLst>
                <a:ext uri="{FF2B5EF4-FFF2-40B4-BE49-F238E27FC236}">
                  <a16:creationId xmlns:a16="http://schemas.microsoft.com/office/drawing/2014/main" xmlns="" id="{6E74D16B-FDD8-4753-B378-DE875DB2D6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2936336" y="110299132"/>
              <a:ext cx="911226" cy="3330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5B9BD5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altLang="en-US" sz="14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Letter-join 8" panose="02000805000000020003" pitchFamily="50" charset="0"/>
                </a:rPr>
                <a:t>freezing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88101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54FB6EB-F71E-4BB2-9477-283AFC30FB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1922084"/>
            <a:ext cx="10515600" cy="1325563"/>
          </a:xfrm>
        </p:spPr>
        <p:txBody>
          <a:bodyPr/>
          <a:lstStyle/>
          <a:p>
            <a:r>
              <a:rPr lang="en-GB" dirty="0"/>
              <a:t>LO: To </a:t>
            </a:r>
            <a:r>
              <a:rPr lang="en-GB" dirty="0" smtClean="0"/>
              <a:t>understand the differences between the four seasons.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CB4381FA-F382-4E28-8812-DBF0BE5A6A5E}"/>
              </a:ext>
            </a:extLst>
          </p:cNvPr>
          <p:cNvSpPr txBox="1"/>
          <p:nvPr/>
        </p:nvSpPr>
        <p:spPr>
          <a:xfrm>
            <a:off x="1444487" y="728870"/>
            <a:ext cx="91705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Lesson one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4C70632-907D-42B0-BD86-C5B32835926C}"/>
              </a:ext>
            </a:extLst>
          </p:cNvPr>
          <p:cNvSpPr txBox="1"/>
          <p:nvPr/>
        </p:nvSpPr>
        <p:spPr>
          <a:xfrm>
            <a:off x="0" y="6129130"/>
            <a:ext cx="51948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Cloze Procedure activity/complete </a:t>
            </a:r>
            <a:r>
              <a:rPr lang="en-GB" dirty="0" smtClean="0"/>
              <a:t>a seasons </a:t>
            </a:r>
            <a:r>
              <a:rPr lang="en-GB" dirty="0" smtClean="0"/>
              <a:t>quiz on Purple Mash.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0C4029B4-C106-44FF-B54C-9126533A24FB}"/>
              </a:ext>
            </a:extLst>
          </p:cNvPr>
          <p:cNvSpPr txBox="1"/>
          <p:nvPr/>
        </p:nvSpPr>
        <p:spPr>
          <a:xfrm>
            <a:off x="2189018" y="3247647"/>
            <a:ext cx="80910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 will need:</a:t>
            </a:r>
          </a:p>
          <a:p>
            <a:r>
              <a:rPr lang="en-GB" dirty="0"/>
              <a:t>Pencil</a:t>
            </a:r>
          </a:p>
          <a:p>
            <a:r>
              <a:rPr lang="en-GB" dirty="0"/>
              <a:t>Paper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956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xmlns="" id="{7BDAC5B6-20CE-447F-8BA1-F2274AC7AE5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xmlns="" id="{D1D22B31-BF8F-446B-9009-8A251FB177C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3094406 w 12192000"/>
              <a:gd name="connsiteY0" fmla="*/ 283966 h 6858000"/>
              <a:gd name="connsiteX1" fmla="*/ 3038833 w 12192000"/>
              <a:gd name="connsiteY1" fmla="*/ 309661 h 6858000"/>
              <a:gd name="connsiteX2" fmla="*/ 3348384 w 12192000"/>
              <a:gd name="connsiteY2" fmla="*/ 406000 h 6858000"/>
              <a:gd name="connsiteX3" fmla="*/ 2864309 w 12192000"/>
              <a:gd name="connsiteY3" fmla="*/ 355295 h 6858000"/>
              <a:gd name="connsiteX4" fmla="*/ 2856039 w 12192000"/>
              <a:gd name="connsiteY4" fmla="*/ 388058 h 6858000"/>
              <a:gd name="connsiteX5" fmla="*/ 3405794 w 12192000"/>
              <a:gd name="connsiteY5" fmla="*/ 512089 h 6858000"/>
              <a:gd name="connsiteX6" fmla="*/ 3356651 w 12192000"/>
              <a:gd name="connsiteY6" fmla="*/ 531204 h 6858000"/>
              <a:gd name="connsiteX7" fmla="*/ 3064552 w 12192000"/>
              <a:gd name="connsiteY7" fmla="*/ 483228 h 6858000"/>
              <a:gd name="connsiteX8" fmla="*/ 3005765 w 12192000"/>
              <a:gd name="connsiteY8" fmla="*/ 495708 h 6858000"/>
              <a:gd name="connsiteX9" fmla="*/ 3034700 w 12192000"/>
              <a:gd name="connsiteY9" fmla="*/ 553823 h 6858000"/>
              <a:gd name="connsiteX10" fmla="*/ 3161459 w 12192000"/>
              <a:gd name="connsiteY10" fmla="*/ 576445 h 6858000"/>
              <a:gd name="connsiteX11" fmla="*/ 3358949 w 12192000"/>
              <a:gd name="connsiteY11" fmla="*/ 712961 h 6858000"/>
              <a:gd name="connsiteX12" fmla="*/ 3059960 w 12192000"/>
              <a:gd name="connsiteY12" fmla="*/ 696576 h 6858000"/>
              <a:gd name="connsiteX13" fmla="*/ 3007143 w 12192000"/>
              <a:gd name="connsiteY13" fmla="*/ 729732 h 6858000"/>
              <a:gd name="connsiteX14" fmla="*/ 2986935 w 12192000"/>
              <a:gd name="connsiteY14" fmla="*/ 772635 h 6858000"/>
              <a:gd name="connsiteX15" fmla="*/ 2871197 w 12192000"/>
              <a:gd name="connsiteY15" fmla="*/ 808127 h 6858000"/>
              <a:gd name="connsiteX16" fmla="*/ 3053071 w 12192000"/>
              <a:gd name="connsiteY16" fmla="*/ 847913 h 6858000"/>
              <a:gd name="connsiteX17" fmla="*/ 2858796 w 12192000"/>
              <a:gd name="connsiteY17" fmla="*/ 847913 h 6858000"/>
              <a:gd name="connsiteX18" fmla="*/ 2635588 w 12192000"/>
              <a:gd name="connsiteY18" fmla="*/ 820611 h 6858000"/>
              <a:gd name="connsiteX19" fmla="*/ 2397683 w 12192000"/>
              <a:gd name="connsiteY19" fmla="*/ 829190 h 6858000"/>
              <a:gd name="connsiteX20" fmla="*/ 1921874 w 12192000"/>
              <a:gd name="connsiteY20" fmla="*/ 778877 h 6858000"/>
              <a:gd name="connsiteX21" fmla="*/ 1695450 w 12192000"/>
              <a:gd name="connsiteY21" fmla="*/ 782386 h 6858000"/>
              <a:gd name="connsiteX22" fmla="*/ 2954324 w 12192000"/>
              <a:gd name="connsiteY22" fmla="*/ 1120940 h 6858000"/>
              <a:gd name="connsiteX23" fmla="*/ 2890028 w 12192000"/>
              <a:gd name="connsiteY23" fmla="*/ 1195435 h 6858000"/>
              <a:gd name="connsiteX24" fmla="*/ 3153652 w 12192000"/>
              <a:gd name="connsiteY24" fmla="*/ 1276563 h 6858000"/>
              <a:gd name="connsiteX25" fmla="*/ 3218410 w 12192000"/>
              <a:gd name="connsiteY25" fmla="*/ 1356911 h 6858000"/>
              <a:gd name="connsiteX26" fmla="*/ 3137118 w 12192000"/>
              <a:gd name="connsiteY26" fmla="*/ 1349891 h 6858000"/>
              <a:gd name="connsiteX27" fmla="*/ 3067309 w 12192000"/>
              <a:gd name="connsiteY27" fmla="*/ 1365102 h 6858000"/>
              <a:gd name="connsiteX28" fmla="*/ 3096243 w 12192000"/>
              <a:gd name="connsiteY28" fmla="*/ 1467292 h 6858000"/>
              <a:gd name="connsiteX29" fmla="*/ 3468716 w 12192000"/>
              <a:gd name="connsiteY29" fmla="*/ 1599125 h 6858000"/>
              <a:gd name="connsiteX30" fmla="*/ 3502241 w 12192000"/>
              <a:gd name="connsiteY30" fmla="*/ 1642029 h 6858000"/>
              <a:gd name="connsiteX31" fmla="*/ 3457692 w 12192000"/>
              <a:gd name="connsiteY31" fmla="*/ 1672453 h 6858000"/>
              <a:gd name="connsiteX32" fmla="*/ 3337362 w 12192000"/>
              <a:gd name="connsiteY32" fmla="*/ 1688053 h 6858000"/>
              <a:gd name="connsiteX33" fmla="*/ 3505915 w 12192000"/>
              <a:gd name="connsiteY33" fmla="*/ 1834318 h 6858000"/>
              <a:gd name="connsiteX34" fmla="*/ 3567458 w 12192000"/>
              <a:gd name="connsiteY34" fmla="*/ 1874880 h 6858000"/>
              <a:gd name="connsiteX35" fmla="*/ 3672634 w 12192000"/>
              <a:gd name="connsiteY35" fmla="*/ 1937678 h 6858000"/>
              <a:gd name="connsiteX36" fmla="*/ 3674470 w 12192000"/>
              <a:gd name="connsiteY36" fmla="*/ 1956789 h 6858000"/>
              <a:gd name="connsiteX37" fmla="*/ 3531176 w 12192000"/>
              <a:gd name="connsiteY37" fmla="*/ 2024266 h 6858000"/>
              <a:gd name="connsiteX38" fmla="*/ 3272604 w 12192000"/>
              <a:gd name="connsiteY38" fmla="*/ 2005933 h 6858000"/>
              <a:gd name="connsiteX39" fmla="*/ 3654720 w 12192000"/>
              <a:gd name="connsiteY39" fmla="*/ 2106564 h 6858000"/>
              <a:gd name="connsiteX40" fmla="*/ 2417892 w 12192000"/>
              <a:gd name="connsiteY40" fmla="*/ 1866690 h 6858000"/>
              <a:gd name="connsiteX41" fmla="*/ 2496888 w 12192000"/>
              <a:gd name="connsiteY41" fmla="*/ 1929487 h 6858000"/>
              <a:gd name="connsiteX42" fmla="*/ 2929526 w 12192000"/>
              <a:gd name="connsiteY42" fmla="*/ 2094862 h 6858000"/>
              <a:gd name="connsiteX43" fmla="*/ 3052152 w 12192000"/>
              <a:gd name="connsiteY43" fmla="*/ 2198613 h 6858000"/>
              <a:gd name="connsiteX44" fmla="*/ 3180748 w 12192000"/>
              <a:gd name="connsiteY44" fmla="*/ 2255948 h 6858000"/>
              <a:gd name="connsiteX45" fmla="*/ 3361244 w 12192000"/>
              <a:gd name="connsiteY45" fmla="*/ 2254777 h 6858000"/>
              <a:gd name="connsiteX46" fmla="*/ 3489382 w 12192000"/>
              <a:gd name="connsiteY46" fmla="*/ 2342926 h 6858000"/>
              <a:gd name="connsiteX47" fmla="*/ 3355733 w 12192000"/>
              <a:gd name="connsiteY47" fmla="*/ 2361649 h 6858000"/>
              <a:gd name="connsiteX48" fmla="*/ 3199121 w 12192000"/>
              <a:gd name="connsiteY48" fmla="*/ 2347216 h 6858000"/>
              <a:gd name="connsiteX49" fmla="*/ 2861091 w 12192000"/>
              <a:gd name="connsiteY49" fmla="*/ 2351896 h 6858000"/>
              <a:gd name="connsiteX50" fmla="*/ 2667278 w 12192000"/>
              <a:gd name="connsiteY50" fmla="*/ 2369058 h 6858000"/>
              <a:gd name="connsiteX51" fmla="*/ 2221781 w 12192000"/>
              <a:gd name="connsiteY51" fmla="*/ 2339805 h 6858000"/>
              <a:gd name="connsiteX52" fmla="*/ 2247961 w 12192000"/>
              <a:gd name="connsiteY52" fmla="*/ 2414693 h 6858000"/>
              <a:gd name="connsiteX53" fmla="*/ 2231425 w 12192000"/>
              <a:gd name="connsiteY53" fmla="*/ 2479828 h 6858000"/>
              <a:gd name="connsiteX54" fmla="*/ 2224996 w 12192000"/>
              <a:gd name="connsiteY54" fmla="*/ 2621414 h 6858000"/>
              <a:gd name="connsiteX55" fmla="*/ 2229131 w 12192000"/>
              <a:gd name="connsiteY55" fmla="*/ 2644426 h 6858000"/>
              <a:gd name="connsiteX56" fmla="*/ 2129466 w 12192000"/>
              <a:gd name="connsiteY56" fmla="*/ 2659247 h 6858000"/>
              <a:gd name="connsiteX57" fmla="*/ 2723312 w 12192000"/>
              <a:gd name="connsiteY57" fmla="*/ 2953726 h 6858000"/>
              <a:gd name="connsiteX58" fmla="*/ 2326496 w 12192000"/>
              <a:gd name="connsiteY58" fmla="*/ 2878838 h 6858000"/>
              <a:gd name="connsiteX59" fmla="*/ 2272759 w 12192000"/>
              <a:gd name="connsiteY59" fmla="*/ 3002480 h 6858000"/>
              <a:gd name="connsiteX60" fmla="*/ 2459226 w 12192000"/>
              <a:gd name="connsiteY60" fmla="*/ 3112471 h 6858000"/>
              <a:gd name="connsiteX61" fmla="*/ 2528117 w 12192000"/>
              <a:gd name="connsiteY61" fmla="*/ 3330111 h 6858000"/>
              <a:gd name="connsiteX62" fmla="*/ 2494590 w 12192000"/>
              <a:gd name="connsiteY62" fmla="*/ 3529029 h 6858000"/>
              <a:gd name="connsiteX63" fmla="*/ 2414677 w 12192000"/>
              <a:gd name="connsiteY63" fmla="*/ 3592215 h 6858000"/>
              <a:gd name="connsiteX64" fmla="*/ 2298940 w 12192000"/>
              <a:gd name="connsiteY64" fmla="*/ 3705716 h 6858000"/>
              <a:gd name="connsiteX65" fmla="*/ 2227294 w 12192000"/>
              <a:gd name="connsiteY65" fmla="*/ 3775921 h 6858000"/>
              <a:gd name="connsiteX66" fmla="*/ 1978366 w 12192000"/>
              <a:gd name="connsiteY66" fmla="*/ 3748620 h 6858000"/>
              <a:gd name="connsiteX67" fmla="*/ 2310421 w 12192000"/>
              <a:gd name="connsiteY67" fmla="*/ 3926868 h 6858000"/>
              <a:gd name="connsiteX68" fmla="*/ 2041285 w 12192000"/>
              <a:gd name="connsiteY68" fmla="*/ 3904635 h 6858000"/>
              <a:gd name="connsiteX69" fmla="*/ 1953565 w 12192000"/>
              <a:gd name="connsiteY69" fmla="*/ 3917116 h 6858000"/>
              <a:gd name="connsiteX70" fmla="*/ 2003623 w 12192000"/>
              <a:gd name="connsiteY70" fmla="*/ 3974842 h 6858000"/>
              <a:gd name="connsiteX71" fmla="*/ 2201114 w 12192000"/>
              <a:gd name="connsiteY71" fmla="*/ 4072742 h 6858000"/>
              <a:gd name="connsiteX72" fmla="*/ 2608032 w 12192000"/>
              <a:gd name="connsiteY72" fmla="*/ 4337967 h 6858000"/>
              <a:gd name="connsiteX73" fmla="*/ 2213973 w 12192000"/>
              <a:gd name="connsiteY73" fmla="*/ 4216277 h 6858000"/>
              <a:gd name="connsiteX74" fmla="*/ 2629158 w 12192000"/>
              <a:gd name="connsiteY74" fmla="*/ 4488911 h 6858000"/>
              <a:gd name="connsiteX75" fmla="*/ 2721471 w 12192000"/>
              <a:gd name="connsiteY75" fmla="*/ 4579399 h 6858000"/>
              <a:gd name="connsiteX76" fmla="*/ 2907939 w 12192000"/>
              <a:gd name="connsiteY76" fmla="*/ 4804062 h 6858000"/>
              <a:gd name="connsiteX77" fmla="*/ 2898753 w 12192000"/>
              <a:gd name="connsiteY77" fmla="*/ 4829414 h 6858000"/>
              <a:gd name="connsiteX78" fmla="*/ 2683352 w 12192000"/>
              <a:gd name="connsiteY78" fmla="*/ 4793141 h 6858000"/>
              <a:gd name="connsiteX79" fmla="*/ 2962594 w 12192000"/>
              <a:gd name="connsiteY79" fmla="*/ 4981920 h 6858000"/>
              <a:gd name="connsiteX80" fmla="*/ 3251019 w 12192000"/>
              <a:gd name="connsiteY80" fmla="*/ 5127012 h 6858000"/>
              <a:gd name="connsiteX81" fmla="*/ 3046180 w 12192000"/>
              <a:gd name="connsiteY81" fmla="*/ 5104781 h 6858000"/>
              <a:gd name="connsiteX82" fmla="*/ 2764646 w 12192000"/>
              <a:gd name="connsiteY82" fmla="*/ 5021703 h 6858000"/>
              <a:gd name="connsiteX83" fmla="*/ 2666820 w 12192000"/>
              <a:gd name="connsiteY83" fmla="*/ 5052905 h 6858000"/>
              <a:gd name="connsiteX84" fmla="*/ 2933657 w 12192000"/>
              <a:gd name="connsiteY84" fmla="*/ 5190198 h 6858000"/>
              <a:gd name="connsiteX85" fmla="*/ 3086598 w 12192000"/>
              <a:gd name="connsiteY85" fmla="*/ 5253776 h 6858000"/>
              <a:gd name="connsiteX86" fmla="*/ 3147680 w 12192000"/>
              <a:gd name="connsiteY86" fmla="*/ 5302531 h 6858000"/>
              <a:gd name="connsiteX87" fmla="*/ 3322204 w 12192000"/>
              <a:gd name="connsiteY87" fmla="*/ 5476487 h 6858000"/>
              <a:gd name="connsiteX88" fmla="*/ 3834758 w 12192000"/>
              <a:gd name="connsiteY88" fmla="*/ 5666434 h 6858000"/>
              <a:gd name="connsiteX89" fmla="*/ 4314240 w 12192000"/>
              <a:gd name="connsiteY89" fmla="*/ 5902409 h 6858000"/>
              <a:gd name="connsiteX90" fmla="*/ 4688552 w 12192000"/>
              <a:gd name="connsiteY90" fmla="*/ 6049453 h 6858000"/>
              <a:gd name="connsiteX91" fmla="*/ 5634660 w 12192000"/>
              <a:gd name="connsiteY91" fmla="*/ 6238620 h 6858000"/>
              <a:gd name="connsiteX92" fmla="*/ 9222980 w 12192000"/>
              <a:gd name="connsiteY92" fmla="*/ 4955397 h 6858000"/>
              <a:gd name="connsiteX93" fmla="*/ 9268448 w 12192000"/>
              <a:gd name="connsiteY93" fmla="*/ 4917173 h 6858000"/>
              <a:gd name="connsiteX94" fmla="*/ 9442512 w 12192000"/>
              <a:gd name="connsiteY94" fmla="*/ 4773251 h 6858000"/>
              <a:gd name="connsiteX95" fmla="*/ 9590400 w 12192000"/>
              <a:gd name="connsiteY95" fmla="*/ 4643756 h 6858000"/>
              <a:gd name="connsiteX96" fmla="*/ 9513242 w 12192000"/>
              <a:gd name="connsiteY96" fmla="*/ 4600073 h 6858000"/>
              <a:gd name="connsiteX97" fmla="*/ 9617498 w 12192000"/>
              <a:gd name="connsiteY97" fmla="*/ 4476430 h 6858000"/>
              <a:gd name="connsiteX98" fmla="*/ 9949094 w 12192000"/>
              <a:gd name="connsiteY98" fmla="*/ 4095364 h 6858000"/>
              <a:gd name="connsiteX99" fmla="*/ 10094686 w 12192000"/>
              <a:gd name="connsiteY99" fmla="*/ 4011507 h 6858000"/>
              <a:gd name="connsiteX100" fmla="*/ 10271967 w 12192000"/>
              <a:gd name="connsiteY100" fmla="*/ 3800497 h 6858000"/>
              <a:gd name="connsiteX101" fmla="*/ 10297226 w 12192000"/>
              <a:gd name="connsiteY101" fmla="*/ 3751742 h 6858000"/>
              <a:gd name="connsiteX102" fmla="*/ 10260943 w 12192000"/>
              <a:gd name="connsiteY102" fmla="*/ 3689723 h 6858000"/>
              <a:gd name="connsiteX103" fmla="*/ 10233847 w 12192000"/>
              <a:gd name="connsiteY103" fmla="*/ 3627319 h 6858000"/>
              <a:gd name="connsiteX104" fmla="*/ 10269209 w 12192000"/>
              <a:gd name="connsiteY104" fmla="*/ 3608986 h 6858000"/>
              <a:gd name="connsiteX105" fmla="*/ 10496550 w 12192000"/>
              <a:gd name="connsiteY105" fmla="*/ 3577393 h 6858000"/>
              <a:gd name="connsiteX106" fmla="*/ 10364738 w 12192000"/>
              <a:gd name="connsiteY106" fmla="*/ 3458823 h 6858000"/>
              <a:gd name="connsiteX107" fmla="*/ 10132346 w 12192000"/>
              <a:gd name="connsiteY107" fmla="*/ 3282137 h 6858000"/>
              <a:gd name="connsiteX108" fmla="*/ 10026712 w 12192000"/>
              <a:gd name="connsiteY108" fmla="*/ 3156543 h 6858000"/>
              <a:gd name="connsiteX109" fmla="*/ 10014312 w 12192000"/>
              <a:gd name="connsiteY109" fmla="*/ 3044213 h 6858000"/>
              <a:gd name="connsiteX110" fmla="*/ 9806718 w 12192000"/>
              <a:gd name="connsiteY110" fmla="*/ 2977907 h 6858000"/>
              <a:gd name="connsiteX111" fmla="*/ 10001912 w 12192000"/>
              <a:gd name="connsiteY111" fmla="*/ 2740374 h 6858000"/>
              <a:gd name="connsiteX112" fmla="*/ 10021662 w 12192000"/>
              <a:gd name="connsiteY112" fmla="*/ 2691231 h 6858000"/>
              <a:gd name="connsiteX113" fmla="*/ 9904546 w 12192000"/>
              <a:gd name="connsiteY113" fmla="*/ 2515322 h 6858000"/>
              <a:gd name="connsiteX114" fmla="*/ 9885256 w 12192000"/>
              <a:gd name="connsiteY114" fmla="*/ 2487240 h 6858000"/>
              <a:gd name="connsiteX115" fmla="*/ 9842085 w 12192000"/>
              <a:gd name="connsiteY115" fmla="*/ 2431074 h 6858000"/>
              <a:gd name="connsiteX116" fmla="*/ 9718078 w 12192000"/>
              <a:gd name="connsiteY116" fmla="*/ 2417424 h 6858000"/>
              <a:gd name="connsiteX117" fmla="*/ 9782378 w 12192000"/>
              <a:gd name="connsiteY117" fmla="*/ 2377641 h 6858000"/>
              <a:gd name="connsiteX118" fmla="*/ 9907302 w 12192000"/>
              <a:gd name="connsiteY118" fmla="*/ 2243078 h 6858000"/>
              <a:gd name="connsiteX119" fmla="*/ 9824171 w 12192000"/>
              <a:gd name="connsiteY119" fmla="*/ 2114365 h 6858000"/>
              <a:gd name="connsiteX120" fmla="*/ 9818662 w 12192000"/>
              <a:gd name="connsiteY120" fmla="*/ 2043377 h 6858000"/>
              <a:gd name="connsiteX121" fmla="*/ 9958740 w 12192000"/>
              <a:gd name="connsiteY121" fmla="*/ 1952499 h 6858000"/>
              <a:gd name="connsiteX122" fmla="*/ 10064374 w 12192000"/>
              <a:gd name="connsiteY122" fmla="*/ 1916615 h 6858000"/>
              <a:gd name="connsiteX123" fmla="*/ 10113055 w 12192000"/>
              <a:gd name="connsiteY123" fmla="*/ 1865131 h 6858000"/>
              <a:gd name="connsiteX124" fmla="*/ 10055646 w 12192000"/>
              <a:gd name="connsiteY124" fmla="*/ 1822227 h 6858000"/>
              <a:gd name="connsiteX125" fmla="*/ 9800748 w 12192000"/>
              <a:gd name="connsiteY125" fmla="*/ 1720036 h 6858000"/>
              <a:gd name="connsiteX126" fmla="*/ 9938071 w 12192000"/>
              <a:gd name="connsiteY126" fmla="*/ 1634617 h 6858000"/>
              <a:gd name="connsiteX127" fmla="*/ 9220224 w 12192000"/>
              <a:gd name="connsiteY127" fmla="*/ 1231709 h 6858000"/>
              <a:gd name="connsiteX128" fmla="*/ 9133419 w 12192000"/>
              <a:gd name="connsiteY128" fmla="*/ 1170083 h 6858000"/>
              <a:gd name="connsiteX129" fmla="*/ 8672768 w 12192000"/>
              <a:gd name="connsiteY129" fmla="*/ 1020699 h 6858000"/>
              <a:gd name="connsiteX130" fmla="*/ 8198797 w 12192000"/>
              <a:gd name="connsiteY130" fmla="*/ 915000 h 6858000"/>
              <a:gd name="connsiteX131" fmla="*/ 8528095 w 12192000"/>
              <a:gd name="connsiteY131" fmla="*/ 691898 h 6858000"/>
              <a:gd name="connsiteX132" fmla="*/ 8025190 w 12192000"/>
              <a:gd name="connsiteY132" fmla="*/ 640021 h 6858000"/>
              <a:gd name="connsiteX133" fmla="*/ 7976047 w 12192000"/>
              <a:gd name="connsiteY133" fmla="*/ 641584 h 6858000"/>
              <a:gd name="connsiteX134" fmla="*/ 6988604 w 12192000"/>
              <a:gd name="connsiteY134" fmla="*/ 607260 h 6858000"/>
              <a:gd name="connsiteX135" fmla="*/ 5573116 w 12192000"/>
              <a:gd name="connsiteY135" fmla="*/ 493368 h 6858000"/>
              <a:gd name="connsiteX136" fmla="*/ 4401503 w 12192000"/>
              <a:gd name="connsiteY136" fmla="*/ 425112 h 6858000"/>
              <a:gd name="connsiteX137" fmla="*/ 3154109 w 12192000"/>
              <a:gd name="connsiteY137" fmla="*/ 292499 h 6858000"/>
              <a:gd name="connsiteX138" fmla="*/ 3094406 w 12192000"/>
              <a:gd name="connsiteY138" fmla="*/ 283966 h 6858000"/>
              <a:gd name="connsiteX139" fmla="*/ 0 w 12192000"/>
              <a:gd name="connsiteY139" fmla="*/ 0 h 6858000"/>
              <a:gd name="connsiteX140" fmla="*/ 12192000 w 12192000"/>
              <a:gd name="connsiteY140" fmla="*/ 0 h 6858000"/>
              <a:gd name="connsiteX141" fmla="*/ 12192000 w 12192000"/>
              <a:gd name="connsiteY141" fmla="*/ 6858000 h 6858000"/>
              <a:gd name="connsiteX142" fmla="*/ 0 w 12192000"/>
              <a:gd name="connsiteY14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2192000" h="6858000">
                <a:moveTo>
                  <a:pt x="3094406" y="283966"/>
                </a:moveTo>
                <a:cubicBezTo>
                  <a:pt x="3074312" y="283528"/>
                  <a:pt x="3054907" y="288795"/>
                  <a:pt x="3038833" y="309661"/>
                </a:cubicBezTo>
                <a:cubicBezTo>
                  <a:pt x="3124259" y="364657"/>
                  <a:pt x="3233105" y="343983"/>
                  <a:pt x="3348384" y="406000"/>
                </a:cubicBezTo>
                <a:cubicBezTo>
                  <a:pt x="3161001" y="386497"/>
                  <a:pt x="3012653" y="370896"/>
                  <a:pt x="2864309" y="355295"/>
                </a:cubicBezTo>
                <a:cubicBezTo>
                  <a:pt x="2861553" y="366216"/>
                  <a:pt x="2858796" y="377136"/>
                  <a:pt x="2856039" y="388058"/>
                </a:cubicBezTo>
                <a:cubicBezTo>
                  <a:pt x="3045722" y="411070"/>
                  <a:pt x="3221166" y="470356"/>
                  <a:pt x="3405794" y="512089"/>
                </a:cubicBezTo>
                <a:cubicBezTo>
                  <a:pt x="3388799" y="537835"/>
                  <a:pt x="3371808" y="532763"/>
                  <a:pt x="3356651" y="531204"/>
                </a:cubicBezTo>
                <a:cubicBezTo>
                  <a:pt x="3257907" y="521062"/>
                  <a:pt x="3159164" y="510922"/>
                  <a:pt x="3064552" y="483228"/>
                </a:cubicBezTo>
                <a:cubicBezTo>
                  <a:pt x="3043427" y="476987"/>
                  <a:pt x="3017704" y="476987"/>
                  <a:pt x="3005765" y="495708"/>
                </a:cubicBezTo>
                <a:cubicBezTo>
                  <a:pt x="2988771" y="522231"/>
                  <a:pt x="3013113" y="539393"/>
                  <a:pt x="3034700" y="553823"/>
                </a:cubicBezTo>
                <a:cubicBezTo>
                  <a:pt x="3072360" y="578787"/>
                  <a:pt x="3117827" y="571767"/>
                  <a:pt x="3161459" y="576445"/>
                </a:cubicBezTo>
                <a:cubicBezTo>
                  <a:pt x="3277655" y="588537"/>
                  <a:pt x="3333228" y="626370"/>
                  <a:pt x="3358949" y="712961"/>
                </a:cubicBezTo>
                <a:cubicBezTo>
                  <a:pt x="3256987" y="677857"/>
                  <a:pt x="3158703" y="721151"/>
                  <a:pt x="3059960" y="696576"/>
                </a:cubicBezTo>
                <a:cubicBezTo>
                  <a:pt x="3034240" y="690338"/>
                  <a:pt x="2993364" y="699698"/>
                  <a:pt x="3007143" y="729732"/>
                </a:cubicBezTo>
                <a:cubicBezTo>
                  <a:pt x="3020003" y="757814"/>
                  <a:pt x="3062716" y="778096"/>
                  <a:pt x="2986935" y="772635"/>
                </a:cubicBezTo>
                <a:cubicBezTo>
                  <a:pt x="2932740" y="768735"/>
                  <a:pt x="2826647" y="800329"/>
                  <a:pt x="2871197" y="808127"/>
                </a:cubicBezTo>
                <a:cubicBezTo>
                  <a:pt x="2927228" y="817881"/>
                  <a:pt x="2981883" y="831921"/>
                  <a:pt x="3053071" y="847913"/>
                </a:cubicBezTo>
                <a:cubicBezTo>
                  <a:pt x="2974533" y="874043"/>
                  <a:pt x="2918042" y="868584"/>
                  <a:pt x="2858796" y="847913"/>
                </a:cubicBezTo>
                <a:cubicBezTo>
                  <a:pt x="2787150" y="822949"/>
                  <a:pt x="2693916" y="792528"/>
                  <a:pt x="2635588" y="820611"/>
                </a:cubicBezTo>
                <a:cubicBezTo>
                  <a:pt x="2548326" y="862734"/>
                  <a:pt x="2475760" y="836211"/>
                  <a:pt x="2397683" y="829190"/>
                </a:cubicBezTo>
                <a:cubicBezTo>
                  <a:pt x="2238775" y="814759"/>
                  <a:pt x="2081241" y="790576"/>
                  <a:pt x="1921874" y="778877"/>
                </a:cubicBezTo>
                <a:cubicBezTo>
                  <a:pt x="1858036" y="774195"/>
                  <a:pt x="1789143" y="751964"/>
                  <a:pt x="1695450" y="782386"/>
                </a:cubicBezTo>
                <a:cubicBezTo>
                  <a:pt x="2119822" y="938012"/>
                  <a:pt x="2575423" y="928262"/>
                  <a:pt x="2954324" y="1120940"/>
                </a:cubicBezTo>
                <a:cubicBezTo>
                  <a:pt x="2938251" y="1139269"/>
                  <a:pt x="2856502" y="1191535"/>
                  <a:pt x="2890028" y="1195435"/>
                </a:cubicBezTo>
                <a:cubicBezTo>
                  <a:pt x="2984178" y="1206748"/>
                  <a:pt x="3067767" y="1244971"/>
                  <a:pt x="3153652" y="1276563"/>
                </a:cubicBezTo>
                <a:cubicBezTo>
                  <a:pt x="3190855" y="1290216"/>
                  <a:pt x="3235862" y="1308157"/>
                  <a:pt x="3218410" y="1356911"/>
                </a:cubicBezTo>
                <a:cubicBezTo>
                  <a:pt x="3186719" y="1370562"/>
                  <a:pt x="3163296" y="1351451"/>
                  <a:pt x="3137118" y="1349891"/>
                </a:cubicBezTo>
                <a:cubicBezTo>
                  <a:pt x="3110480" y="1348331"/>
                  <a:pt x="3050773" y="1358471"/>
                  <a:pt x="3067309" y="1365102"/>
                </a:cubicBezTo>
                <a:cubicBezTo>
                  <a:pt x="3142629" y="1395136"/>
                  <a:pt x="3007143" y="1467292"/>
                  <a:pt x="3096243" y="1467292"/>
                </a:cubicBezTo>
                <a:cubicBezTo>
                  <a:pt x="3245506" y="1467681"/>
                  <a:pt x="3324961" y="1595613"/>
                  <a:pt x="3468716" y="1599125"/>
                </a:cubicBezTo>
                <a:cubicBezTo>
                  <a:pt x="3491677" y="1599513"/>
                  <a:pt x="3502700" y="1622137"/>
                  <a:pt x="3502241" y="1642029"/>
                </a:cubicBezTo>
                <a:cubicBezTo>
                  <a:pt x="3502241" y="1665822"/>
                  <a:pt x="3481116" y="1670112"/>
                  <a:pt x="3457692" y="1672453"/>
                </a:cubicBezTo>
                <a:cubicBezTo>
                  <a:pt x="3421868" y="1675962"/>
                  <a:pt x="3384667" y="1642029"/>
                  <a:pt x="3337362" y="1688053"/>
                </a:cubicBezTo>
                <a:cubicBezTo>
                  <a:pt x="3422329" y="1714966"/>
                  <a:pt x="3507294" y="1741878"/>
                  <a:pt x="3505915" y="1834318"/>
                </a:cubicBezTo>
                <a:cubicBezTo>
                  <a:pt x="3505457" y="1859279"/>
                  <a:pt x="3540820" y="1868640"/>
                  <a:pt x="3567458" y="1874880"/>
                </a:cubicBezTo>
                <a:cubicBezTo>
                  <a:pt x="3611549" y="1885023"/>
                  <a:pt x="3648750" y="1902965"/>
                  <a:pt x="3672634" y="1937678"/>
                </a:cubicBezTo>
                <a:cubicBezTo>
                  <a:pt x="3672172" y="1944308"/>
                  <a:pt x="3671715" y="1951329"/>
                  <a:pt x="3674470" y="1956789"/>
                </a:cubicBezTo>
                <a:cubicBezTo>
                  <a:pt x="3666664" y="2040646"/>
                  <a:pt x="3602363" y="2038306"/>
                  <a:pt x="3531176" y="2024266"/>
                </a:cubicBezTo>
                <a:cubicBezTo>
                  <a:pt x="3446211" y="2007103"/>
                  <a:pt x="3362164" y="1975900"/>
                  <a:pt x="3272604" y="2005933"/>
                </a:cubicBezTo>
                <a:cubicBezTo>
                  <a:pt x="3398905" y="2046107"/>
                  <a:pt x="3536229" y="2049228"/>
                  <a:pt x="3654720" y="2106564"/>
                </a:cubicBezTo>
                <a:cubicBezTo>
                  <a:pt x="3221166" y="2117095"/>
                  <a:pt x="2838130" y="1936116"/>
                  <a:pt x="2417892" y="1866690"/>
                </a:cubicBezTo>
                <a:cubicBezTo>
                  <a:pt x="2432130" y="1913105"/>
                  <a:pt x="2466114" y="1922465"/>
                  <a:pt x="2496888" y="1929487"/>
                </a:cubicBezTo>
                <a:cubicBezTo>
                  <a:pt x="2652123" y="1964590"/>
                  <a:pt x="2788067" y="2034408"/>
                  <a:pt x="2929526" y="2094862"/>
                </a:cubicBezTo>
                <a:cubicBezTo>
                  <a:pt x="2987851" y="2119825"/>
                  <a:pt x="3030106" y="2144789"/>
                  <a:pt x="3052152" y="2198613"/>
                </a:cubicBezTo>
                <a:cubicBezTo>
                  <a:pt x="3071903" y="2247367"/>
                  <a:pt x="3110021" y="2269990"/>
                  <a:pt x="3180748" y="2255948"/>
                </a:cubicBezTo>
                <a:cubicBezTo>
                  <a:pt x="3238157" y="2244246"/>
                  <a:pt x="3301078" y="2250487"/>
                  <a:pt x="3361244" y="2254777"/>
                </a:cubicBezTo>
                <a:cubicBezTo>
                  <a:pt x="3430596" y="2259459"/>
                  <a:pt x="3508213" y="2314455"/>
                  <a:pt x="3489382" y="2342926"/>
                </a:cubicBezTo>
                <a:cubicBezTo>
                  <a:pt x="3457233" y="2391292"/>
                  <a:pt x="3403498" y="2367110"/>
                  <a:pt x="3355733" y="2361649"/>
                </a:cubicBezTo>
                <a:cubicBezTo>
                  <a:pt x="3301537" y="2355018"/>
                  <a:pt x="3200957" y="2341367"/>
                  <a:pt x="3199121" y="2347216"/>
                </a:cubicBezTo>
                <a:cubicBezTo>
                  <a:pt x="3163754" y="2468518"/>
                  <a:pt x="2914827" y="2362819"/>
                  <a:pt x="2861091" y="2351896"/>
                </a:cubicBezTo>
                <a:cubicBezTo>
                  <a:pt x="2794038" y="2338245"/>
                  <a:pt x="2731116" y="2363208"/>
                  <a:pt x="2667278" y="2369058"/>
                </a:cubicBezTo>
                <a:cubicBezTo>
                  <a:pt x="2610328" y="2374518"/>
                  <a:pt x="2288376" y="2391292"/>
                  <a:pt x="2221781" y="2339805"/>
                </a:cubicBezTo>
                <a:cubicBezTo>
                  <a:pt x="2212595" y="2379978"/>
                  <a:pt x="2231884" y="2396361"/>
                  <a:pt x="2247961" y="2414693"/>
                </a:cubicBezTo>
                <a:cubicBezTo>
                  <a:pt x="2270465" y="2440824"/>
                  <a:pt x="2274138" y="2459157"/>
                  <a:pt x="2231425" y="2479828"/>
                </a:cubicBezTo>
                <a:cubicBezTo>
                  <a:pt x="2109717" y="2539115"/>
                  <a:pt x="2111557" y="2541065"/>
                  <a:pt x="2224996" y="2621414"/>
                </a:cubicBezTo>
                <a:cubicBezTo>
                  <a:pt x="2230509" y="2624923"/>
                  <a:pt x="2228211" y="2636624"/>
                  <a:pt x="2229131" y="2644426"/>
                </a:cubicBezTo>
                <a:cubicBezTo>
                  <a:pt x="2199276" y="2656906"/>
                  <a:pt x="2164373" y="2625703"/>
                  <a:pt x="2129466" y="2659247"/>
                </a:cubicBezTo>
                <a:cubicBezTo>
                  <a:pt x="2281487" y="2806680"/>
                  <a:pt x="2513421" y="2842953"/>
                  <a:pt x="2723312" y="2953726"/>
                </a:cubicBezTo>
                <a:cubicBezTo>
                  <a:pt x="2553377" y="2990389"/>
                  <a:pt x="2451419" y="2862456"/>
                  <a:pt x="2326496" y="2878838"/>
                </a:cubicBezTo>
                <a:cubicBezTo>
                  <a:pt x="2264036" y="2919012"/>
                  <a:pt x="2449582" y="2983367"/>
                  <a:pt x="2272759" y="3002480"/>
                </a:cubicBezTo>
                <a:cubicBezTo>
                  <a:pt x="2349461" y="3037583"/>
                  <a:pt x="2406411" y="3071905"/>
                  <a:pt x="2459226" y="3112471"/>
                </a:cubicBezTo>
                <a:cubicBezTo>
                  <a:pt x="2553377" y="3185016"/>
                  <a:pt x="2571749" y="3232602"/>
                  <a:pt x="2528117" y="3330111"/>
                </a:cubicBezTo>
                <a:cubicBezTo>
                  <a:pt x="2499642" y="3394076"/>
                  <a:pt x="2457848" y="3452973"/>
                  <a:pt x="2494590" y="3529029"/>
                </a:cubicBezTo>
                <a:cubicBezTo>
                  <a:pt x="2520308" y="3581294"/>
                  <a:pt x="2510206" y="3615617"/>
                  <a:pt x="2414677" y="3592215"/>
                </a:cubicBezTo>
                <a:cubicBezTo>
                  <a:pt x="2311799" y="3567251"/>
                  <a:pt x="2273221" y="3614057"/>
                  <a:pt x="2298940" y="3705716"/>
                </a:cubicBezTo>
                <a:cubicBezTo>
                  <a:pt x="2315473" y="3764612"/>
                  <a:pt x="2298020" y="3782553"/>
                  <a:pt x="2227294" y="3775921"/>
                </a:cubicBezTo>
                <a:cubicBezTo>
                  <a:pt x="2149215" y="3768512"/>
                  <a:pt x="2074811" y="3729898"/>
                  <a:pt x="1978366" y="3748620"/>
                </a:cubicBezTo>
                <a:cubicBezTo>
                  <a:pt x="2055522" y="3855492"/>
                  <a:pt x="2220403" y="3825068"/>
                  <a:pt x="2310421" y="3926868"/>
                </a:cubicBezTo>
                <a:cubicBezTo>
                  <a:pt x="2202950" y="3927259"/>
                  <a:pt x="2120739" y="3926868"/>
                  <a:pt x="2041285" y="3904635"/>
                </a:cubicBezTo>
                <a:cubicBezTo>
                  <a:pt x="2008216" y="3895664"/>
                  <a:pt x="1971934" y="3886305"/>
                  <a:pt x="1953565" y="3917116"/>
                </a:cubicBezTo>
                <a:cubicBezTo>
                  <a:pt x="1931978" y="3954170"/>
                  <a:pt x="1976527" y="3968211"/>
                  <a:pt x="2003623" y="3974842"/>
                </a:cubicBezTo>
                <a:cubicBezTo>
                  <a:pt x="2079866" y="3993563"/>
                  <a:pt x="2138192" y="4038028"/>
                  <a:pt x="2201114" y="4072742"/>
                </a:cubicBezTo>
                <a:cubicBezTo>
                  <a:pt x="2339356" y="4148800"/>
                  <a:pt x="2490917" y="4212375"/>
                  <a:pt x="2608032" y="4337967"/>
                </a:cubicBezTo>
                <a:cubicBezTo>
                  <a:pt x="2460606" y="4305983"/>
                  <a:pt x="2350838" y="4231487"/>
                  <a:pt x="2213973" y="4216277"/>
                </a:cubicBezTo>
                <a:cubicBezTo>
                  <a:pt x="2332467" y="4330557"/>
                  <a:pt x="2484945" y="4405834"/>
                  <a:pt x="2629158" y="4488911"/>
                </a:cubicBezTo>
                <a:cubicBezTo>
                  <a:pt x="2670494" y="4512315"/>
                  <a:pt x="2712289" y="4528306"/>
                  <a:pt x="2721471" y="4579399"/>
                </a:cubicBezTo>
                <a:cubicBezTo>
                  <a:pt x="2739385" y="4678470"/>
                  <a:pt x="2793121" y="4760378"/>
                  <a:pt x="2907939" y="4804062"/>
                </a:cubicBezTo>
                <a:cubicBezTo>
                  <a:pt x="2908859" y="4804452"/>
                  <a:pt x="2902428" y="4819274"/>
                  <a:pt x="2898753" y="4829414"/>
                </a:cubicBezTo>
                <a:cubicBezTo>
                  <a:pt x="2828485" y="4832536"/>
                  <a:pt x="2772912" y="4774028"/>
                  <a:pt x="2683352" y="4793141"/>
                </a:cubicBezTo>
                <a:cubicBezTo>
                  <a:pt x="2769239" y="4872708"/>
                  <a:pt x="2840885" y="4944087"/>
                  <a:pt x="2962594" y="4981920"/>
                </a:cubicBezTo>
                <a:cubicBezTo>
                  <a:pt x="3059960" y="5011952"/>
                  <a:pt x="3180289" y="5029503"/>
                  <a:pt x="3251019" y="5127012"/>
                </a:cubicBezTo>
                <a:cubicBezTo>
                  <a:pt x="3168808" y="5146126"/>
                  <a:pt x="3107723" y="5121944"/>
                  <a:pt x="3046180" y="5104781"/>
                </a:cubicBezTo>
                <a:cubicBezTo>
                  <a:pt x="2952030" y="5078258"/>
                  <a:pt x="2858796" y="5048226"/>
                  <a:pt x="2764646" y="5021703"/>
                </a:cubicBezTo>
                <a:cubicBezTo>
                  <a:pt x="2728821" y="5011563"/>
                  <a:pt x="2689782" y="5004540"/>
                  <a:pt x="2666820" y="5052905"/>
                </a:cubicBezTo>
                <a:cubicBezTo>
                  <a:pt x="2786691" y="5063047"/>
                  <a:pt x="2858337" y="5128575"/>
                  <a:pt x="2933657" y="5190198"/>
                </a:cubicBezTo>
                <a:cubicBezTo>
                  <a:pt x="2975911" y="5224912"/>
                  <a:pt x="3010358" y="5271328"/>
                  <a:pt x="3086598" y="5253776"/>
                </a:cubicBezTo>
                <a:cubicBezTo>
                  <a:pt x="3126554" y="5244415"/>
                  <a:pt x="3151814" y="5270547"/>
                  <a:pt x="3147680" y="5302531"/>
                </a:cubicBezTo>
                <a:cubicBezTo>
                  <a:pt x="3132525" y="5415251"/>
                  <a:pt x="3225759" y="5454645"/>
                  <a:pt x="3322204" y="5476487"/>
                </a:cubicBezTo>
                <a:cubicBezTo>
                  <a:pt x="3504998" y="5517440"/>
                  <a:pt x="3657018" y="5613779"/>
                  <a:pt x="3834758" y="5666434"/>
                </a:cubicBezTo>
                <a:cubicBezTo>
                  <a:pt x="4007445" y="5717529"/>
                  <a:pt x="4141095" y="5838830"/>
                  <a:pt x="4314240" y="5902409"/>
                </a:cubicBezTo>
                <a:cubicBezTo>
                  <a:pt x="4439624" y="5948433"/>
                  <a:pt x="4559494" y="6007718"/>
                  <a:pt x="4688552" y="6049453"/>
                </a:cubicBezTo>
                <a:cubicBezTo>
                  <a:pt x="4993968" y="6148131"/>
                  <a:pt x="5305360" y="6227308"/>
                  <a:pt x="5634660" y="6238620"/>
                </a:cubicBezTo>
                <a:cubicBezTo>
                  <a:pt x="5906549" y="6247590"/>
                  <a:pt x="8264931" y="6239010"/>
                  <a:pt x="9222980" y="4955397"/>
                </a:cubicBezTo>
                <a:cubicBezTo>
                  <a:pt x="9241350" y="4949155"/>
                  <a:pt x="9262017" y="4932775"/>
                  <a:pt x="9268448" y="4917173"/>
                </a:cubicBezTo>
                <a:cubicBezTo>
                  <a:pt x="9299220" y="4844235"/>
                  <a:pt x="9374540" y="4812644"/>
                  <a:pt x="9442512" y="4773251"/>
                </a:cubicBezTo>
                <a:cubicBezTo>
                  <a:pt x="9502220" y="4738536"/>
                  <a:pt x="9565600" y="4702263"/>
                  <a:pt x="9590400" y="4643756"/>
                </a:cubicBezTo>
                <a:cubicBezTo>
                  <a:pt x="9623008" y="4565749"/>
                  <a:pt x="9530236" y="4629716"/>
                  <a:pt x="9513242" y="4600073"/>
                </a:cubicBezTo>
                <a:cubicBezTo>
                  <a:pt x="9548605" y="4559509"/>
                  <a:pt x="9603261" y="4522454"/>
                  <a:pt x="9617498" y="4476430"/>
                </a:cubicBezTo>
                <a:cubicBezTo>
                  <a:pt x="9669394" y="4310276"/>
                  <a:pt x="9781460" y="4189364"/>
                  <a:pt x="9949094" y="4095364"/>
                </a:cubicBezTo>
                <a:cubicBezTo>
                  <a:pt x="9997318" y="4068452"/>
                  <a:pt x="10029007" y="4019306"/>
                  <a:pt x="10094686" y="4011507"/>
                </a:cubicBezTo>
                <a:cubicBezTo>
                  <a:pt x="10240735" y="3994345"/>
                  <a:pt x="10194808" y="3860171"/>
                  <a:pt x="10271967" y="3800497"/>
                </a:cubicBezTo>
                <a:cubicBezTo>
                  <a:pt x="10286662" y="3789184"/>
                  <a:pt x="10299980" y="3766953"/>
                  <a:pt x="10297226" y="3751742"/>
                </a:cubicBezTo>
                <a:cubicBezTo>
                  <a:pt x="10293091" y="3729898"/>
                  <a:pt x="10275639" y="3709227"/>
                  <a:pt x="10260943" y="3689723"/>
                </a:cubicBezTo>
                <a:cubicBezTo>
                  <a:pt x="10245786" y="3670222"/>
                  <a:pt x="10222825" y="3653061"/>
                  <a:pt x="10233847" y="3627319"/>
                </a:cubicBezTo>
                <a:cubicBezTo>
                  <a:pt x="10238437" y="3616788"/>
                  <a:pt x="10235225" y="3580125"/>
                  <a:pt x="10269209" y="3608986"/>
                </a:cubicBezTo>
                <a:cubicBezTo>
                  <a:pt x="10362443" y="3688165"/>
                  <a:pt x="10416637" y="3613279"/>
                  <a:pt x="10496550" y="3577393"/>
                </a:cubicBezTo>
                <a:cubicBezTo>
                  <a:pt x="10432253" y="3540340"/>
                  <a:pt x="10374383" y="3514208"/>
                  <a:pt x="10364738" y="3458823"/>
                </a:cubicBezTo>
                <a:cubicBezTo>
                  <a:pt x="10344991" y="3344542"/>
                  <a:pt x="10260485" y="3292277"/>
                  <a:pt x="10132346" y="3282137"/>
                </a:cubicBezTo>
                <a:cubicBezTo>
                  <a:pt x="10179650" y="3171757"/>
                  <a:pt x="10179650" y="3171757"/>
                  <a:pt x="10026712" y="3156543"/>
                </a:cubicBezTo>
                <a:cubicBezTo>
                  <a:pt x="10085499" y="3086337"/>
                  <a:pt x="10085499" y="3068396"/>
                  <a:pt x="10014312" y="3044213"/>
                </a:cubicBezTo>
                <a:cubicBezTo>
                  <a:pt x="9945880" y="3021201"/>
                  <a:pt x="9870100" y="3013401"/>
                  <a:pt x="9806718" y="2977907"/>
                </a:cubicBezTo>
                <a:cubicBezTo>
                  <a:pt x="9865047" y="2888199"/>
                  <a:pt x="9881580" y="2784060"/>
                  <a:pt x="10001912" y="2740374"/>
                </a:cubicBezTo>
                <a:cubicBezTo>
                  <a:pt x="10020741" y="2733743"/>
                  <a:pt x="10033600" y="2706830"/>
                  <a:pt x="10021662" y="2691231"/>
                </a:cubicBezTo>
                <a:cubicBezTo>
                  <a:pt x="9978030" y="2634675"/>
                  <a:pt x="10040492" y="2527414"/>
                  <a:pt x="9904546" y="2515322"/>
                </a:cubicBezTo>
                <a:cubicBezTo>
                  <a:pt x="9887552" y="2514152"/>
                  <a:pt x="9871936" y="2502450"/>
                  <a:pt x="9885256" y="2487240"/>
                </a:cubicBezTo>
                <a:cubicBezTo>
                  <a:pt x="9931184" y="2434196"/>
                  <a:pt x="9875611" y="2437706"/>
                  <a:pt x="9842085" y="2431074"/>
                </a:cubicBezTo>
                <a:cubicBezTo>
                  <a:pt x="9801668" y="2422884"/>
                  <a:pt x="9755740" y="2446287"/>
                  <a:pt x="9718078" y="2417424"/>
                </a:cubicBezTo>
                <a:cubicBezTo>
                  <a:pt x="9726806" y="2386999"/>
                  <a:pt x="9759413" y="2387390"/>
                  <a:pt x="9782378" y="2377641"/>
                </a:cubicBezTo>
                <a:cubicBezTo>
                  <a:pt x="9849430" y="2349558"/>
                  <a:pt x="9904086" y="2316013"/>
                  <a:pt x="9907302" y="2243078"/>
                </a:cubicBezTo>
                <a:cubicBezTo>
                  <a:pt x="9909596" y="2184182"/>
                  <a:pt x="9916946" y="2132305"/>
                  <a:pt x="9824171" y="2114365"/>
                </a:cubicBezTo>
                <a:cubicBezTo>
                  <a:pt x="9785593" y="2106953"/>
                  <a:pt x="9796616" y="2064440"/>
                  <a:pt x="9818662" y="2043377"/>
                </a:cubicBezTo>
                <a:cubicBezTo>
                  <a:pt x="9858160" y="2005933"/>
                  <a:pt x="9890766" y="1956008"/>
                  <a:pt x="9958740" y="1952499"/>
                </a:cubicBezTo>
                <a:cubicBezTo>
                  <a:pt x="10000075" y="1950158"/>
                  <a:pt x="10031764" y="1934556"/>
                  <a:pt x="10064374" y="1916615"/>
                </a:cubicBezTo>
                <a:cubicBezTo>
                  <a:pt x="10087795" y="1903743"/>
                  <a:pt x="10115810" y="1892823"/>
                  <a:pt x="10113055" y="1865131"/>
                </a:cubicBezTo>
                <a:cubicBezTo>
                  <a:pt x="10110302" y="1838607"/>
                  <a:pt x="10083203" y="1827686"/>
                  <a:pt x="10055646" y="1822227"/>
                </a:cubicBezTo>
                <a:cubicBezTo>
                  <a:pt x="9963792" y="1804675"/>
                  <a:pt x="9877448" y="1778933"/>
                  <a:pt x="9800748" y="1720036"/>
                </a:cubicBezTo>
                <a:cubicBezTo>
                  <a:pt x="9851726" y="1688834"/>
                  <a:pt x="9900410" y="1666211"/>
                  <a:pt x="9938071" y="1634617"/>
                </a:cubicBezTo>
                <a:cubicBezTo>
                  <a:pt x="10029007" y="1558172"/>
                  <a:pt x="9258802" y="1317517"/>
                  <a:pt x="9220224" y="1231709"/>
                </a:cubicBezTo>
                <a:cubicBezTo>
                  <a:pt x="9208284" y="1205187"/>
                  <a:pt x="9167410" y="1177883"/>
                  <a:pt x="9133419" y="1170083"/>
                </a:cubicBezTo>
                <a:cubicBezTo>
                  <a:pt x="8974052" y="1133420"/>
                  <a:pt x="8835810" y="1051123"/>
                  <a:pt x="8672768" y="1020699"/>
                </a:cubicBezTo>
                <a:cubicBezTo>
                  <a:pt x="8518912" y="991837"/>
                  <a:pt x="8367350" y="953222"/>
                  <a:pt x="8198797" y="915000"/>
                </a:cubicBezTo>
                <a:cubicBezTo>
                  <a:pt x="8302134" y="819048"/>
                  <a:pt x="8485382" y="830361"/>
                  <a:pt x="8528095" y="691898"/>
                </a:cubicBezTo>
                <a:cubicBezTo>
                  <a:pt x="8361379" y="656013"/>
                  <a:pt x="8185937" y="696968"/>
                  <a:pt x="8025190" y="640021"/>
                </a:cubicBezTo>
                <a:cubicBezTo>
                  <a:pt x="8011411" y="634954"/>
                  <a:pt x="7992579" y="640021"/>
                  <a:pt x="7976047" y="641584"/>
                </a:cubicBezTo>
                <a:cubicBezTo>
                  <a:pt x="7644909" y="672005"/>
                  <a:pt x="7315149" y="645484"/>
                  <a:pt x="6988604" y="607260"/>
                </a:cubicBezTo>
                <a:cubicBezTo>
                  <a:pt x="6518305" y="552656"/>
                  <a:pt x="6046170" y="517941"/>
                  <a:pt x="5573116" y="493368"/>
                </a:cubicBezTo>
                <a:cubicBezTo>
                  <a:pt x="5182272" y="473086"/>
                  <a:pt x="4790511" y="464116"/>
                  <a:pt x="4401503" y="425112"/>
                </a:cubicBezTo>
                <a:cubicBezTo>
                  <a:pt x="3985401" y="383379"/>
                  <a:pt x="3569756" y="336184"/>
                  <a:pt x="3154109" y="292499"/>
                </a:cubicBezTo>
                <a:cubicBezTo>
                  <a:pt x="3135280" y="290549"/>
                  <a:pt x="3114499" y="284406"/>
                  <a:pt x="3094406" y="283966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C:\Users\ICT Department\AppData\Local\Microsoft\Windows\INetCache\IE\6F73A1H1\d2n2y4y-5bb86a20-c884-4cdc-a654-5dc3e02a1cd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7787" y="0"/>
            <a:ext cx="48364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59568" y="457200"/>
            <a:ext cx="2021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Spring</a:t>
            </a:r>
            <a:endParaRPr lang="en-GB" dirty="0"/>
          </a:p>
        </p:txBody>
      </p:sp>
      <p:pic>
        <p:nvPicPr>
          <p:cNvPr id="2050" name="Picture 2" descr="C:\Users\ICT Department\AppData\Local\Microsoft\Windows\INetCache\IE\NX7EAKFF\the_four_seasons___vivaldi_by_irvinggfm-d4tj3vc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186" y="0"/>
            <a:ext cx="63276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733547" y="493840"/>
            <a:ext cx="1118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Summer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443789" y="3982453"/>
            <a:ext cx="1070811" cy="37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Autumn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9637294" y="3964407"/>
            <a:ext cx="1118937" cy="37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Winter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8153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CT Department\AppData\Local\Microsoft\Windows\INetCache\IE\0RQA5B3K\Sandcastle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96" y="92630"/>
            <a:ext cx="11634536" cy="63803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488036F-D0EA-4020-A04F-9D01569B8A90}"/>
              </a:ext>
            </a:extLst>
          </p:cNvPr>
          <p:cNvSpPr txBox="1"/>
          <p:nvPr/>
        </p:nvSpPr>
        <p:spPr>
          <a:xfrm>
            <a:off x="4110806" y="152259"/>
            <a:ext cx="35107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Summer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3453" y="733926"/>
            <a:ext cx="11550315" cy="53707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>
                <a:solidFill>
                  <a:schemeClr val="bg1"/>
                </a:solidFill>
              </a:rPr>
              <a:t>Summer begins in the month of ______________ and lasts until September.</a:t>
            </a:r>
          </a:p>
          <a:p>
            <a:r>
              <a:rPr lang="en-GB" sz="2500" dirty="0" smtClean="0">
                <a:solidFill>
                  <a:schemeClr val="bg1"/>
                </a:solidFill>
              </a:rPr>
              <a:t>During Summer, the weather gets_____________ and the sun usually shines.  People often go paddling in the sea and children enjoy building ____________________.</a:t>
            </a:r>
          </a:p>
          <a:p>
            <a:endParaRPr lang="en-GB" sz="2500" dirty="0">
              <a:solidFill>
                <a:schemeClr val="bg1"/>
              </a:solidFill>
            </a:endParaRPr>
          </a:p>
          <a:p>
            <a:r>
              <a:rPr lang="en-GB" sz="2500" dirty="0" smtClean="0">
                <a:solidFill>
                  <a:schemeClr val="bg1"/>
                </a:solidFill>
              </a:rPr>
              <a:t>Possible words:</a:t>
            </a:r>
          </a:p>
          <a:p>
            <a:r>
              <a:rPr lang="en-GB" sz="2500" dirty="0" smtClean="0">
                <a:solidFill>
                  <a:schemeClr val="bg1"/>
                </a:solidFill>
              </a:rPr>
              <a:t>December</a:t>
            </a:r>
          </a:p>
          <a:p>
            <a:r>
              <a:rPr lang="en-GB" sz="2500" dirty="0" smtClean="0">
                <a:solidFill>
                  <a:schemeClr val="bg1"/>
                </a:solidFill>
              </a:rPr>
              <a:t>warmer</a:t>
            </a:r>
          </a:p>
          <a:p>
            <a:r>
              <a:rPr lang="en-GB" sz="2500" dirty="0">
                <a:solidFill>
                  <a:schemeClr val="bg1"/>
                </a:solidFill>
              </a:rPr>
              <a:t>s</a:t>
            </a:r>
            <a:r>
              <a:rPr lang="en-GB" sz="2500" dirty="0" smtClean="0">
                <a:solidFill>
                  <a:schemeClr val="bg1"/>
                </a:solidFill>
              </a:rPr>
              <a:t>nowmen</a:t>
            </a:r>
          </a:p>
          <a:p>
            <a:r>
              <a:rPr lang="en-GB" sz="2500" dirty="0" smtClean="0">
                <a:solidFill>
                  <a:schemeClr val="bg1"/>
                </a:solidFill>
              </a:rPr>
              <a:t>June</a:t>
            </a:r>
          </a:p>
          <a:p>
            <a:r>
              <a:rPr lang="en-GB" sz="2500" dirty="0" smtClean="0">
                <a:solidFill>
                  <a:schemeClr val="bg1"/>
                </a:solidFill>
              </a:rPr>
              <a:t>colder</a:t>
            </a:r>
          </a:p>
          <a:p>
            <a:r>
              <a:rPr lang="en-GB" sz="2500" dirty="0" smtClean="0">
                <a:solidFill>
                  <a:schemeClr val="bg1"/>
                </a:solidFill>
              </a:rPr>
              <a:t>sandcastles</a:t>
            </a:r>
          </a:p>
          <a:p>
            <a:r>
              <a:rPr lang="en-GB" sz="2500" dirty="0" err="1" smtClean="0">
                <a:solidFill>
                  <a:schemeClr val="bg1"/>
                </a:solidFill>
              </a:rPr>
              <a:t>lego</a:t>
            </a:r>
            <a:endParaRPr lang="en-GB" sz="2500" dirty="0" smtClean="0">
              <a:solidFill>
                <a:schemeClr val="bg1"/>
              </a:solidFill>
            </a:endParaRPr>
          </a:p>
          <a:p>
            <a:endParaRPr lang="en-GB" sz="2500" dirty="0" smtClean="0">
              <a:solidFill>
                <a:schemeClr val="bg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6541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CT Department\AppData\Local\Microsoft\Windows\INetCache\IE\0RQA5B3K\Sandcastle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96" y="92630"/>
            <a:ext cx="11634536" cy="63803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488036F-D0EA-4020-A04F-9D01569B8A90}"/>
              </a:ext>
            </a:extLst>
          </p:cNvPr>
          <p:cNvSpPr txBox="1"/>
          <p:nvPr/>
        </p:nvSpPr>
        <p:spPr>
          <a:xfrm>
            <a:off x="4110806" y="152259"/>
            <a:ext cx="35107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Summer</a:t>
            </a:r>
            <a:endParaRPr lang="en-GB" sz="40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3453" y="733926"/>
            <a:ext cx="11550315" cy="53707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>
                <a:solidFill>
                  <a:schemeClr val="bg1"/>
                </a:solidFill>
              </a:rPr>
              <a:t>Summer begins in the month of </a:t>
            </a:r>
            <a:r>
              <a:rPr lang="en-GB" sz="2500" u="sng" dirty="0" smtClean="0">
                <a:solidFill>
                  <a:schemeClr val="bg1"/>
                </a:solidFill>
              </a:rPr>
              <a:t>June</a:t>
            </a:r>
            <a:r>
              <a:rPr lang="en-GB" sz="2500" dirty="0" smtClean="0">
                <a:solidFill>
                  <a:schemeClr val="bg1"/>
                </a:solidFill>
              </a:rPr>
              <a:t> and lasts until September.</a:t>
            </a:r>
          </a:p>
          <a:p>
            <a:r>
              <a:rPr lang="en-GB" sz="2500" dirty="0" smtClean="0">
                <a:solidFill>
                  <a:schemeClr val="bg1"/>
                </a:solidFill>
              </a:rPr>
              <a:t>During Summer, the weather gets </a:t>
            </a:r>
            <a:r>
              <a:rPr lang="en-GB" sz="2500" u="sng" dirty="0" smtClean="0">
                <a:solidFill>
                  <a:schemeClr val="bg1"/>
                </a:solidFill>
              </a:rPr>
              <a:t>warmer</a:t>
            </a:r>
            <a:r>
              <a:rPr lang="en-GB" sz="2500" dirty="0" smtClean="0">
                <a:solidFill>
                  <a:schemeClr val="bg1"/>
                </a:solidFill>
              </a:rPr>
              <a:t> and the sun usually shines.  People often go paddling in the sea and children enjoy building </a:t>
            </a:r>
            <a:r>
              <a:rPr lang="en-GB" sz="2500" u="sng" dirty="0" smtClean="0">
                <a:solidFill>
                  <a:schemeClr val="bg1"/>
                </a:solidFill>
              </a:rPr>
              <a:t>sandcastles</a:t>
            </a:r>
            <a:r>
              <a:rPr lang="en-GB" sz="2500" dirty="0" smtClean="0">
                <a:solidFill>
                  <a:schemeClr val="bg1"/>
                </a:solidFill>
              </a:rPr>
              <a:t>.</a:t>
            </a:r>
          </a:p>
          <a:p>
            <a:endParaRPr lang="en-GB" sz="2500" dirty="0">
              <a:solidFill>
                <a:schemeClr val="bg1"/>
              </a:solidFill>
            </a:endParaRPr>
          </a:p>
          <a:p>
            <a:r>
              <a:rPr lang="en-GB" sz="2500" dirty="0" smtClean="0">
                <a:solidFill>
                  <a:schemeClr val="bg1"/>
                </a:solidFill>
              </a:rPr>
              <a:t>Possible words:</a:t>
            </a:r>
          </a:p>
          <a:p>
            <a:r>
              <a:rPr lang="en-GB" sz="2500" strike="sngStrike" dirty="0" smtClean="0">
                <a:solidFill>
                  <a:schemeClr val="bg1"/>
                </a:solidFill>
              </a:rPr>
              <a:t>December</a:t>
            </a:r>
          </a:p>
          <a:p>
            <a:r>
              <a:rPr lang="en-GB" sz="2500" dirty="0" smtClean="0">
                <a:solidFill>
                  <a:schemeClr val="bg1"/>
                </a:solidFill>
              </a:rPr>
              <a:t>warmer</a:t>
            </a:r>
          </a:p>
          <a:p>
            <a:r>
              <a:rPr lang="en-GB" sz="2500" strike="sngStrike" dirty="0">
                <a:solidFill>
                  <a:schemeClr val="bg1"/>
                </a:solidFill>
              </a:rPr>
              <a:t>s</a:t>
            </a:r>
            <a:r>
              <a:rPr lang="en-GB" sz="2500" strike="sngStrike" dirty="0" smtClean="0">
                <a:solidFill>
                  <a:schemeClr val="bg1"/>
                </a:solidFill>
              </a:rPr>
              <a:t>nowmen</a:t>
            </a:r>
          </a:p>
          <a:p>
            <a:r>
              <a:rPr lang="en-GB" sz="2500" dirty="0" smtClean="0">
                <a:solidFill>
                  <a:schemeClr val="bg1"/>
                </a:solidFill>
              </a:rPr>
              <a:t>June</a:t>
            </a:r>
          </a:p>
          <a:p>
            <a:r>
              <a:rPr lang="en-GB" sz="2500" strike="sngStrike" dirty="0" smtClean="0">
                <a:solidFill>
                  <a:schemeClr val="bg1"/>
                </a:solidFill>
              </a:rPr>
              <a:t>colder</a:t>
            </a:r>
          </a:p>
          <a:p>
            <a:r>
              <a:rPr lang="en-GB" sz="2500" dirty="0" smtClean="0">
                <a:solidFill>
                  <a:schemeClr val="bg1"/>
                </a:solidFill>
              </a:rPr>
              <a:t>sandcastles</a:t>
            </a:r>
          </a:p>
          <a:p>
            <a:r>
              <a:rPr lang="en-GB" sz="2500" strike="sngStrike" dirty="0" err="1" smtClean="0">
                <a:solidFill>
                  <a:schemeClr val="bg1"/>
                </a:solidFill>
              </a:rPr>
              <a:t>lego</a:t>
            </a:r>
            <a:endParaRPr lang="en-GB" sz="2500" strike="sngStrike" dirty="0" smtClean="0">
              <a:solidFill>
                <a:schemeClr val="bg1"/>
              </a:solidFill>
            </a:endParaRPr>
          </a:p>
          <a:p>
            <a:endParaRPr lang="en-GB" sz="2500" dirty="0" smtClean="0">
              <a:solidFill>
                <a:schemeClr val="bg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65881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CT Department\AppData\Local\Microsoft\Windows\INetCache\IE\0RQA5B3K\tree_in_autumn[1]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47" y="819042"/>
            <a:ext cx="11574379" cy="556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B0651259-5E75-47E6-9BFB-59BD97B4F362}"/>
              </a:ext>
            </a:extLst>
          </p:cNvPr>
          <p:cNvSpPr txBox="1"/>
          <p:nvPr/>
        </p:nvSpPr>
        <p:spPr>
          <a:xfrm>
            <a:off x="3039792" y="111156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Autumn </a:t>
            </a:r>
            <a:endParaRPr lang="en-GB" sz="4000" dirty="0"/>
          </a:p>
        </p:txBody>
      </p:sp>
      <p:sp>
        <p:nvSpPr>
          <p:cNvPr id="2" name="Rectangle 1"/>
          <p:cNvSpPr/>
          <p:nvPr/>
        </p:nvSpPr>
        <p:spPr>
          <a:xfrm>
            <a:off x="649705" y="1305342"/>
            <a:ext cx="1090061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Autumn begins in the month of___________________ . The leaves turn brown, red, yellow and orange and eventually they fall off the trees.</a:t>
            </a:r>
          </a:p>
          <a:p>
            <a:r>
              <a:rPr lang="en-GB" sz="2400" dirty="0">
                <a:solidFill>
                  <a:schemeClr val="bg1"/>
                </a:solidFill>
              </a:rPr>
              <a:t>The weather can become ___________ and wetter. Some animals prepare for the Winter by going into a long sleep called ____________________. </a:t>
            </a:r>
          </a:p>
          <a:p>
            <a:endParaRPr lang="en-GB" sz="2400" dirty="0"/>
          </a:p>
          <a:p>
            <a:r>
              <a:rPr lang="en-GB" sz="2400" dirty="0">
                <a:solidFill>
                  <a:schemeClr val="bg1"/>
                </a:solidFill>
              </a:rPr>
              <a:t> Possible words:</a:t>
            </a:r>
          </a:p>
          <a:p>
            <a:r>
              <a:rPr lang="en-GB" sz="2400" dirty="0">
                <a:solidFill>
                  <a:schemeClr val="bg1"/>
                </a:solidFill>
              </a:rPr>
              <a:t> September</a:t>
            </a:r>
          </a:p>
          <a:p>
            <a:r>
              <a:rPr lang="en-GB" sz="2400" dirty="0">
                <a:solidFill>
                  <a:schemeClr val="bg1"/>
                </a:solidFill>
              </a:rPr>
              <a:t> hibernation</a:t>
            </a:r>
          </a:p>
          <a:p>
            <a:r>
              <a:rPr lang="en-GB" sz="2400" dirty="0">
                <a:solidFill>
                  <a:schemeClr val="bg1"/>
                </a:solidFill>
              </a:rPr>
              <a:t> warmer</a:t>
            </a:r>
          </a:p>
          <a:p>
            <a:r>
              <a:rPr lang="en-GB" sz="2400" dirty="0">
                <a:solidFill>
                  <a:schemeClr val="bg1"/>
                </a:solidFill>
              </a:rPr>
              <a:t> drier</a:t>
            </a:r>
          </a:p>
          <a:p>
            <a:r>
              <a:rPr lang="en-GB" sz="2400" dirty="0">
                <a:solidFill>
                  <a:schemeClr val="bg1"/>
                </a:solidFill>
              </a:rPr>
              <a:t> cooler</a:t>
            </a:r>
          </a:p>
          <a:p>
            <a:r>
              <a:rPr lang="en-GB" sz="2400" dirty="0">
                <a:solidFill>
                  <a:schemeClr val="bg1"/>
                </a:solidFill>
              </a:rPr>
              <a:t> May</a:t>
            </a:r>
          </a:p>
          <a:p>
            <a:r>
              <a:rPr lang="en-GB" sz="2400" dirty="0">
                <a:solidFill>
                  <a:schemeClr val="bg1"/>
                </a:solidFill>
              </a:rPr>
              <a:t> snoozing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345074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CT Department\AppData\Local\Microsoft\Windows\INetCache\IE\0RQA5B3K\tree_in_autumn[1]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947" y="819042"/>
            <a:ext cx="11574379" cy="556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B0651259-5E75-47E6-9BFB-59BD97B4F362}"/>
              </a:ext>
            </a:extLst>
          </p:cNvPr>
          <p:cNvSpPr txBox="1"/>
          <p:nvPr/>
        </p:nvSpPr>
        <p:spPr>
          <a:xfrm>
            <a:off x="3039792" y="111156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Autumn </a:t>
            </a:r>
            <a:endParaRPr lang="en-GB" sz="4000" dirty="0"/>
          </a:p>
        </p:txBody>
      </p:sp>
      <p:sp>
        <p:nvSpPr>
          <p:cNvPr id="2" name="Rectangle 1"/>
          <p:cNvSpPr/>
          <p:nvPr/>
        </p:nvSpPr>
        <p:spPr>
          <a:xfrm>
            <a:off x="649705" y="1305342"/>
            <a:ext cx="1090061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Autumn begins in the month </a:t>
            </a:r>
            <a:r>
              <a:rPr lang="en-GB" sz="2400" dirty="0" smtClean="0">
                <a:solidFill>
                  <a:schemeClr val="bg1"/>
                </a:solidFill>
              </a:rPr>
              <a:t>of </a:t>
            </a:r>
            <a:r>
              <a:rPr lang="en-GB" sz="2400" u="sng" dirty="0" smtClean="0">
                <a:solidFill>
                  <a:schemeClr val="bg1"/>
                </a:solidFill>
              </a:rPr>
              <a:t>September</a:t>
            </a:r>
            <a:r>
              <a:rPr lang="en-GB" sz="2400" dirty="0" smtClean="0">
                <a:solidFill>
                  <a:schemeClr val="bg1"/>
                </a:solidFill>
              </a:rPr>
              <a:t>. </a:t>
            </a:r>
            <a:r>
              <a:rPr lang="en-GB" sz="2400" dirty="0">
                <a:solidFill>
                  <a:schemeClr val="bg1"/>
                </a:solidFill>
              </a:rPr>
              <a:t>The leaves turn brown, red, yellow and orange and eventually they fall off the trees.</a:t>
            </a:r>
          </a:p>
          <a:p>
            <a:r>
              <a:rPr lang="en-GB" sz="2400" dirty="0">
                <a:solidFill>
                  <a:schemeClr val="bg1"/>
                </a:solidFill>
              </a:rPr>
              <a:t>The weather can become </a:t>
            </a:r>
            <a:r>
              <a:rPr lang="en-GB" sz="2400" u="sng" dirty="0" smtClean="0">
                <a:solidFill>
                  <a:schemeClr val="bg1"/>
                </a:solidFill>
              </a:rPr>
              <a:t>cooler</a:t>
            </a:r>
            <a:r>
              <a:rPr lang="en-GB" sz="2400" dirty="0" smtClean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chemeClr val="bg1"/>
                </a:solidFill>
              </a:rPr>
              <a:t>and wetter. Some animals prepare for the Winter by going into a long sleep called </a:t>
            </a:r>
            <a:r>
              <a:rPr lang="en-GB" sz="2400" u="sng" dirty="0" smtClean="0">
                <a:solidFill>
                  <a:schemeClr val="bg1"/>
                </a:solidFill>
              </a:rPr>
              <a:t>hibernation</a:t>
            </a:r>
            <a:r>
              <a:rPr lang="en-GB" sz="2400" dirty="0" smtClean="0">
                <a:solidFill>
                  <a:schemeClr val="bg1"/>
                </a:solidFill>
              </a:rPr>
              <a:t>. </a:t>
            </a:r>
            <a:endParaRPr lang="en-GB" sz="2400" dirty="0">
              <a:solidFill>
                <a:schemeClr val="bg1"/>
              </a:solidFill>
            </a:endParaRPr>
          </a:p>
          <a:p>
            <a:endParaRPr lang="en-GB" sz="2400" dirty="0"/>
          </a:p>
          <a:p>
            <a:r>
              <a:rPr lang="en-GB" sz="2400" dirty="0">
                <a:solidFill>
                  <a:schemeClr val="bg1"/>
                </a:solidFill>
              </a:rPr>
              <a:t> Possible words:</a:t>
            </a:r>
          </a:p>
          <a:p>
            <a:r>
              <a:rPr lang="en-GB" sz="2400" dirty="0">
                <a:solidFill>
                  <a:schemeClr val="bg1"/>
                </a:solidFill>
              </a:rPr>
              <a:t> September</a:t>
            </a:r>
          </a:p>
          <a:p>
            <a:r>
              <a:rPr lang="en-GB" sz="2400" dirty="0">
                <a:solidFill>
                  <a:schemeClr val="bg1"/>
                </a:solidFill>
              </a:rPr>
              <a:t> hibernation</a:t>
            </a: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>
                <a:solidFill>
                  <a:schemeClr val="bg1"/>
                </a:solidFill>
              </a:rPr>
              <a:t>warmer</a:t>
            </a: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>
                <a:solidFill>
                  <a:schemeClr val="bg1"/>
                </a:solidFill>
              </a:rPr>
              <a:t>drier</a:t>
            </a:r>
          </a:p>
          <a:p>
            <a:r>
              <a:rPr lang="en-GB" sz="2400" dirty="0">
                <a:solidFill>
                  <a:schemeClr val="bg1"/>
                </a:solidFill>
              </a:rPr>
              <a:t> cooler</a:t>
            </a: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>
                <a:solidFill>
                  <a:schemeClr val="bg1"/>
                </a:solidFill>
              </a:rPr>
              <a:t>May</a:t>
            </a: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>
                <a:solidFill>
                  <a:schemeClr val="bg1"/>
                </a:solidFill>
              </a:rPr>
              <a:t>snoozing</a:t>
            </a:r>
            <a:endParaRPr lang="en-GB" sz="2400" strike="sngStrike" dirty="0"/>
          </a:p>
        </p:txBody>
      </p:sp>
    </p:spTree>
    <p:extLst>
      <p:ext uri="{BB962C8B-B14F-4D97-AF65-F5344CB8AC3E}">
        <p14:creationId xmlns:p14="http://schemas.microsoft.com/office/powerpoint/2010/main" val="221801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B0651259-5E75-47E6-9BFB-59BD97B4F362}"/>
              </a:ext>
            </a:extLst>
          </p:cNvPr>
          <p:cNvSpPr txBox="1"/>
          <p:nvPr/>
        </p:nvSpPr>
        <p:spPr>
          <a:xfrm>
            <a:off x="3039792" y="111156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Winter </a:t>
            </a:r>
            <a:endParaRPr lang="en-GB" sz="4000" dirty="0"/>
          </a:p>
        </p:txBody>
      </p:sp>
      <p:sp>
        <p:nvSpPr>
          <p:cNvPr id="2" name="Rectangle 1"/>
          <p:cNvSpPr/>
          <p:nvPr/>
        </p:nvSpPr>
        <p:spPr>
          <a:xfrm>
            <a:off x="637486" y="972415"/>
            <a:ext cx="1090061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Winter </a:t>
            </a:r>
            <a:r>
              <a:rPr lang="en-GB" sz="2400" dirty="0">
                <a:solidFill>
                  <a:schemeClr val="bg1"/>
                </a:solidFill>
              </a:rPr>
              <a:t>begins in the month </a:t>
            </a:r>
            <a:r>
              <a:rPr lang="en-GB" sz="2400" dirty="0" smtClean="0">
                <a:solidFill>
                  <a:schemeClr val="bg1"/>
                </a:solidFill>
              </a:rPr>
              <a:t>of </a:t>
            </a:r>
            <a:r>
              <a:rPr lang="en-GB" sz="2400" u="sng" dirty="0" smtClean="0">
                <a:solidFill>
                  <a:schemeClr val="bg1"/>
                </a:solidFill>
              </a:rPr>
              <a:t>December</a:t>
            </a:r>
            <a:r>
              <a:rPr lang="en-GB" sz="2400" dirty="0" smtClean="0">
                <a:solidFill>
                  <a:schemeClr val="bg1"/>
                </a:solidFill>
              </a:rPr>
              <a:t>. </a:t>
            </a:r>
            <a:r>
              <a:rPr lang="en-GB" sz="2400" dirty="0">
                <a:solidFill>
                  <a:schemeClr val="bg1"/>
                </a:solidFill>
              </a:rPr>
              <a:t>The </a:t>
            </a:r>
            <a:r>
              <a:rPr lang="en-GB" sz="2400" dirty="0" smtClean="0">
                <a:solidFill>
                  <a:schemeClr val="bg1"/>
                </a:solidFill>
              </a:rPr>
              <a:t>temperature is often the </a:t>
            </a:r>
            <a:r>
              <a:rPr lang="en-GB" sz="2400" u="sng" dirty="0" smtClean="0">
                <a:solidFill>
                  <a:schemeClr val="bg1"/>
                </a:solidFill>
              </a:rPr>
              <a:t>coldest </a:t>
            </a:r>
            <a:r>
              <a:rPr lang="en-GB" sz="2400" dirty="0" smtClean="0">
                <a:solidFill>
                  <a:schemeClr val="bg1"/>
                </a:solidFill>
              </a:rPr>
              <a:t>of all the seasons.  People can wake up to </a:t>
            </a:r>
            <a:r>
              <a:rPr lang="en-GB" sz="2400" u="sng" dirty="0" smtClean="0">
                <a:solidFill>
                  <a:schemeClr val="bg1"/>
                </a:solidFill>
              </a:rPr>
              <a:t>frost</a:t>
            </a:r>
            <a:r>
              <a:rPr lang="en-GB" sz="2400" dirty="0" smtClean="0">
                <a:solidFill>
                  <a:schemeClr val="bg1"/>
                </a:solidFill>
              </a:rPr>
              <a:t>, ice  </a:t>
            </a:r>
            <a:r>
              <a:rPr lang="en-GB" sz="2400" dirty="0">
                <a:solidFill>
                  <a:schemeClr val="bg1"/>
                </a:solidFill>
              </a:rPr>
              <a:t>and </a:t>
            </a:r>
            <a:r>
              <a:rPr lang="en-GB" sz="2400" dirty="0" smtClean="0">
                <a:solidFill>
                  <a:schemeClr val="bg1"/>
                </a:solidFill>
              </a:rPr>
              <a:t>snow.  Children often enjoy </a:t>
            </a:r>
            <a:r>
              <a:rPr lang="en-GB" sz="2400" u="sng" dirty="0" smtClean="0">
                <a:solidFill>
                  <a:schemeClr val="bg1"/>
                </a:solidFill>
              </a:rPr>
              <a:t>sledging </a:t>
            </a:r>
            <a:r>
              <a:rPr lang="en-GB" sz="2400" dirty="0" smtClean="0">
                <a:solidFill>
                  <a:schemeClr val="bg1"/>
                </a:solidFill>
              </a:rPr>
              <a:t>and building </a:t>
            </a:r>
            <a:r>
              <a:rPr lang="en-GB" sz="2400" u="sng" dirty="0" smtClean="0">
                <a:solidFill>
                  <a:schemeClr val="bg1"/>
                </a:solidFill>
              </a:rPr>
              <a:t>snowmen. </a:t>
            </a:r>
            <a:endParaRPr lang="en-GB" sz="2400" u="sng" dirty="0">
              <a:solidFill>
                <a:schemeClr val="bg1"/>
              </a:solidFill>
            </a:endParaRPr>
          </a:p>
          <a:p>
            <a:endParaRPr lang="en-GB" sz="2400" dirty="0"/>
          </a:p>
          <a:p>
            <a:r>
              <a:rPr lang="en-GB" sz="2400" dirty="0">
                <a:solidFill>
                  <a:schemeClr val="bg1"/>
                </a:solidFill>
              </a:rPr>
              <a:t> Possible words:</a:t>
            </a: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December</a:t>
            </a:r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snowmen</a:t>
            </a:r>
          </a:p>
          <a:p>
            <a:r>
              <a:rPr lang="en-GB" sz="2400" dirty="0" smtClean="0">
                <a:solidFill>
                  <a:schemeClr val="bg1"/>
                </a:solidFill>
              </a:rPr>
              <a:t> frost</a:t>
            </a:r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 smtClean="0">
                <a:solidFill>
                  <a:schemeClr val="bg1"/>
                </a:solidFill>
              </a:rPr>
              <a:t>hottest</a:t>
            </a:r>
            <a:endParaRPr lang="en-GB" sz="2400" strike="sngStrike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>
                <a:solidFill>
                  <a:schemeClr val="bg1"/>
                </a:solidFill>
              </a:rPr>
              <a:t>drier</a:t>
            </a: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sledging</a:t>
            </a:r>
          </a:p>
          <a:p>
            <a:r>
              <a:rPr lang="en-GB" sz="2400" dirty="0" smtClean="0">
                <a:solidFill>
                  <a:schemeClr val="bg1"/>
                </a:solidFill>
              </a:rPr>
              <a:t> </a:t>
            </a:r>
            <a:r>
              <a:rPr lang="en-GB" sz="2400" strike="sngStrike" dirty="0" smtClean="0">
                <a:solidFill>
                  <a:schemeClr val="bg1"/>
                </a:solidFill>
              </a:rPr>
              <a:t>August</a:t>
            </a:r>
            <a:endParaRPr lang="en-GB" sz="2400" strike="sngStrike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 smtClean="0">
                <a:solidFill>
                  <a:schemeClr val="bg1"/>
                </a:solidFill>
              </a:rPr>
              <a:t>snoozing</a:t>
            </a: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coldest</a:t>
            </a:r>
            <a:endParaRPr lang="en-GB" sz="2400" dirty="0"/>
          </a:p>
        </p:txBody>
      </p:sp>
      <p:pic>
        <p:nvPicPr>
          <p:cNvPr id="2051" name="Picture 3" descr="C:\Users\ICT Department\AppData\Local\Microsoft\Windows\INetCache\IE\NX7EAKFF\snow-scene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58" y="878503"/>
            <a:ext cx="11610473" cy="553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37485" y="1305342"/>
            <a:ext cx="1090061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Winter begins in the month </a:t>
            </a:r>
            <a:r>
              <a:rPr lang="en-GB" sz="2400" dirty="0" smtClean="0">
                <a:solidFill>
                  <a:schemeClr val="bg1"/>
                </a:solidFill>
              </a:rPr>
              <a:t>of _________. </a:t>
            </a:r>
            <a:r>
              <a:rPr lang="en-GB" sz="2400" dirty="0">
                <a:solidFill>
                  <a:schemeClr val="bg1"/>
                </a:solidFill>
              </a:rPr>
              <a:t>The temperature is often the </a:t>
            </a:r>
            <a:r>
              <a:rPr lang="en-GB" sz="2400" dirty="0" smtClean="0">
                <a:solidFill>
                  <a:schemeClr val="bg1"/>
                </a:solidFill>
              </a:rPr>
              <a:t>________of </a:t>
            </a:r>
            <a:r>
              <a:rPr lang="en-GB" sz="2400" dirty="0">
                <a:solidFill>
                  <a:schemeClr val="bg1"/>
                </a:solidFill>
              </a:rPr>
              <a:t>all the seasons.  People can wake up to </a:t>
            </a:r>
            <a:r>
              <a:rPr lang="en-GB" sz="2400" dirty="0" smtClean="0">
                <a:solidFill>
                  <a:schemeClr val="bg1"/>
                </a:solidFill>
              </a:rPr>
              <a:t>_______, </a:t>
            </a:r>
            <a:r>
              <a:rPr lang="en-GB" sz="2400" dirty="0">
                <a:solidFill>
                  <a:schemeClr val="bg1"/>
                </a:solidFill>
              </a:rPr>
              <a:t>ice  and snow.  Children often enjoy </a:t>
            </a:r>
            <a:r>
              <a:rPr lang="en-GB" sz="2400" dirty="0" smtClean="0">
                <a:solidFill>
                  <a:schemeClr val="bg1"/>
                </a:solidFill>
              </a:rPr>
              <a:t>__________and building _________</a:t>
            </a:r>
            <a:r>
              <a:rPr lang="en-GB" sz="2400" u="sng" dirty="0" smtClean="0">
                <a:solidFill>
                  <a:schemeClr val="bg1"/>
                </a:solidFill>
              </a:rPr>
              <a:t>. </a:t>
            </a:r>
            <a:endParaRPr lang="en-GB" sz="2400" u="sng" dirty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Possible words:</a:t>
            </a:r>
          </a:p>
          <a:p>
            <a:r>
              <a:rPr lang="en-GB" sz="2400" dirty="0">
                <a:solidFill>
                  <a:schemeClr val="bg1"/>
                </a:solidFill>
              </a:rPr>
              <a:t> December</a:t>
            </a:r>
          </a:p>
          <a:p>
            <a:r>
              <a:rPr lang="en-GB" sz="2400" dirty="0">
                <a:solidFill>
                  <a:schemeClr val="bg1"/>
                </a:solidFill>
              </a:rPr>
              <a:t> snowmen</a:t>
            </a:r>
          </a:p>
          <a:p>
            <a:r>
              <a:rPr lang="en-GB" sz="2400" dirty="0">
                <a:solidFill>
                  <a:schemeClr val="bg1"/>
                </a:solidFill>
              </a:rPr>
              <a:t> frost</a:t>
            </a:r>
          </a:p>
          <a:p>
            <a:r>
              <a:rPr lang="en-GB" sz="2400" dirty="0">
                <a:solidFill>
                  <a:schemeClr val="bg1"/>
                </a:solidFill>
              </a:rPr>
              <a:t> hottest</a:t>
            </a:r>
          </a:p>
          <a:p>
            <a:r>
              <a:rPr lang="en-GB" sz="2400" dirty="0">
                <a:solidFill>
                  <a:schemeClr val="bg1"/>
                </a:solidFill>
              </a:rPr>
              <a:t> drier</a:t>
            </a:r>
          </a:p>
          <a:p>
            <a:r>
              <a:rPr lang="en-GB" sz="2400" dirty="0">
                <a:solidFill>
                  <a:schemeClr val="bg1"/>
                </a:solidFill>
              </a:rPr>
              <a:t> sledging</a:t>
            </a:r>
          </a:p>
          <a:p>
            <a:r>
              <a:rPr lang="en-GB" sz="2400" dirty="0">
                <a:solidFill>
                  <a:schemeClr val="bg1"/>
                </a:solidFill>
              </a:rPr>
              <a:t> August</a:t>
            </a:r>
          </a:p>
          <a:p>
            <a:r>
              <a:rPr lang="en-GB" sz="2400" dirty="0">
                <a:solidFill>
                  <a:schemeClr val="bg1"/>
                </a:solidFill>
              </a:rPr>
              <a:t> snoozing</a:t>
            </a:r>
          </a:p>
          <a:p>
            <a:r>
              <a:rPr lang="en-GB" sz="2400" dirty="0">
                <a:solidFill>
                  <a:schemeClr val="bg1"/>
                </a:solidFill>
              </a:rPr>
              <a:t> coldest</a:t>
            </a:r>
          </a:p>
        </p:txBody>
      </p:sp>
    </p:spTree>
    <p:extLst>
      <p:ext uri="{BB962C8B-B14F-4D97-AF65-F5344CB8AC3E}">
        <p14:creationId xmlns:p14="http://schemas.microsoft.com/office/powerpoint/2010/main" val="1207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B0651259-5E75-47E6-9BFB-59BD97B4F362}"/>
              </a:ext>
            </a:extLst>
          </p:cNvPr>
          <p:cNvSpPr txBox="1"/>
          <p:nvPr/>
        </p:nvSpPr>
        <p:spPr>
          <a:xfrm>
            <a:off x="3039792" y="111156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Winter </a:t>
            </a:r>
            <a:endParaRPr lang="en-GB" sz="4000" dirty="0"/>
          </a:p>
        </p:txBody>
      </p:sp>
      <p:sp>
        <p:nvSpPr>
          <p:cNvPr id="2" name="Rectangle 1"/>
          <p:cNvSpPr/>
          <p:nvPr/>
        </p:nvSpPr>
        <p:spPr>
          <a:xfrm>
            <a:off x="637486" y="972415"/>
            <a:ext cx="1090061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Winter </a:t>
            </a:r>
            <a:r>
              <a:rPr lang="en-GB" sz="2400" dirty="0">
                <a:solidFill>
                  <a:schemeClr val="bg1"/>
                </a:solidFill>
              </a:rPr>
              <a:t>begins in the month </a:t>
            </a:r>
            <a:r>
              <a:rPr lang="en-GB" sz="2400" dirty="0" smtClean="0">
                <a:solidFill>
                  <a:schemeClr val="bg1"/>
                </a:solidFill>
              </a:rPr>
              <a:t>of </a:t>
            </a:r>
            <a:r>
              <a:rPr lang="en-GB" sz="2400" u="sng" dirty="0" smtClean="0">
                <a:solidFill>
                  <a:schemeClr val="bg1"/>
                </a:solidFill>
              </a:rPr>
              <a:t>December</a:t>
            </a:r>
            <a:r>
              <a:rPr lang="en-GB" sz="2400" dirty="0" smtClean="0">
                <a:solidFill>
                  <a:schemeClr val="bg1"/>
                </a:solidFill>
              </a:rPr>
              <a:t>. </a:t>
            </a:r>
            <a:r>
              <a:rPr lang="en-GB" sz="2400" dirty="0">
                <a:solidFill>
                  <a:schemeClr val="bg1"/>
                </a:solidFill>
              </a:rPr>
              <a:t>The </a:t>
            </a:r>
            <a:r>
              <a:rPr lang="en-GB" sz="2400" dirty="0" smtClean="0">
                <a:solidFill>
                  <a:schemeClr val="bg1"/>
                </a:solidFill>
              </a:rPr>
              <a:t>temperature is often the </a:t>
            </a:r>
            <a:r>
              <a:rPr lang="en-GB" sz="2400" u="sng" dirty="0" smtClean="0">
                <a:solidFill>
                  <a:schemeClr val="bg1"/>
                </a:solidFill>
              </a:rPr>
              <a:t>coldest </a:t>
            </a:r>
            <a:r>
              <a:rPr lang="en-GB" sz="2400" dirty="0" smtClean="0">
                <a:solidFill>
                  <a:schemeClr val="bg1"/>
                </a:solidFill>
              </a:rPr>
              <a:t>of all the seasons.  People can wake up to </a:t>
            </a:r>
            <a:r>
              <a:rPr lang="en-GB" sz="2400" u="sng" dirty="0" smtClean="0">
                <a:solidFill>
                  <a:schemeClr val="bg1"/>
                </a:solidFill>
              </a:rPr>
              <a:t>frost</a:t>
            </a:r>
            <a:r>
              <a:rPr lang="en-GB" sz="2400" dirty="0" smtClean="0">
                <a:solidFill>
                  <a:schemeClr val="bg1"/>
                </a:solidFill>
              </a:rPr>
              <a:t>, ice  </a:t>
            </a:r>
            <a:r>
              <a:rPr lang="en-GB" sz="2400" dirty="0">
                <a:solidFill>
                  <a:schemeClr val="bg1"/>
                </a:solidFill>
              </a:rPr>
              <a:t>and </a:t>
            </a:r>
            <a:r>
              <a:rPr lang="en-GB" sz="2400" dirty="0" smtClean="0">
                <a:solidFill>
                  <a:schemeClr val="bg1"/>
                </a:solidFill>
              </a:rPr>
              <a:t>snow.  Children often enjoy </a:t>
            </a:r>
            <a:r>
              <a:rPr lang="en-GB" sz="2400" u="sng" dirty="0" smtClean="0">
                <a:solidFill>
                  <a:schemeClr val="bg1"/>
                </a:solidFill>
              </a:rPr>
              <a:t>sledging </a:t>
            </a:r>
            <a:r>
              <a:rPr lang="en-GB" sz="2400" dirty="0" smtClean="0">
                <a:solidFill>
                  <a:schemeClr val="bg1"/>
                </a:solidFill>
              </a:rPr>
              <a:t>and building </a:t>
            </a:r>
            <a:r>
              <a:rPr lang="en-GB" sz="2400" u="sng" dirty="0" smtClean="0">
                <a:solidFill>
                  <a:schemeClr val="bg1"/>
                </a:solidFill>
              </a:rPr>
              <a:t>snowmen. </a:t>
            </a:r>
            <a:endParaRPr lang="en-GB" sz="2400" u="sng" dirty="0">
              <a:solidFill>
                <a:schemeClr val="bg1"/>
              </a:solidFill>
            </a:endParaRPr>
          </a:p>
          <a:p>
            <a:endParaRPr lang="en-GB" sz="2400" dirty="0"/>
          </a:p>
          <a:p>
            <a:r>
              <a:rPr lang="en-GB" sz="2400" dirty="0">
                <a:solidFill>
                  <a:schemeClr val="bg1"/>
                </a:solidFill>
              </a:rPr>
              <a:t> Possible words:</a:t>
            </a: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December</a:t>
            </a:r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snowmen</a:t>
            </a:r>
          </a:p>
          <a:p>
            <a:r>
              <a:rPr lang="en-GB" sz="2400" dirty="0" smtClean="0">
                <a:solidFill>
                  <a:schemeClr val="bg1"/>
                </a:solidFill>
              </a:rPr>
              <a:t> frost</a:t>
            </a:r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 smtClean="0">
                <a:solidFill>
                  <a:schemeClr val="bg1"/>
                </a:solidFill>
              </a:rPr>
              <a:t>hottest</a:t>
            </a:r>
            <a:endParaRPr lang="en-GB" sz="2400" strike="sngStrike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>
                <a:solidFill>
                  <a:schemeClr val="bg1"/>
                </a:solidFill>
              </a:rPr>
              <a:t>drier</a:t>
            </a: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sledging</a:t>
            </a:r>
          </a:p>
          <a:p>
            <a:r>
              <a:rPr lang="en-GB" sz="2400" dirty="0" smtClean="0">
                <a:solidFill>
                  <a:schemeClr val="bg1"/>
                </a:solidFill>
              </a:rPr>
              <a:t> </a:t>
            </a:r>
            <a:r>
              <a:rPr lang="en-GB" sz="2400" strike="sngStrike" dirty="0" smtClean="0">
                <a:solidFill>
                  <a:schemeClr val="bg1"/>
                </a:solidFill>
              </a:rPr>
              <a:t>August</a:t>
            </a:r>
            <a:endParaRPr lang="en-GB" sz="2400" strike="sngStrike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 smtClean="0">
                <a:solidFill>
                  <a:schemeClr val="bg1"/>
                </a:solidFill>
              </a:rPr>
              <a:t>snoozing</a:t>
            </a: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coldest</a:t>
            </a:r>
            <a:endParaRPr lang="en-GB" sz="2400" dirty="0"/>
          </a:p>
        </p:txBody>
      </p:sp>
      <p:pic>
        <p:nvPicPr>
          <p:cNvPr id="2051" name="Picture 3" descr="C:\Users\ICT Department\AppData\Local\Microsoft\Windows\INetCache\IE\NX7EAKFF\snow-scene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58" y="878503"/>
            <a:ext cx="11610473" cy="5534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637485" y="1305342"/>
            <a:ext cx="1090061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Winter begins in the month of </a:t>
            </a:r>
            <a:r>
              <a:rPr lang="en-GB" sz="2400" u="sng" dirty="0">
                <a:solidFill>
                  <a:schemeClr val="bg1"/>
                </a:solidFill>
              </a:rPr>
              <a:t>December</a:t>
            </a:r>
            <a:r>
              <a:rPr lang="en-GB" sz="2400" dirty="0">
                <a:solidFill>
                  <a:schemeClr val="bg1"/>
                </a:solidFill>
              </a:rPr>
              <a:t>. The temperature is often the </a:t>
            </a:r>
            <a:r>
              <a:rPr lang="en-GB" sz="2400" u="sng" dirty="0">
                <a:solidFill>
                  <a:schemeClr val="bg1"/>
                </a:solidFill>
              </a:rPr>
              <a:t>coldest </a:t>
            </a:r>
            <a:r>
              <a:rPr lang="en-GB" sz="2400" dirty="0">
                <a:solidFill>
                  <a:schemeClr val="bg1"/>
                </a:solidFill>
              </a:rPr>
              <a:t>of all the seasons.  People can wake up to </a:t>
            </a:r>
            <a:r>
              <a:rPr lang="en-GB" sz="2400" u="sng" dirty="0">
                <a:solidFill>
                  <a:schemeClr val="bg1"/>
                </a:solidFill>
              </a:rPr>
              <a:t>frost</a:t>
            </a:r>
            <a:r>
              <a:rPr lang="en-GB" sz="2400" dirty="0">
                <a:solidFill>
                  <a:schemeClr val="bg1"/>
                </a:solidFill>
              </a:rPr>
              <a:t>, ice  and snow.  Children often enjoy </a:t>
            </a:r>
            <a:r>
              <a:rPr lang="en-GB" sz="2400" u="sng" dirty="0">
                <a:solidFill>
                  <a:schemeClr val="bg1"/>
                </a:solidFill>
              </a:rPr>
              <a:t>sledging </a:t>
            </a:r>
            <a:r>
              <a:rPr lang="en-GB" sz="2400" dirty="0">
                <a:solidFill>
                  <a:schemeClr val="bg1"/>
                </a:solidFill>
              </a:rPr>
              <a:t>and building </a:t>
            </a:r>
            <a:r>
              <a:rPr lang="en-GB" sz="2400" u="sng" dirty="0">
                <a:solidFill>
                  <a:schemeClr val="bg1"/>
                </a:solidFill>
              </a:rPr>
              <a:t>snowmen. 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Possible words:</a:t>
            </a:r>
          </a:p>
          <a:p>
            <a:r>
              <a:rPr lang="en-GB" sz="2400" dirty="0">
                <a:solidFill>
                  <a:schemeClr val="bg1"/>
                </a:solidFill>
              </a:rPr>
              <a:t> December</a:t>
            </a:r>
          </a:p>
          <a:p>
            <a:r>
              <a:rPr lang="en-GB" sz="2400" dirty="0">
                <a:solidFill>
                  <a:schemeClr val="bg1"/>
                </a:solidFill>
              </a:rPr>
              <a:t> snowmen</a:t>
            </a:r>
          </a:p>
          <a:p>
            <a:r>
              <a:rPr lang="en-GB" sz="2400" dirty="0">
                <a:solidFill>
                  <a:schemeClr val="bg1"/>
                </a:solidFill>
              </a:rPr>
              <a:t> frost</a:t>
            </a: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>
                <a:solidFill>
                  <a:schemeClr val="bg1"/>
                </a:solidFill>
              </a:rPr>
              <a:t>hottest</a:t>
            </a: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>
                <a:solidFill>
                  <a:schemeClr val="bg1"/>
                </a:solidFill>
              </a:rPr>
              <a:t>drier</a:t>
            </a:r>
          </a:p>
          <a:p>
            <a:r>
              <a:rPr lang="en-GB" sz="2400" dirty="0">
                <a:solidFill>
                  <a:schemeClr val="bg1"/>
                </a:solidFill>
              </a:rPr>
              <a:t> sledging</a:t>
            </a: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>
                <a:solidFill>
                  <a:schemeClr val="bg1"/>
                </a:solidFill>
              </a:rPr>
              <a:t>August</a:t>
            </a: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>
                <a:solidFill>
                  <a:schemeClr val="bg1"/>
                </a:solidFill>
              </a:rPr>
              <a:t>snoozing</a:t>
            </a:r>
          </a:p>
          <a:p>
            <a:r>
              <a:rPr lang="en-GB" sz="2400" dirty="0">
                <a:solidFill>
                  <a:schemeClr val="bg1"/>
                </a:solidFill>
              </a:rPr>
              <a:t> coldest</a:t>
            </a:r>
          </a:p>
        </p:txBody>
      </p:sp>
    </p:spTree>
    <p:extLst>
      <p:ext uri="{BB962C8B-B14F-4D97-AF65-F5344CB8AC3E}">
        <p14:creationId xmlns:p14="http://schemas.microsoft.com/office/powerpoint/2010/main" val="3821655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B0651259-5E75-47E6-9BFB-59BD97B4F362}"/>
              </a:ext>
            </a:extLst>
          </p:cNvPr>
          <p:cNvSpPr txBox="1"/>
          <p:nvPr/>
        </p:nvSpPr>
        <p:spPr>
          <a:xfrm>
            <a:off x="3039792" y="111156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Sprin</a:t>
            </a:r>
            <a:r>
              <a:rPr lang="en-GB" sz="4000" dirty="0">
                <a:latin typeface="Comic Sans MS" panose="030F0702030302020204" pitchFamily="66" charset="0"/>
              </a:rPr>
              <a:t>g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endParaRPr lang="en-GB" sz="4000" dirty="0"/>
          </a:p>
        </p:txBody>
      </p:sp>
      <p:sp>
        <p:nvSpPr>
          <p:cNvPr id="2" name="Rectangle 1"/>
          <p:cNvSpPr/>
          <p:nvPr/>
        </p:nvSpPr>
        <p:spPr>
          <a:xfrm>
            <a:off x="649705" y="1046748"/>
            <a:ext cx="1099686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Spring </a:t>
            </a:r>
            <a:r>
              <a:rPr lang="en-GB" sz="2400" dirty="0">
                <a:solidFill>
                  <a:schemeClr val="bg1"/>
                </a:solidFill>
              </a:rPr>
              <a:t>begins in the month </a:t>
            </a:r>
            <a:r>
              <a:rPr lang="en-GB" sz="2400" dirty="0" smtClean="0">
                <a:solidFill>
                  <a:schemeClr val="bg1"/>
                </a:solidFill>
              </a:rPr>
              <a:t>of _______. </a:t>
            </a:r>
            <a:r>
              <a:rPr lang="en-GB" sz="2400" dirty="0">
                <a:solidFill>
                  <a:schemeClr val="bg1"/>
                </a:solidFill>
              </a:rPr>
              <a:t>The </a:t>
            </a:r>
            <a:r>
              <a:rPr lang="en-GB" sz="2400" dirty="0" smtClean="0">
                <a:solidFill>
                  <a:schemeClr val="bg1"/>
                </a:solidFill>
              </a:rPr>
              <a:t>season can sometimes be ______with lots of  _____.  Plants begin to grow and flowers and ________ start to appear. Many animals start to have </a:t>
            </a:r>
            <a:r>
              <a:rPr lang="en-GB" sz="2400" u="sng" dirty="0" smtClean="0">
                <a:solidFill>
                  <a:schemeClr val="bg1"/>
                </a:solidFill>
              </a:rPr>
              <a:t>babies</a:t>
            </a:r>
            <a:r>
              <a:rPr lang="en-GB" sz="2400" dirty="0" smtClean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chemeClr val="bg1"/>
                </a:solidFill>
              </a:rPr>
              <a:t>and </a:t>
            </a:r>
            <a:r>
              <a:rPr lang="en-GB" sz="2400" dirty="0" smtClean="0">
                <a:solidFill>
                  <a:schemeClr val="bg1"/>
                </a:solidFill>
              </a:rPr>
              <a:t>it is a time for celebrating </a:t>
            </a:r>
            <a:r>
              <a:rPr lang="en-GB" sz="2400" u="sng" dirty="0" smtClean="0">
                <a:solidFill>
                  <a:schemeClr val="bg1"/>
                </a:solidFill>
              </a:rPr>
              <a:t>Easter</a:t>
            </a:r>
            <a:r>
              <a:rPr lang="en-GB" sz="2400" dirty="0" smtClean="0">
                <a:solidFill>
                  <a:schemeClr val="bg1"/>
                </a:solidFill>
              </a:rPr>
              <a:t>.  </a:t>
            </a:r>
            <a:endParaRPr lang="en-GB" sz="2400" u="sng" dirty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chemeClr val="bg1"/>
                </a:solidFill>
              </a:rPr>
              <a:t> </a:t>
            </a:r>
          </a:p>
          <a:p>
            <a:r>
              <a:rPr lang="en-GB" sz="2400" dirty="0" smtClean="0">
                <a:solidFill>
                  <a:schemeClr val="bg1"/>
                </a:solidFill>
              </a:rPr>
              <a:t>Possible </a:t>
            </a:r>
            <a:r>
              <a:rPr lang="en-GB" sz="2400" dirty="0">
                <a:solidFill>
                  <a:schemeClr val="bg1"/>
                </a:solidFill>
              </a:rPr>
              <a:t>words:</a:t>
            </a: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March</a:t>
            </a:r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Christmas</a:t>
            </a:r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 smtClean="0">
                <a:solidFill>
                  <a:schemeClr val="bg1"/>
                </a:solidFill>
              </a:rPr>
              <a:t>colder</a:t>
            </a:r>
            <a:endParaRPr lang="en-GB" sz="2400" strike="sngStrike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Easter</a:t>
            </a:r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wet</a:t>
            </a: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blossom</a:t>
            </a:r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 smtClean="0">
                <a:solidFill>
                  <a:schemeClr val="bg1"/>
                </a:solidFill>
              </a:rPr>
              <a:t>October</a:t>
            </a:r>
            <a:endParaRPr lang="en-GB" sz="2400" strike="sngStrike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 smtClean="0">
                <a:solidFill>
                  <a:schemeClr val="bg1"/>
                </a:solidFill>
              </a:rPr>
              <a:t>honey</a:t>
            </a:r>
          </a:p>
          <a:p>
            <a:r>
              <a:rPr lang="en-GB" sz="2400" dirty="0" smtClean="0">
                <a:solidFill>
                  <a:schemeClr val="bg1"/>
                </a:solidFill>
              </a:rPr>
              <a:t> babies</a:t>
            </a:r>
            <a:endParaRPr lang="en-GB" sz="2400" dirty="0"/>
          </a:p>
        </p:txBody>
      </p:sp>
      <p:pic>
        <p:nvPicPr>
          <p:cNvPr id="3074" name="Picture 2" descr="C:\Users\ICT Department\AppData\Local\Microsoft\Windows\INetCache\IE\6F73A1H1\spring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19042"/>
            <a:ext cx="11598442" cy="6038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818147" y="1305342"/>
            <a:ext cx="1047950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FFFF00"/>
                </a:solidFill>
              </a:rPr>
              <a:t>Spring begins in the month of _______. The season can sometimes be ______with lots of  _____.  Plants begin to grow and flowers and ________ start to appear. Many animals start to have ________ and it is a time for celebrating ________.  </a:t>
            </a:r>
            <a:endParaRPr lang="en-GB" sz="2400" u="sng" dirty="0">
              <a:solidFill>
                <a:srgbClr val="FFFF00"/>
              </a:solidFill>
            </a:endParaRPr>
          </a:p>
          <a:p>
            <a:r>
              <a:rPr lang="en-GB" sz="2400" dirty="0">
                <a:solidFill>
                  <a:srgbClr val="FFFF00"/>
                </a:solidFill>
              </a:rPr>
              <a:t> </a:t>
            </a:r>
            <a:endParaRPr lang="en-GB" sz="2400" dirty="0" smtClean="0">
              <a:solidFill>
                <a:srgbClr val="FFFF00"/>
              </a:solidFill>
            </a:endParaRPr>
          </a:p>
          <a:p>
            <a:r>
              <a:rPr lang="en-GB" sz="2400" dirty="0" smtClean="0">
                <a:solidFill>
                  <a:srgbClr val="FFFF00"/>
                </a:solidFill>
              </a:rPr>
              <a:t>Possible </a:t>
            </a:r>
            <a:r>
              <a:rPr lang="en-GB" sz="2400" dirty="0">
                <a:solidFill>
                  <a:srgbClr val="FFFF00"/>
                </a:solidFill>
              </a:rPr>
              <a:t>words:</a:t>
            </a:r>
          </a:p>
          <a:p>
            <a:r>
              <a:rPr lang="en-GB" sz="2400" dirty="0">
                <a:solidFill>
                  <a:srgbClr val="FFFF00"/>
                </a:solidFill>
              </a:rPr>
              <a:t> March</a:t>
            </a:r>
          </a:p>
          <a:p>
            <a:r>
              <a:rPr lang="en-GB" sz="2400" dirty="0">
                <a:solidFill>
                  <a:srgbClr val="FFFF00"/>
                </a:solidFill>
              </a:rPr>
              <a:t> Christmas</a:t>
            </a:r>
          </a:p>
          <a:p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dirty="0" smtClean="0">
                <a:solidFill>
                  <a:srgbClr val="FFFF00"/>
                </a:solidFill>
              </a:rPr>
              <a:t>colder</a:t>
            </a:r>
          </a:p>
          <a:p>
            <a:r>
              <a:rPr lang="en-GB" sz="2400" dirty="0" smtClean="0">
                <a:solidFill>
                  <a:srgbClr val="FFFF00"/>
                </a:solidFill>
              </a:rPr>
              <a:t> rain</a:t>
            </a:r>
            <a:endParaRPr lang="en-GB" sz="2400" dirty="0">
              <a:solidFill>
                <a:srgbClr val="FFFF00"/>
              </a:solidFill>
            </a:endParaRPr>
          </a:p>
          <a:p>
            <a:r>
              <a:rPr lang="en-GB" sz="2400" dirty="0">
                <a:solidFill>
                  <a:srgbClr val="FFFF00"/>
                </a:solidFill>
              </a:rPr>
              <a:t> Easter</a:t>
            </a:r>
          </a:p>
          <a:p>
            <a:r>
              <a:rPr lang="en-GB" sz="2400" dirty="0">
                <a:solidFill>
                  <a:srgbClr val="FFFF00"/>
                </a:solidFill>
              </a:rPr>
              <a:t> wet</a:t>
            </a:r>
          </a:p>
          <a:p>
            <a:r>
              <a:rPr lang="en-GB" sz="2400" dirty="0">
                <a:solidFill>
                  <a:srgbClr val="FFFF00"/>
                </a:solidFill>
              </a:rPr>
              <a:t> blossom</a:t>
            </a:r>
          </a:p>
          <a:p>
            <a:r>
              <a:rPr lang="en-GB" sz="2400" dirty="0">
                <a:solidFill>
                  <a:srgbClr val="FFFF00"/>
                </a:solidFill>
              </a:rPr>
              <a:t> October</a:t>
            </a:r>
          </a:p>
          <a:p>
            <a:r>
              <a:rPr lang="en-GB" sz="2400" dirty="0">
                <a:solidFill>
                  <a:srgbClr val="FFFF00"/>
                </a:solidFill>
              </a:rPr>
              <a:t> honey</a:t>
            </a:r>
          </a:p>
          <a:p>
            <a:r>
              <a:rPr lang="en-GB" sz="2400" dirty="0">
                <a:solidFill>
                  <a:srgbClr val="FFFF00"/>
                </a:solidFill>
              </a:rPr>
              <a:t> babies</a:t>
            </a:r>
            <a:endParaRPr lang="en-GB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023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B0651259-5E75-47E6-9BFB-59BD97B4F362}"/>
              </a:ext>
            </a:extLst>
          </p:cNvPr>
          <p:cNvSpPr txBox="1"/>
          <p:nvPr/>
        </p:nvSpPr>
        <p:spPr>
          <a:xfrm>
            <a:off x="3039792" y="111156"/>
            <a:ext cx="6096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Sprin</a:t>
            </a:r>
            <a:r>
              <a:rPr lang="en-GB" sz="4000" dirty="0">
                <a:latin typeface="Comic Sans MS" panose="030F0702030302020204" pitchFamily="66" charset="0"/>
              </a:rPr>
              <a:t>g</a:t>
            </a:r>
            <a:r>
              <a:rPr lang="en-GB" sz="4000" dirty="0" smtClean="0">
                <a:latin typeface="Comic Sans MS" panose="030F0702030302020204" pitchFamily="66" charset="0"/>
              </a:rPr>
              <a:t> </a:t>
            </a:r>
            <a:endParaRPr lang="en-GB" sz="4000" dirty="0"/>
          </a:p>
        </p:txBody>
      </p:sp>
      <p:sp>
        <p:nvSpPr>
          <p:cNvPr id="2" name="Rectangle 1"/>
          <p:cNvSpPr/>
          <p:nvPr/>
        </p:nvSpPr>
        <p:spPr>
          <a:xfrm>
            <a:off x="649705" y="1046748"/>
            <a:ext cx="1099686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Spring </a:t>
            </a:r>
            <a:r>
              <a:rPr lang="en-GB" sz="2400" dirty="0">
                <a:solidFill>
                  <a:schemeClr val="bg1"/>
                </a:solidFill>
              </a:rPr>
              <a:t>begins in the month </a:t>
            </a:r>
            <a:r>
              <a:rPr lang="en-GB" sz="2400" dirty="0" smtClean="0">
                <a:solidFill>
                  <a:schemeClr val="bg1"/>
                </a:solidFill>
              </a:rPr>
              <a:t>of _______. </a:t>
            </a:r>
            <a:r>
              <a:rPr lang="en-GB" sz="2400" dirty="0">
                <a:solidFill>
                  <a:schemeClr val="bg1"/>
                </a:solidFill>
              </a:rPr>
              <a:t>The </a:t>
            </a:r>
            <a:r>
              <a:rPr lang="en-GB" sz="2400" dirty="0" smtClean="0">
                <a:solidFill>
                  <a:schemeClr val="bg1"/>
                </a:solidFill>
              </a:rPr>
              <a:t>season can sometimes be ______with lots of  _____.  Plants begin to grow and flowers and ________ start to appear. Many animals start to have </a:t>
            </a:r>
            <a:r>
              <a:rPr lang="en-GB" sz="2400" u="sng" dirty="0" smtClean="0">
                <a:solidFill>
                  <a:schemeClr val="bg1"/>
                </a:solidFill>
              </a:rPr>
              <a:t>babies</a:t>
            </a:r>
            <a:r>
              <a:rPr lang="en-GB" sz="2400" dirty="0" smtClean="0">
                <a:solidFill>
                  <a:schemeClr val="bg1"/>
                </a:solidFill>
              </a:rPr>
              <a:t> </a:t>
            </a:r>
            <a:r>
              <a:rPr lang="en-GB" sz="2400" dirty="0">
                <a:solidFill>
                  <a:schemeClr val="bg1"/>
                </a:solidFill>
              </a:rPr>
              <a:t>and </a:t>
            </a:r>
            <a:r>
              <a:rPr lang="en-GB" sz="2400" dirty="0" smtClean="0">
                <a:solidFill>
                  <a:schemeClr val="bg1"/>
                </a:solidFill>
              </a:rPr>
              <a:t>it is a time for celebrating </a:t>
            </a:r>
            <a:r>
              <a:rPr lang="en-GB" sz="2400" u="sng" dirty="0" smtClean="0">
                <a:solidFill>
                  <a:schemeClr val="bg1"/>
                </a:solidFill>
              </a:rPr>
              <a:t>Easter</a:t>
            </a:r>
            <a:r>
              <a:rPr lang="en-GB" sz="2400" dirty="0" smtClean="0">
                <a:solidFill>
                  <a:schemeClr val="bg1"/>
                </a:solidFill>
              </a:rPr>
              <a:t>.  </a:t>
            </a:r>
            <a:endParaRPr lang="en-GB" sz="2400" u="sng" dirty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chemeClr val="bg1"/>
                </a:solidFill>
              </a:rPr>
              <a:t> </a:t>
            </a:r>
          </a:p>
          <a:p>
            <a:r>
              <a:rPr lang="en-GB" sz="2400" dirty="0" smtClean="0">
                <a:solidFill>
                  <a:schemeClr val="bg1"/>
                </a:solidFill>
              </a:rPr>
              <a:t>Possible </a:t>
            </a:r>
            <a:r>
              <a:rPr lang="en-GB" sz="2400" dirty="0">
                <a:solidFill>
                  <a:schemeClr val="bg1"/>
                </a:solidFill>
              </a:rPr>
              <a:t>words:</a:t>
            </a: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March</a:t>
            </a:r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Christmas</a:t>
            </a:r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 smtClean="0">
                <a:solidFill>
                  <a:schemeClr val="bg1"/>
                </a:solidFill>
              </a:rPr>
              <a:t>colder</a:t>
            </a:r>
            <a:endParaRPr lang="en-GB" sz="2400" strike="sngStrike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Easter</a:t>
            </a:r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wet</a:t>
            </a: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dirty="0" smtClean="0">
                <a:solidFill>
                  <a:schemeClr val="bg1"/>
                </a:solidFill>
              </a:rPr>
              <a:t>blossom</a:t>
            </a:r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 smtClean="0">
                <a:solidFill>
                  <a:schemeClr val="bg1"/>
                </a:solidFill>
              </a:rPr>
              <a:t>October</a:t>
            </a:r>
            <a:endParaRPr lang="en-GB" sz="2400" strike="sngStrike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strike="sngStrike" dirty="0" smtClean="0">
                <a:solidFill>
                  <a:schemeClr val="bg1"/>
                </a:solidFill>
              </a:rPr>
              <a:t>honey</a:t>
            </a:r>
          </a:p>
          <a:p>
            <a:r>
              <a:rPr lang="en-GB" sz="2400" dirty="0" smtClean="0">
                <a:solidFill>
                  <a:schemeClr val="bg1"/>
                </a:solidFill>
              </a:rPr>
              <a:t> babies</a:t>
            </a:r>
            <a:endParaRPr lang="en-GB" sz="2400" dirty="0"/>
          </a:p>
        </p:txBody>
      </p:sp>
      <p:pic>
        <p:nvPicPr>
          <p:cNvPr id="3074" name="Picture 2" descr="C:\Users\ICT Department\AppData\Local\Microsoft\Windows\INetCache\IE\6F73A1H1\spring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819042"/>
            <a:ext cx="11598442" cy="6038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818147" y="1305342"/>
            <a:ext cx="1057575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rgbClr val="FFFF00"/>
                </a:solidFill>
              </a:rPr>
              <a:t>Spring begins in the month of </a:t>
            </a:r>
            <a:r>
              <a:rPr lang="en-GB" sz="2400" u="sng" dirty="0">
                <a:solidFill>
                  <a:srgbClr val="FFFF00"/>
                </a:solidFill>
              </a:rPr>
              <a:t>March</a:t>
            </a:r>
            <a:r>
              <a:rPr lang="en-GB" sz="2400" dirty="0">
                <a:solidFill>
                  <a:srgbClr val="FFFF00"/>
                </a:solidFill>
              </a:rPr>
              <a:t>. The season can sometimes be </a:t>
            </a:r>
            <a:r>
              <a:rPr lang="en-GB" sz="2400" u="sng" dirty="0">
                <a:solidFill>
                  <a:srgbClr val="FFFF00"/>
                </a:solidFill>
              </a:rPr>
              <a:t>wet </a:t>
            </a:r>
            <a:r>
              <a:rPr lang="en-GB" sz="2400" dirty="0">
                <a:solidFill>
                  <a:srgbClr val="FFFF00"/>
                </a:solidFill>
              </a:rPr>
              <a:t>with lots of  </a:t>
            </a:r>
            <a:r>
              <a:rPr lang="en-GB" sz="2400" u="sng" dirty="0">
                <a:solidFill>
                  <a:srgbClr val="FFFF00"/>
                </a:solidFill>
              </a:rPr>
              <a:t>rain</a:t>
            </a:r>
            <a:r>
              <a:rPr lang="en-GB" sz="2400" dirty="0">
                <a:solidFill>
                  <a:srgbClr val="FFFF00"/>
                </a:solidFill>
              </a:rPr>
              <a:t>.  Plants begin to grow and flowers and </a:t>
            </a:r>
            <a:r>
              <a:rPr lang="en-GB" sz="2400" u="sng" dirty="0">
                <a:solidFill>
                  <a:srgbClr val="FFFF00"/>
                </a:solidFill>
              </a:rPr>
              <a:t>blossom</a:t>
            </a:r>
            <a:r>
              <a:rPr lang="en-GB" sz="2400" dirty="0">
                <a:solidFill>
                  <a:srgbClr val="FFFF00"/>
                </a:solidFill>
              </a:rPr>
              <a:t> start to appear. Many animals start to have </a:t>
            </a:r>
            <a:r>
              <a:rPr lang="en-GB" sz="2400" u="sng" dirty="0">
                <a:solidFill>
                  <a:srgbClr val="FFFF00"/>
                </a:solidFill>
              </a:rPr>
              <a:t>babies</a:t>
            </a:r>
            <a:r>
              <a:rPr lang="en-GB" sz="2400" dirty="0">
                <a:solidFill>
                  <a:srgbClr val="FFFF00"/>
                </a:solidFill>
              </a:rPr>
              <a:t> and it is a time for celebrating </a:t>
            </a:r>
            <a:r>
              <a:rPr lang="en-GB" sz="2400" u="sng" dirty="0">
                <a:solidFill>
                  <a:srgbClr val="FFFF00"/>
                </a:solidFill>
              </a:rPr>
              <a:t>Easter</a:t>
            </a:r>
            <a:r>
              <a:rPr lang="en-GB" sz="2400" dirty="0">
                <a:solidFill>
                  <a:srgbClr val="FFFF00"/>
                </a:solidFill>
              </a:rPr>
              <a:t>.  </a:t>
            </a:r>
            <a:endParaRPr lang="en-GB" sz="2400" u="sng" dirty="0">
              <a:solidFill>
                <a:srgbClr val="FFFF00"/>
              </a:solidFill>
            </a:endParaRPr>
          </a:p>
          <a:p>
            <a:endParaRPr lang="en-GB" sz="2400" dirty="0">
              <a:solidFill>
                <a:srgbClr val="FFFF00"/>
              </a:solidFill>
            </a:endParaRPr>
          </a:p>
          <a:p>
            <a:r>
              <a:rPr lang="en-GB" sz="2400" dirty="0">
                <a:solidFill>
                  <a:srgbClr val="FFFF00"/>
                </a:solidFill>
              </a:rPr>
              <a:t> Possible words:</a:t>
            </a:r>
          </a:p>
          <a:p>
            <a:r>
              <a:rPr lang="en-GB" sz="2400" dirty="0">
                <a:solidFill>
                  <a:srgbClr val="FFFF00"/>
                </a:solidFill>
              </a:rPr>
              <a:t> March</a:t>
            </a:r>
          </a:p>
          <a:p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strike="sngStrike" dirty="0">
                <a:solidFill>
                  <a:srgbClr val="FFFF00"/>
                </a:solidFill>
              </a:rPr>
              <a:t>Christmas</a:t>
            </a:r>
          </a:p>
          <a:p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strike="sngStrike" dirty="0" smtClean="0">
                <a:solidFill>
                  <a:srgbClr val="FFFF00"/>
                </a:solidFill>
              </a:rPr>
              <a:t>colder</a:t>
            </a:r>
          </a:p>
          <a:p>
            <a:r>
              <a:rPr lang="en-GB" sz="2400" dirty="0" smtClean="0">
                <a:solidFill>
                  <a:srgbClr val="FFFF00"/>
                </a:solidFill>
              </a:rPr>
              <a:t> rain</a:t>
            </a:r>
            <a:endParaRPr lang="en-GB" sz="2400" dirty="0">
              <a:solidFill>
                <a:srgbClr val="FFFF00"/>
              </a:solidFill>
            </a:endParaRPr>
          </a:p>
          <a:p>
            <a:r>
              <a:rPr lang="en-GB" sz="2400" dirty="0">
                <a:solidFill>
                  <a:srgbClr val="FFFF00"/>
                </a:solidFill>
              </a:rPr>
              <a:t> Easter</a:t>
            </a:r>
          </a:p>
          <a:p>
            <a:r>
              <a:rPr lang="en-GB" sz="2400" dirty="0">
                <a:solidFill>
                  <a:srgbClr val="FFFF00"/>
                </a:solidFill>
              </a:rPr>
              <a:t> wet</a:t>
            </a:r>
          </a:p>
          <a:p>
            <a:r>
              <a:rPr lang="en-GB" sz="2400" dirty="0">
                <a:solidFill>
                  <a:srgbClr val="FFFF00"/>
                </a:solidFill>
              </a:rPr>
              <a:t> blossom</a:t>
            </a:r>
          </a:p>
          <a:p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strike="sngStrike" dirty="0">
                <a:solidFill>
                  <a:srgbClr val="FFFF00"/>
                </a:solidFill>
              </a:rPr>
              <a:t>October</a:t>
            </a:r>
          </a:p>
          <a:p>
            <a:r>
              <a:rPr lang="en-GB" sz="2400" dirty="0">
                <a:solidFill>
                  <a:srgbClr val="FFFF00"/>
                </a:solidFill>
              </a:rPr>
              <a:t> </a:t>
            </a:r>
            <a:r>
              <a:rPr lang="en-GB" sz="2400" strike="sngStrike" dirty="0">
                <a:solidFill>
                  <a:srgbClr val="FFFF00"/>
                </a:solidFill>
              </a:rPr>
              <a:t>honey</a:t>
            </a:r>
          </a:p>
          <a:p>
            <a:r>
              <a:rPr lang="en-GB" sz="2400" dirty="0">
                <a:solidFill>
                  <a:srgbClr val="FFFF00"/>
                </a:solidFill>
              </a:rPr>
              <a:t> babies</a:t>
            </a:r>
            <a:endParaRPr lang="en-GB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1683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D73E873-B359-4F30-B483-C2F0C30197A8}"/>
              </a:ext>
            </a:extLst>
          </p:cNvPr>
          <p:cNvSpPr txBox="1"/>
          <p:nvPr/>
        </p:nvSpPr>
        <p:spPr>
          <a:xfrm>
            <a:off x="310221" y="299981"/>
            <a:ext cx="105089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Quiz Time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191126"/>
            <a:ext cx="12192000" cy="5666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2511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D73E873-B359-4F30-B483-C2F0C30197A8}"/>
              </a:ext>
            </a:extLst>
          </p:cNvPr>
          <p:cNvSpPr txBox="1"/>
          <p:nvPr/>
        </p:nvSpPr>
        <p:spPr>
          <a:xfrm>
            <a:off x="310221" y="299981"/>
            <a:ext cx="1050897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Thank you and see you again at 1.30pm 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5123" name="Picture 3" descr="C:\Users\ICT Department\AppData\Local\Microsoft\Windows\INetCache\IE\6F73A1H1\goodbye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905" y="2006600"/>
            <a:ext cx="9336506" cy="416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120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1385</TotalTime>
  <Words>824</Words>
  <Application>Microsoft Office PowerPoint</Application>
  <PresentationFormat>Custom</PresentationFormat>
  <Paragraphs>189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LO: To understand the differences between the four seasons.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Dalley</dc:creator>
  <cp:lastModifiedBy>ICT Department</cp:lastModifiedBy>
  <cp:revision>23</cp:revision>
  <cp:lastPrinted>2021-01-06T11:37:09Z</cp:lastPrinted>
  <dcterms:created xsi:type="dcterms:W3CDTF">2021-01-05T17:02:07Z</dcterms:created>
  <dcterms:modified xsi:type="dcterms:W3CDTF">2021-01-16T15:15:06Z</dcterms:modified>
</cp:coreProperties>
</file>