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4" r:id="rId3"/>
    <p:sldId id="265" r:id="rId4"/>
    <p:sldId id="266" r:id="rId5"/>
    <p:sldId id="267" r:id="rId6"/>
    <p:sldId id="268" r:id="rId7"/>
    <p:sldId id="269" r:id="rId8"/>
    <p:sldId id="270" r:id="rId9"/>
    <p:sldId id="271" r:id="rId10"/>
    <p:sldId id="272" r:id="rId11"/>
    <p:sldId id="273" r:id="rId12"/>
    <p:sldId id="259" r:id="rId13"/>
    <p:sldId id="260" r:id="rId14"/>
    <p:sldId id="261" r:id="rId15"/>
    <p:sldId id="263" r:id="rId16"/>
    <p:sldId id="274" r:id="rId17"/>
    <p:sldId id="275" r:id="rId18"/>
    <p:sldId id="276" r:id="rId19"/>
    <p:sldId id="257" r:id="rId20"/>
    <p:sldId id="26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53" d="100"/>
          <a:sy n="53" d="100"/>
        </p:scale>
        <p:origin x="78" y="7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673BE04-3BE7-4D0A-BA39-66EA225D4F26}"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F03C2-6B9F-4EBC-B82A-7817B430E372}" type="slidenum">
              <a:rPr lang="en-GB" smtClean="0"/>
              <a:t>‹#›</a:t>
            </a:fld>
            <a:endParaRPr lang="en-GB"/>
          </a:p>
        </p:txBody>
      </p:sp>
    </p:spTree>
    <p:extLst>
      <p:ext uri="{BB962C8B-B14F-4D97-AF65-F5344CB8AC3E}">
        <p14:creationId xmlns:p14="http://schemas.microsoft.com/office/powerpoint/2010/main" val="3058224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673BE04-3BE7-4D0A-BA39-66EA225D4F26}"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F03C2-6B9F-4EBC-B82A-7817B430E372}" type="slidenum">
              <a:rPr lang="en-GB" smtClean="0"/>
              <a:t>‹#›</a:t>
            </a:fld>
            <a:endParaRPr lang="en-GB"/>
          </a:p>
        </p:txBody>
      </p:sp>
    </p:spTree>
    <p:extLst>
      <p:ext uri="{BB962C8B-B14F-4D97-AF65-F5344CB8AC3E}">
        <p14:creationId xmlns:p14="http://schemas.microsoft.com/office/powerpoint/2010/main" val="2153370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673BE04-3BE7-4D0A-BA39-66EA225D4F26}"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F03C2-6B9F-4EBC-B82A-7817B430E372}" type="slidenum">
              <a:rPr lang="en-GB" smtClean="0"/>
              <a:t>‹#›</a:t>
            </a:fld>
            <a:endParaRPr lang="en-GB"/>
          </a:p>
        </p:txBody>
      </p:sp>
    </p:spTree>
    <p:extLst>
      <p:ext uri="{BB962C8B-B14F-4D97-AF65-F5344CB8AC3E}">
        <p14:creationId xmlns:p14="http://schemas.microsoft.com/office/powerpoint/2010/main" val="28630066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673BE04-3BE7-4D0A-BA39-66EA225D4F26}"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CF03C2-6B9F-4EBC-B82A-7817B430E372}" type="slidenum">
              <a:rPr lang="en-GB" smtClean="0"/>
              <a:t>‹#›</a:t>
            </a:fld>
            <a:endParaRPr lang="en-GB"/>
          </a:p>
        </p:txBody>
      </p:sp>
    </p:spTree>
    <p:extLst>
      <p:ext uri="{BB962C8B-B14F-4D97-AF65-F5344CB8AC3E}">
        <p14:creationId xmlns:p14="http://schemas.microsoft.com/office/powerpoint/2010/main" val="3000869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673BE04-3BE7-4D0A-BA39-66EA225D4F26}" type="datetimeFigureOut">
              <a:rPr lang="en-GB" smtClean="0"/>
              <a:t>03/02/2021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DCF03C2-6B9F-4EBC-B82A-7817B430E372}" type="slidenum">
              <a:rPr lang="en-GB" smtClean="0"/>
              <a:t>‹#›</a:t>
            </a:fld>
            <a:endParaRPr lang="en-GB"/>
          </a:p>
        </p:txBody>
      </p:sp>
    </p:spTree>
    <p:extLst>
      <p:ext uri="{BB962C8B-B14F-4D97-AF65-F5344CB8AC3E}">
        <p14:creationId xmlns:p14="http://schemas.microsoft.com/office/powerpoint/2010/main" val="2790875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673BE04-3BE7-4D0A-BA39-66EA225D4F26}" type="datetimeFigureOut">
              <a:rPr lang="en-GB" smtClean="0"/>
              <a:t>03/02/2021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DCF03C2-6B9F-4EBC-B82A-7817B430E372}" type="slidenum">
              <a:rPr lang="en-GB" smtClean="0"/>
              <a:t>‹#›</a:t>
            </a:fld>
            <a:endParaRPr lang="en-GB"/>
          </a:p>
        </p:txBody>
      </p:sp>
    </p:spTree>
    <p:extLst>
      <p:ext uri="{BB962C8B-B14F-4D97-AF65-F5344CB8AC3E}">
        <p14:creationId xmlns:p14="http://schemas.microsoft.com/office/powerpoint/2010/main" val="3795702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73BE04-3BE7-4D0A-BA39-66EA225D4F26}" type="datetimeFigureOut">
              <a:rPr lang="en-GB" smtClean="0"/>
              <a:t>03/02/2021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DCF03C2-6B9F-4EBC-B82A-7817B430E372}" type="slidenum">
              <a:rPr lang="en-GB" smtClean="0"/>
              <a:t>‹#›</a:t>
            </a:fld>
            <a:endParaRPr lang="en-GB"/>
          </a:p>
        </p:txBody>
      </p:sp>
    </p:spTree>
    <p:extLst>
      <p:ext uri="{BB962C8B-B14F-4D97-AF65-F5344CB8AC3E}">
        <p14:creationId xmlns:p14="http://schemas.microsoft.com/office/powerpoint/2010/main" val="2765687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673BE04-3BE7-4D0A-BA39-66EA225D4F26}"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CF03C2-6B9F-4EBC-B82A-7817B430E372}" type="slidenum">
              <a:rPr lang="en-GB" smtClean="0"/>
              <a:t>‹#›</a:t>
            </a:fld>
            <a:endParaRPr lang="en-GB"/>
          </a:p>
        </p:txBody>
      </p:sp>
    </p:spTree>
    <p:extLst>
      <p:ext uri="{BB962C8B-B14F-4D97-AF65-F5344CB8AC3E}">
        <p14:creationId xmlns:p14="http://schemas.microsoft.com/office/powerpoint/2010/main" val="1538735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673BE04-3BE7-4D0A-BA39-66EA225D4F26}" type="datetimeFigureOut">
              <a:rPr lang="en-GB" smtClean="0"/>
              <a:t>03/02/2021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CF03C2-6B9F-4EBC-B82A-7817B430E372}" type="slidenum">
              <a:rPr lang="en-GB" smtClean="0"/>
              <a:t>‹#›</a:t>
            </a:fld>
            <a:endParaRPr lang="en-GB"/>
          </a:p>
        </p:txBody>
      </p:sp>
    </p:spTree>
    <p:extLst>
      <p:ext uri="{BB962C8B-B14F-4D97-AF65-F5344CB8AC3E}">
        <p14:creationId xmlns:p14="http://schemas.microsoft.com/office/powerpoint/2010/main" val="989583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673BE04-3BE7-4D0A-BA39-66EA225D4F26}"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F03C2-6B9F-4EBC-B82A-7817B430E372}" type="slidenum">
              <a:rPr lang="en-GB" smtClean="0"/>
              <a:t>‹#›</a:t>
            </a:fld>
            <a:endParaRPr lang="en-GB"/>
          </a:p>
        </p:txBody>
      </p:sp>
    </p:spTree>
    <p:extLst>
      <p:ext uri="{BB962C8B-B14F-4D97-AF65-F5344CB8AC3E}">
        <p14:creationId xmlns:p14="http://schemas.microsoft.com/office/powerpoint/2010/main" val="851931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673BE04-3BE7-4D0A-BA39-66EA225D4F26}" type="datetimeFigureOut">
              <a:rPr lang="en-GB" smtClean="0"/>
              <a:t>03/02/2021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CF03C2-6B9F-4EBC-B82A-7817B430E372}" type="slidenum">
              <a:rPr lang="en-GB" smtClean="0"/>
              <a:t>‹#›</a:t>
            </a:fld>
            <a:endParaRPr lang="en-GB"/>
          </a:p>
        </p:txBody>
      </p:sp>
    </p:spTree>
    <p:extLst>
      <p:ext uri="{BB962C8B-B14F-4D97-AF65-F5344CB8AC3E}">
        <p14:creationId xmlns:p14="http://schemas.microsoft.com/office/powerpoint/2010/main" val="4027424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73BE04-3BE7-4D0A-BA39-66EA225D4F26}" type="datetimeFigureOut">
              <a:rPr lang="en-GB" smtClean="0"/>
              <a:t>03/02/2021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F03C2-6B9F-4EBC-B82A-7817B430E372}" type="slidenum">
              <a:rPr lang="en-GB" smtClean="0"/>
              <a:t>‹#›</a:t>
            </a:fld>
            <a:endParaRPr lang="en-GB"/>
          </a:p>
        </p:txBody>
      </p:sp>
    </p:spTree>
    <p:extLst>
      <p:ext uri="{BB962C8B-B14F-4D97-AF65-F5344CB8AC3E}">
        <p14:creationId xmlns:p14="http://schemas.microsoft.com/office/powerpoint/2010/main" val="2007757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2445" y="305"/>
            <a:ext cx="10142583" cy="6857695"/>
          </a:xfrm>
          <a:prstGeom prst="rect">
            <a:avLst/>
          </a:prstGeom>
        </p:spPr>
      </p:pic>
    </p:spTree>
    <p:extLst>
      <p:ext uri="{BB962C8B-B14F-4D97-AF65-F5344CB8AC3E}">
        <p14:creationId xmlns:p14="http://schemas.microsoft.com/office/powerpoint/2010/main" val="23135967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472406" y="0"/>
            <a:ext cx="4865799" cy="6858000"/>
          </a:xfrm>
          <a:prstGeom prst="rect">
            <a:avLst/>
          </a:prstGeom>
        </p:spPr>
      </p:pic>
    </p:spTree>
    <p:extLst>
      <p:ext uri="{BB962C8B-B14F-4D97-AF65-F5344CB8AC3E}">
        <p14:creationId xmlns:p14="http://schemas.microsoft.com/office/powerpoint/2010/main" val="3565991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678588" y="0"/>
            <a:ext cx="4916277" cy="6858000"/>
          </a:xfrm>
          <a:prstGeom prst="rect">
            <a:avLst/>
          </a:prstGeom>
        </p:spPr>
      </p:pic>
    </p:spTree>
    <p:extLst>
      <p:ext uri="{BB962C8B-B14F-4D97-AF65-F5344CB8AC3E}">
        <p14:creationId xmlns:p14="http://schemas.microsoft.com/office/powerpoint/2010/main" val="1948296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529331" y="0"/>
            <a:ext cx="4473828" cy="6858000"/>
          </a:xfrm>
          <a:prstGeom prst="rect">
            <a:avLst/>
          </a:prstGeom>
        </p:spPr>
      </p:pic>
    </p:spTree>
    <p:extLst>
      <p:ext uri="{BB962C8B-B14F-4D97-AF65-F5344CB8AC3E}">
        <p14:creationId xmlns:p14="http://schemas.microsoft.com/office/powerpoint/2010/main" val="8688482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414531" y="146221"/>
            <a:ext cx="4562927" cy="6549312"/>
          </a:xfrm>
          <a:prstGeom prst="rect">
            <a:avLst/>
          </a:prstGeom>
        </p:spPr>
      </p:pic>
    </p:spTree>
    <p:extLst>
      <p:ext uri="{BB962C8B-B14F-4D97-AF65-F5344CB8AC3E}">
        <p14:creationId xmlns:p14="http://schemas.microsoft.com/office/powerpoint/2010/main" val="3461492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240911" y="266926"/>
            <a:ext cx="4684673" cy="6215439"/>
          </a:xfrm>
          <a:prstGeom prst="rect">
            <a:avLst/>
          </a:prstGeom>
        </p:spPr>
      </p:pic>
    </p:spTree>
    <p:extLst>
      <p:ext uri="{BB962C8B-B14F-4D97-AF65-F5344CB8AC3E}">
        <p14:creationId xmlns:p14="http://schemas.microsoft.com/office/powerpoint/2010/main" val="16551138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051140" y="573394"/>
            <a:ext cx="3756647" cy="5808597"/>
          </a:xfrm>
          <a:prstGeom prst="rect">
            <a:avLst/>
          </a:prstGeom>
        </p:spPr>
      </p:pic>
    </p:spTree>
    <p:extLst>
      <p:ext uri="{BB962C8B-B14F-4D97-AF65-F5344CB8AC3E}">
        <p14:creationId xmlns:p14="http://schemas.microsoft.com/office/powerpoint/2010/main" val="14114689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692323" y="172830"/>
            <a:ext cx="4527048" cy="6523125"/>
          </a:xfrm>
          <a:prstGeom prst="rect">
            <a:avLst/>
          </a:prstGeom>
        </p:spPr>
      </p:pic>
    </p:spTree>
    <p:extLst>
      <p:ext uri="{BB962C8B-B14F-4D97-AF65-F5344CB8AC3E}">
        <p14:creationId xmlns:p14="http://schemas.microsoft.com/office/powerpoint/2010/main" val="1534288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831220" y="280709"/>
            <a:ext cx="4779732" cy="6359241"/>
          </a:xfrm>
          <a:prstGeom prst="rect">
            <a:avLst/>
          </a:prstGeom>
        </p:spPr>
      </p:pic>
    </p:spTree>
    <p:extLst>
      <p:ext uri="{BB962C8B-B14F-4D97-AF65-F5344CB8AC3E}">
        <p14:creationId xmlns:p14="http://schemas.microsoft.com/office/powerpoint/2010/main" val="403398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910555" y="365125"/>
            <a:ext cx="4370890" cy="6063277"/>
          </a:xfrm>
          <a:prstGeom prst="rect">
            <a:avLst/>
          </a:prstGeom>
        </p:spPr>
      </p:pic>
    </p:spTree>
    <p:extLst>
      <p:ext uri="{BB962C8B-B14F-4D97-AF65-F5344CB8AC3E}">
        <p14:creationId xmlns:p14="http://schemas.microsoft.com/office/powerpoint/2010/main" val="569981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965818" y="254642"/>
            <a:ext cx="4260363" cy="6490086"/>
          </a:xfrm>
          <a:prstGeom prst="rect">
            <a:avLst/>
          </a:prstGeom>
        </p:spPr>
      </p:pic>
    </p:spTree>
    <p:extLst>
      <p:ext uri="{BB962C8B-B14F-4D97-AF65-F5344CB8AC3E}">
        <p14:creationId xmlns:p14="http://schemas.microsoft.com/office/powerpoint/2010/main" val="3628937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148219" y="531956"/>
            <a:ext cx="7826113" cy="6058259"/>
          </a:xfrm>
          <a:prstGeom prst="rect">
            <a:avLst/>
          </a:prstGeom>
        </p:spPr>
      </p:pic>
    </p:spTree>
    <p:extLst>
      <p:ext uri="{BB962C8B-B14F-4D97-AF65-F5344CB8AC3E}">
        <p14:creationId xmlns:p14="http://schemas.microsoft.com/office/powerpoint/2010/main" val="16571772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325" y="122056"/>
            <a:ext cx="10515600" cy="1325563"/>
          </a:xfrm>
        </p:spPr>
        <p:txBody>
          <a:bodyPr/>
          <a:lstStyle/>
          <a:p>
            <a:r>
              <a:rPr lang="en-GB" dirty="0" smtClean="0"/>
              <a:t>Answers</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1029407744"/>
              </p:ext>
            </p:extLst>
          </p:nvPr>
        </p:nvGraphicFramePr>
        <p:xfrm>
          <a:off x="1122744" y="1608880"/>
          <a:ext cx="9074551" cy="3887027"/>
        </p:xfrm>
        <a:graphic>
          <a:graphicData uri="http://schemas.openxmlformats.org/drawingml/2006/table">
            <a:tbl>
              <a:tblPr firstRow="1" firstCol="1" bandRow="1">
                <a:tableStyleId>{5940675A-B579-460E-94D1-54222C63F5DA}</a:tableStyleId>
              </a:tblPr>
              <a:tblGrid>
                <a:gridCol w="615032">
                  <a:extLst>
                    <a:ext uri="{9D8B030D-6E8A-4147-A177-3AD203B41FA5}">
                      <a16:colId xmlns:a16="http://schemas.microsoft.com/office/drawing/2014/main" val="2085274671"/>
                    </a:ext>
                  </a:extLst>
                </a:gridCol>
                <a:gridCol w="8459519">
                  <a:extLst>
                    <a:ext uri="{9D8B030D-6E8A-4147-A177-3AD203B41FA5}">
                      <a16:colId xmlns:a16="http://schemas.microsoft.com/office/drawing/2014/main" val="3268436337"/>
                    </a:ext>
                  </a:extLst>
                </a:gridCol>
              </a:tblGrid>
              <a:tr h="662926">
                <a:tc>
                  <a:txBody>
                    <a:bodyPr/>
                    <a:lstStyle/>
                    <a:p>
                      <a:pPr algn="ctr">
                        <a:lnSpc>
                          <a:spcPct val="107000"/>
                        </a:lnSpc>
                        <a:spcAft>
                          <a:spcPts val="0"/>
                        </a:spcAft>
                      </a:pPr>
                      <a:r>
                        <a:rPr lang="en-GB" sz="16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600" dirty="0">
                          <a:effectLst/>
                        </a:rPr>
                        <a:t>Who makes a noise like a horse?</a:t>
                      </a:r>
                      <a:endParaRPr lang="en-GB" sz="1100" dirty="0">
                        <a:effectLst/>
                      </a:endParaRPr>
                    </a:p>
                    <a:p>
                      <a:pPr>
                        <a:lnSpc>
                          <a:spcPct val="107000"/>
                        </a:lnSpc>
                        <a:spcAft>
                          <a:spcPts val="0"/>
                        </a:spcAft>
                      </a:pPr>
                      <a:r>
                        <a:rPr lang="en-GB" sz="1200" dirty="0">
                          <a:effectLst/>
                        </a:rPr>
                        <a:t> </a:t>
                      </a:r>
                      <a:r>
                        <a:rPr lang="en-GB" sz="1600" dirty="0" smtClean="0">
                          <a:solidFill>
                            <a:srgbClr val="FF0000"/>
                          </a:solidFill>
                          <a:effectLst/>
                        </a:rPr>
                        <a:t>Mrs</a:t>
                      </a:r>
                      <a:r>
                        <a:rPr lang="en-GB" sz="1600" baseline="0" dirty="0" smtClean="0">
                          <a:solidFill>
                            <a:srgbClr val="FF0000"/>
                          </a:solidFill>
                          <a:effectLst/>
                        </a:rPr>
                        <a:t> Bottomley-Blunt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62739930"/>
                  </a:ext>
                </a:extLst>
              </a:tr>
              <a:tr h="662926">
                <a:tc>
                  <a:txBody>
                    <a:bodyPr/>
                    <a:lstStyle/>
                    <a:p>
                      <a:pPr algn="ctr">
                        <a:lnSpc>
                          <a:spcPct val="107000"/>
                        </a:lnSpc>
                        <a:spcAft>
                          <a:spcPts val="0"/>
                        </a:spcAft>
                      </a:pPr>
                      <a:r>
                        <a:rPr lang="en-GB" sz="16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600" dirty="0">
                          <a:effectLst/>
                        </a:rPr>
                        <a:t>Which class is ‘literally the worst class in the world’?</a:t>
                      </a:r>
                      <a:endParaRPr lang="en-GB" sz="1100" dirty="0">
                        <a:effectLst/>
                      </a:endParaRPr>
                    </a:p>
                    <a:p>
                      <a:pPr>
                        <a:lnSpc>
                          <a:spcPct val="107000"/>
                        </a:lnSpc>
                        <a:spcAft>
                          <a:spcPts val="0"/>
                        </a:spcAft>
                      </a:pPr>
                      <a:r>
                        <a:rPr lang="en-GB" sz="1200" dirty="0">
                          <a:effectLst/>
                        </a:rPr>
                        <a:t> </a:t>
                      </a:r>
                      <a:r>
                        <a:rPr lang="en-GB" sz="1600" dirty="0" smtClean="0">
                          <a:solidFill>
                            <a:srgbClr val="FF0000"/>
                          </a:solidFill>
                          <a:effectLst/>
                        </a:rPr>
                        <a:t>4B</a:t>
                      </a:r>
                      <a:endParaRPr lang="en-GB"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44009689"/>
                  </a:ext>
                </a:extLst>
              </a:tr>
              <a:tr h="572397">
                <a:tc>
                  <a:txBody>
                    <a:bodyPr/>
                    <a:lstStyle/>
                    <a:p>
                      <a:pPr algn="ctr">
                        <a:lnSpc>
                          <a:spcPct val="107000"/>
                        </a:lnSpc>
                        <a:spcAft>
                          <a:spcPts val="0"/>
                        </a:spcAft>
                      </a:pPr>
                      <a:r>
                        <a:rPr lang="en-GB" sz="16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600" dirty="0">
                          <a:effectLst/>
                        </a:rPr>
                        <a:t>What is the name of the boy who will be the first to walk a tightrope in space?</a:t>
                      </a:r>
                      <a:endParaRPr lang="en-GB" sz="1100" dirty="0">
                        <a:effectLst/>
                      </a:endParaRPr>
                    </a:p>
                    <a:p>
                      <a:pPr>
                        <a:lnSpc>
                          <a:spcPct val="107000"/>
                        </a:lnSpc>
                        <a:spcAft>
                          <a:spcPts val="0"/>
                        </a:spcAft>
                      </a:pPr>
                      <a:r>
                        <a:rPr lang="en-GB" sz="1600" dirty="0" err="1" smtClean="0">
                          <a:solidFill>
                            <a:srgbClr val="FF0000"/>
                          </a:solidFill>
                          <a:effectLst/>
                        </a:rPr>
                        <a:t>Manjit</a:t>
                      </a:r>
                      <a:r>
                        <a:rPr lang="en-GB" sz="1600" dirty="0" smtClean="0">
                          <a:solidFill>
                            <a:srgbClr val="FF0000"/>
                          </a:solidFill>
                          <a:effectLst/>
                        </a:rPr>
                        <a:t> Morris</a:t>
                      </a:r>
                      <a:endParaRPr lang="en-GB"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0957417"/>
                  </a:ext>
                </a:extLst>
              </a:tr>
              <a:tr h="662926">
                <a:tc>
                  <a:txBody>
                    <a:bodyPr/>
                    <a:lstStyle/>
                    <a:p>
                      <a:pPr algn="ctr">
                        <a:lnSpc>
                          <a:spcPct val="107000"/>
                        </a:lnSpc>
                        <a:spcAft>
                          <a:spcPts val="0"/>
                        </a:spcAft>
                      </a:pPr>
                      <a:r>
                        <a:rPr lang="en-GB" sz="16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600" dirty="0">
                          <a:effectLst/>
                        </a:rPr>
                        <a:t>Who was sick on Mr </a:t>
                      </a:r>
                      <a:r>
                        <a:rPr lang="en-GB" sz="1600" dirty="0" err="1">
                          <a:effectLst/>
                        </a:rPr>
                        <a:t>Nidgett’s</a:t>
                      </a:r>
                      <a:r>
                        <a:rPr lang="en-GB" sz="1600" dirty="0">
                          <a:effectLst/>
                        </a:rPr>
                        <a:t> shoes?</a:t>
                      </a:r>
                      <a:endParaRPr lang="en-GB" sz="1100" dirty="0">
                        <a:effectLst/>
                      </a:endParaRPr>
                    </a:p>
                    <a:p>
                      <a:pPr>
                        <a:lnSpc>
                          <a:spcPct val="107000"/>
                        </a:lnSpc>
                        <a:spcAft>
                          <a:spcPts val="0"/>
                        </a:spcAft>
                      </a:pPr>
                      <a:r>
                        <a:rPr lang="en-GB" sz="1200" dirty="0">
                          <a:effectLst/>
                        </a:rPr>
                        <a:t> </a:t>
                      </a:r>
                      <a:r>
                        <a:rPr lang="en-GB" sz="1600" dirty="0" smtClean="0">
                          <a:solidFill>
                            <a:srgbClr val="FF0000"/>
                          </a:solidFill>
                          <a:effectLst/>
                        </a:rPr>
                        <a:t>Harvey </a:t>
                      </a:r>
                      <a:r>
                        <a:rPr lang="en-GB" sz="1600" dirty="0" err="1" smtClean="0">
                          <a:solidFill>
                            <a:srgbClr val="FF0000"/>
                          </a:solidFill>
                          <a:effectLst/>
                        </a:rPr>
                        <a:t>Burlow</a:t>
                      </a:r>
                      <a:endParaRPr lang="en-GB"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63315530"/>
                  </a:ext>
                </a:extLst>
              </a:tr>
              <a:tr h="662926">
                <a:tc>
                  <a:txBody>
                    <a:bodyPr/>
                    <a:lstStyle/>
                    <a:p>
                      <a:pPr algn="ctr">
                        <a:lnSpc>
                          <a:spcPct val="107000"/>
                        </a:lnSpc>
                        <a:spcAft>
                          <a:spcPts val="0"/>
                        </a:spcAft>
                      </a:pPr>
                      <a:r>
                        <a:rPr lang="en-GB" sz="16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600" dirty="0">
                          <a:effectLst/>
                        </a:rPr>
                        <a:t>Who got nits?</a:t>
                      </a:r>
                      <a:endParaRPr lang="en-GB" sz="1100" dirty="0">
                        <a:effectLst/>
                      </a:endParaRPr>
                    </a:p>
                    <a:p>
                      <a:pPr>
                        <a:lnSpc>
                          <a:spcPct val="107000"/>
                        </a:lnSpc>
                        <a:spcAft>
                          <a:spcPts val="0"/>
                        </a:spcAft>
                      </a:pPr>
                      <a:r>
                        <a:rPr lang="en-GB" sz="1200" dirty="0">
                          <a:effectLst/>
                        </a:rPr>
                        <a:t> </a:t>
                      </a:r>
                      <a:r>
                        <a:rPr lang="en-GB" sz="1600" dirty="0" smtClean="0">
                          <a:solidFill>
                            <a:srgbClr val="FF0000"/>
                          </a:solidFill>
                          <a:effectLst/>
                        </a:rPr>
                        <a:t>Lionel</a:t>
                      </a:r>
                      <a:r>
                        <a:rPr lang="en-GB" sz="1600" baseline="0" dirty="0" smtClean="0">
                          <a:solidFill>
                            <a:srgbClr val="FF0000"/>
                          </a:solidFill>
                          <a:effectLst/>
                        </a:rPr>
                        <a:t> Dawes</a:t>
                      </a:r>
                      <a:endParaRPr lang="en-GB" sz="1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15200420"/>
                  </a:ext>
                </a:extLst>
              </a:tr>
              <a:tr h="662926">
                <a:tc>
                  <a:txBody>
                    <a:bodyPr/>
                    <a:lstStyle/>
                    <a:p>
                      <a:pPr algn="ctr">
                        <a:lnSpc>
                          <a:spcPct val="107000"/>
                        </a:lnSpc>
                        <a:spcAft>
                          <a:spcPts val="0"/>
                        </a:spcAft>
                      </a:pPr>
                      <a:r>
                        <a:rPr lang="en-GB" sz="1600">
                          <a:effectLst/>
                        </a:rPr>
                        <a:t>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600" dirty="0">
                          <a:effectLst/>
                        </a:rPr>
                        <a:t>Who is 4A’s class captain?</a:t>
                      </a:r>
                      <a:endParaRPr lang="en-GB" sz="1100" dirty="0">
                        <a:effectLst/>
                      </a:endParaRPr>
                    </a:p>
                    <a:p>
                      <a:pPr>
                        <a:lnSpc>
                          <a:spcPct val="107000"/>
                        </a:lnSpc>
                        <a:spcAft>
                          <a:spcPts val="0"/>
                        </a:spcAft>
                      </a:pPr>
                      <a:r>
                        <a:rPr lang="en-GB" sz="1600" dirty="0" smtClean="0">
                          <a:solidFill>
                            <a:srgbClr val="FF0000"/>
                          </a:solidFill>
                          <a:effectLst/>
                          <a:latin typeface="+mn-lt"/>
                          <a:ea typeface="+mn-ea"/>
                          <a:cs typeface="+mn-cs"/>
                        </a:rPr>
                        <a:t>Eustace</a:t>
                      </a:r>
                      <a:r>
                        <a:rPr lang="en-GB" sz="1600" baseline="0" dirty="0" smtClean="0">
                          <a:solidFill>
                            <a:srgbClr val="FF0000"/>
                          </a:solidFill>
                          <a:effectLst/>
                          <a:latin typeface="+mn-lt"/>
                          <a:ea typeface="+mn-ea"/>
                          <a:cs typeface="+mn-cs"/>
                        </a:rPr>
                        <a:t> Troy</a:t>
                      </a:r>
                      <a:endParaRPr lang="en-GB"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37488384"/>
                  </a:ext>
                </a:extLst>
              </a:tr>
            </a:tbl>
          </a:graphicData>
        </a:graphic>
      </p:graphicFrame>
    </p:spTree>
    <p:extLst>
      <p:ext uri="{BB962C8B-B14F-4D97-AF65-F5344CB8AC3E}">
        <p14:creationId xmlns:p14="http://schemas.microsoft.com/office/powerpoint/2010/main" val="32792213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88213" y="751403"/>
            <a:ext cx="7415574" cy="4032799"/>
          </a:xfrm>
          <a:prstGeom prst="rect">
            <a:avLst/>
          </a:prstGeom>
        </p:spPr>
      </p:pic>
    </p:spTree>
    <p:extLst>
      <p:ext uri="{BB962C8B-B14F-4D97-AF65-F5344CB8AC3E}">
        <p14:creationId xmlns:p14="http://schemas.microsoft.com/office/powerpoint/2010/main" val="15722065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Answers</a:t>
            </a:r>
            <a:endParaRPr lang="en-GB" dirty="0"/>
          </a:p>
        </p:txBody>
      </p:sp>
      <p:sp>
        <p:nvSpPr>
          <p:cNvPr id="3" name="Content Placeholder 2"/>
          <p:cNvSpPr>
            <a:spLocks noGrp="1"/>
          </p:cNvSpPr>
          <p:nvPr>
            <p:ph idx="1"/>
          </p:nvPr>
        </p:nvSpPr>
        <p:spPr>
          <a:xfrm>
            <a:off x="544010" y="1690688"/>
            <a:ext cx="10809790" cy="4710112"/>
          </a:xfrm>
        </p:spPr>
        <p:txBody>
          <a:bodyPr>
            <a:normAutofit fontScale="92500" lnSpcReduction="10000"/>
          </a:bodyPr>
          <a:lstStyle/>
          <a:p>
            <a:pPr marL="0" indent="0">
              <a:buNone/>
            </a:pPr>
            <a:r>
              <a:rPr lang="en-GB" dirty="0" smtClean="0"/>
              <a:t>Is this likely to be true?</a:t>
            </a:r>
          </a:p>
          <a:p>
            <a:r>
              <a:rPr lang="en-GB" dirty="0" smtClean="0"/>
              <a:t>It is unlikely that Grandpa would have eaten gravel for lunch.</a:t>
            </a:r>
          </a:p>
          <a:p>
            <a:endParaRPr lang="en-GB" dirty="0"/>
          </a:p>
          <a:p>
            <a:pPr marL="0" indent="0">
              <a:buNone/>
            </a:pPr>
            <a:r>
              <a:rPr lang="en-GB" dirty="0" smtClean="0"/>
              <a:t>Why did Grandpa say it?</a:t>
            </a:r>
          </a:p>
          <a:p>
            <a:r>
              <a:rPr lang="en-GB" dirty="0" smtClean="0"/>
              <a:t>Grandpa could have said it to prove that being arrested is a lesser punishment than his normal journey to school.</a:t>
            </a:r>
          </a:p>
          <a:p>
            <a:endParaRPr lang="en-GB" dirty="0"/>
          </a:p>
          <a:p>
            <a:pPr marL="0" indent="0">
              <a:buNone/>
            </a:pPr>
            <a:r>
              <a:rPr lang="en-GB" dirty="0" smtClean="0"/>
              <a:t>Explain what he is trying to prove to people.</a:t>
            </a:r>
          </a:p>
          <a:p>
            <a:r>
              <a:rPr lang="en-GB" dirty="0" smtClean="0"/>
              <a:t>Grandpa might be trying to prove to the children that they do not have it as tough at school as they think, through saying in his day he went through tougher times. Shows resilience. </a:t>
            </a:r>
            <a:endParaRPr lang="en-GB" dirty="0"/>
          </a:p>
        </p:txBody>
      </p:sp>
    </p:spTree>
    <p:extLst>
      <p:ext uri="{BB962C8B-B14F-4D97-AF65-F5344CB8AC3E}">
        <p14:creationId xmlns:p14="http://schemas.microsoft.com/office/powerpoint/2010/main" val="6923607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30311" y="1324997"/>
            <a:ext cx="7593366" cy="3919574"/>
          </a:xfrm>
          <a:prstGeom prst="rect">
            <a:avLst/>
          </a:prstGeom>
        </p:spPr>
      </p:pic>
    </p:spTree>
    <p:extLst>
      <p:ext uri="{BB962C8B-B14F-4D97-AF65-F5344CB8AC3E}">
        <p14:creationId xmlns:p14="http://schemas.microsoft.com/office/powerpoint/2010/main" val="17696392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Answer</a:t>
            </a:r>
            <a:endParaRPr lang="en-GB" dirty="0"/>
          </a:p>
        </p:txBody>
      </p:sp>
      <p:sp>
        <p:nvSpPr>
          <p:cNvPr id="3" name="Content Placeholder 2"/>
          <p:cNvSpPr>
            <a:spLocks noGrp="1"/>
          </p:cNvSpPr>
          <p:nvPr>
            <p:ph idx="1"/>
          </p:nvPr>
        </p:nvSpPr>
        <p:spPr/>
        <p:txBody>
          <a:bodyPr/>
          <a:lstStyle/>
          <a:p>
            <a:pPr marL="0" indent="0">
              <a:buNone/>
            </a:pPr>
            <a:r>
              <a:rPr lang="en-GB" dirty="0" smtClean="0"/>
              <a:t>It tells us that </a:t>
            </a:r>
            <a:r>
              <a:rPr lang="en-GB" dirty="0" err="1" smtClean="0"/>
              <a:t>Manjot</a:t>
            </a:r>
            <a:r>
              <a:rPr lang="en-GB" dirty="0" smtClean="0"/>
              <a:t> was so excited to get a dog for his birthday. Stanley writes that  his head had “literally exploded” which could mean he could not contain his feelings and excitement as they nearly burst out of his head. </a:t>
            </a:r>
            <a:endParaRPr lang="en-GB" dirty="0"/>
          </a:p>
          <a:p>
            <a:pPr marL="0" indent="0">
              <a:buNone/>
            </a:pPr>
            <a:r>
              <a:rPr lang="en-GB" dirty="0" smtClean="0"/>
              <a:t>I think my head would explode with excitement too.</a:t>
            </a:r>
            <a:endParaRPr lang="en-GB" dirty="0"/>
          </a:p>
        </p:txBody>
      </p:sp>
    </p:spTree>
    <p:extLst>
      <p:ext uri="{BB962C8B-B14F-4D97-AF65-F5344CB8AC3E}">
        <p14:creationId xmlns:p14="http://schemas.microsoft.com/office/powerpoint/2010/main" val="4066099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4286" y="4114799"/>
            <a:ext cx="10515600" cy="1568387"/>
          </a:xfrm>
        </p:spPr>
        <p:txBody>
          <a:bodyPr/>
          <a:lstStyle/>
          <a:p>
            <a:endParaRPr lang="en-GB" dirty="0"/>
          </a:p>
        </p:txBody>
      </p:sp>
      <p:pic>
        <p:nvPicPr>
          <p:cNvPr id="4" name="Picture 3"/>
          <p:cNvPicPr>
            <a:picLocks noChangeAspect="1"/>
          </p:cNvPicPr>
          <p:nvPr/>
        </p:nvPicPr>
        <p:blipFill>
          <a:blip r:embed="rId2"/>
          <a:stretch>
            <a:fillRect/>
          </a:stretch>
        </p:blipFill>
        <p:spPr>
          <a:xfrm>
            <a:off x="2551176" y="500164"/>
            <a:ext cx="7381819" cy="2685603"/>
          </a:xfrm>
          <a:prstGeom prst="rect">
            <a:avLst/>
          </a:prstGeom>
        </p:spPr>
      </p:pic>
    </p:spTree>
    <p:extLst>
      <p:ext uri="{BB962C8B-B14F-4D97-AF65-F5344CB8AC3E}">
        <p14:creationId xmlns:p14="http://schemas.microsoft.com/office/powerpoint/2010/main" val="37439475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93245" y="563488"/>
            <a:ext cx="7326312" cy="5695320"/>
          </a:xfrm>
          <a:prstGeom prst="rect">
            <a:avLst/>
          </a:prstGeom>
        </p:spPr>
      </p:pic>
    </p:spTree>
    <p:extLst>
      <p:ext uri="{BB962C8B-B14F-4D97-AF65-F5344CB8AC3E}">
        <p14:creationId xmlns:p14="http://schemas.microsoft.com/office/powerpoint/2010/main" val="26586730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385" y="365125"/>
            <a:ext cx="10515600" cy="1325563"/>
          </a:xfrm>
        </p:spPr>
        <p:txBody>
          <a:bodyPr/>
          <a:lstStyle/>
          <a:p>
            <a:r>
              <a:rPr lang="en-GB" dirty="0" smtClean="0"/>
              <a:t>After Lesson Task</a:t>
            </a:r>
            <a:endParaRPr lang="en-GB" dirty="0"/>
          </a:p>
        </p:txBody>
      </p:sp>
      <p:pic>
        <p:nvPicPr>
          <p:cNvPr id="4" name="Picture 3"/>
          <p:cNvPicPr>
            <a:picLocks noChangeAspect="1"/>
          </p:cNvPicPr>
          <p:nvPr/>
        </p:nvPicPr>
        <p:blipFill>
          <a:blip r:embed="rId2"/>
          <a:stretch>
            <a:fillRect/>
          </a:stretch>
        </p:blipFill>
        <p:spPr>
          <a:xfrm>
            <a:off x="3303316" y="1690688"/>
            <a:ext cx="6227773" cy="5026125"/>
          </a:xfrm>
          <a:prstGeom prst="rect">
            <a:avLst/>
          </a:prstGeom>
        </p:spPr>
      </p:pic>
    </p:spTree>
    <p:extLst>
      <p:ext uri="{BB962C8B-B14F-4D97-AF65-F5344CB8AC3E}">
        <p14:creationId xmlns:p14="http://schemas.microsoft.com/office/powerpoint/2010/main" val="1898806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TotalTime>
  <Words>224</Words>
  <Application>Microsoft Office PowerPoint</Application>
  <PresentationFormat>Widescreen</PresentationFormat>
  <Paragraphs>32</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Answers</vt:lpstr>
      <vt:lpstr>PowerPoint Presentation</vt:lpstr>
      <vt:lpstr>Example Answers</vt:lpstr>
      <vt:lpstr>PowerPoint Presentation</vt:lpstr>
      <vt:lpstr>Example Answer</vt:lpstr>
      <vt:lpstr>PowerPoint Presentation</vt:lpstr>
      <vt:lpstr>PowerPoint Presentation</vt:lpstr>
      <vt:lpstr>After Lesson 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Dolman WOP</dc:creator>
  <cp:lastModifiedBy>C Dolman WOP</cp:lastModifiedBy>
  <cp:revision>16</cp:revision>
  <dcterms:created xsi:type="dcterms:W3CDTF">2021-02-02T13:52:48Z</dcterms:created>
  <dcterms:modified xsi:type="dcterms:W3CDTF">2021-02-03T13:18:35Z</dcterms:modified>
</cp:coreProperties>
</file>