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186A"/>
    <a:srgbClr val="A873B0"/>
    <a:srgbClr val="F08115"/>
    <a:srgbClr val="F1AC01"/>
    <a:srgbClr val="EAC303"/>
    <a:srgbClr val="2DB6BC"/>
    <a:srgbClr val="009285"/>
    <a:srgbClr val="87CCC1"/>
    <a:srgbClr val="EBB01C"/>
    <a:srgbClr val="FAB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6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Relationship Id="rId27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12.xml"/><Relationship Id="rId7" Type="http://schemas.openxmlformats.org/officeDocument/2006/relationships/slide" Target="slide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5" Type="http://schemas.openxmlformats.org/officeDocument/2006/relationships/slide" Target="slide5.xml"/><Relationship Id="rId10" Type="http://schemas.openxmlformats.org/officeDocument/2006/relationships/slide" Target="slide10.xml"/><Relationship Id="rId4" Type="http://schemas.openxmlformats.org/officeDocument/2006/relationships/slide" Target="slide4.xml"/><Relationship Id="rId9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slide" Target="slide2.xml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5" Type="http://schemas.openxmlformats.org/officeDocument/2006/relationships/slide" Target="slide2.xml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5" Type="http://schemas.openxmlformats.org/officeDocument/2006/relationships/slide" Target="slide2.xml"/><Relationship Id="rId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5" Type="http://schemas.openxmlformats.org/officeDocument/2006/relationships/slide" Target="slide2.xml"/><Relationship Id="rId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597113"/>
            <a:ext cx="8220075" cy="595304"/>
          </a:xfrm>
        </p:spPr>
        <p:txBody>
          <a:bodyPr anchor="ctr" anchorCtr="0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Twinkl" pitchFamily="50" charset="0"/>
              </a:rPr>
              <a:t>Contents</a:t>
            </a:r>
            <a:endParaRPr lang="en-GB" sz="3600" dirty="0">
              <a:latin typeface="+mn-lt"/>
            </a:endParaRPr>
          </a:p>
        </p:txBody>
      </p:sp>
      <p:sp>
        <p:nvSpPr>
          <p:cNvPr id="14" name="1 Text">
            <a:hlinkClick r:id="rId2" action="ppaction://hlinksldjump"/>
          </p:cNvPr>
          <p:cNvSpPr/>
          <p:nvPr/>
        </p:nvSpPr>
        <p:spPr>
          <a:xfrm>
            <a:off x="1891107" y="1317787"/>
            <a:ext cx="5352256" cy="432000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Boris the Bat’s Party – Counting Back</a:t>
            </a:r>
          </a:p>
        </p:txBody>
      </p:sp>
      <p:sp>
        <p:nvSpPr>
          <p:cNvPr id="15" name="2 Text">
            <a:hlinkClick r:id="rId3" action="ppaction://hlinksldjump"/>
          </p:cNvPr>
          <p:cNvSpPr/>
          <p:nvPr/>
        </p:nvSpPr>
        <p:spPr>
          <a:xfrm>
            <a:off x="1891107" y="1869081"/>
            <a:ext cx="5352256" cy="432000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Larry Ladybird’s Fashion – Complement of a Set</a:t>
            </a:r>
          </a:p>
        </p:txBody>
      </p:sp>
      <p:sp>
        <p:nvSpPr>
          <p:cNvPr id="16" name="3 Text">
            <a:hlinkClick r:id="rId3" action="ppaction://hlinksldjump"/>
          </p:cNvPr>
          <p:cNvSpPr/>
          <p:nvPr/>
        </p:nvSpPr>
        <p:spPr>
          <a:xfrm>
            <a:off x="1891107" y="2420375"/>
            <a:ext cx="5352256" cy="432000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Alien Adventure – Subtraction by Comparison</a:t>
            </a:r>
          </a:p>
        </p:txBody>
      </p:sp>
      <p:sp>
        <p:nvSpPr>
          <p:cNvPr id="17" name="4 Text">
            <a:hlinkClick r:id="" action="ppaction://noaction"/>
          </p:cNvPr>
          <p:cNvSpPr/>
          <p:nvPr/>
        </p:nvSpPr>
        <p:spPr>
          <a:xfrm>
            <a:off x="1891107" y="2971669"/>
            <a:ext cx="5352256" cy="427390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Hungry Henry the Caterpillar – Counting Back</a:t>
            </a:r>
          </a:p>
        </p:txBody>
      </p:sp>
      <p:sp>
        <p:nvSpPr>
          <p:cNvPr id="18" name="5 Text">
            <a:hlinkClick r:id="rId3" action="ppaction://hlinksldjump"/>
          </p:cNvPr>
          <p:cNvSpPr/>
          <p:nvPr/>
        </p:nvSpPr>
        <p:spPr>
          <a:xfrm>
            <a:off x="1891107" y="3518353"/>
            <a:ext cx="5352256" cy="432000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Unicorn Horns – Complement of a Set</a:t>
            </a:r>
          </a:p>
        </p:txBody>
      </p:sp>
      <p:sp>
        <p:nvSpPr>
          <p:cNvPr id="19" name="6 Text">
            <a:hlinkClick r:id="rId2" action="ppaction://hlinksldjump"/>
          </p:cNvPr>
          <p:cNvSpPr/>
          <p:nvPr/>
        </p:nvSpPr>
        <p:spPr>
          <a:xfrm>
            <a:off x="1891107" y="4069647"/>
            <a:ext cx="5352256" cy="432000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Minibeast Hunt – Subtraction by Comparison</a:t>
            </a:r>
          </a:p>
        </p:txBody>
      </p:sp>
      <p:sp>
        <p:nvSpPr>
          <p:cNvPr id="20" name="7 Text">
            <a:hlinkClick r:id="" action="ppaction://noaction"/>
          </p:cNvPr>
          <p:cNvSpPr/>
          <p:nvPr/>
        </p:nvSpPr>
        <p:spPr>
          <a:xfrm>
            <a:off x="1884973" y="4614866"/>
            <a:ext cx="5352256" cy="432000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Fergus the Frog – Counting Back</a:t>
            </a:r>
          </a:p>
        </p:txBody>
      </p:sp>
      <p:sp>
        <p:nvSpPr>
          <p:cNvPr id="22" name="8 Text">
            <a:hlinkClick r:id="" action="ppaction://noaction"/>
          </p:cNvPr>
          <p:cNvSpPr/>
          <p:nvPr/>
        </p:nvSpPr>
        <p:spPr>
          <a:xfrm>
            <a:off x="1891107" y="5172235"/>
            <a:ext cx="5352256" cy="432000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Under the Sea – Complement of a Set</a:t>
            </a:r>
          </a:p>
        </p:txBody>
      </p:sp>
      <p:sp>
        <p:nvSpPr>
          <p:cNvPr id="30" name="9 Text">
            <a:hlinkClick r:id="" action="ppaction://noaction"/>
          </p:cNvPr>
          <p:cNvSpPr/>
          <p:nvPr/>
        </p:nvSpPr>
        <p:spPr>
          <a:xfrm>
            <a:off x="1884973" y="5723530"/>
            <a:ext cx="5352256" cy="432000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Car Park – Subtraction by Comparison</a:t>
            </a:r>
          </a:p>
        </p:txBody>
      </p:sp>
      <p:sp>
        <p:nvSpPr>
          <p:cNvPr id="3" name="Hyperlink 1">
            <a:hlinkClick r:id="rId2" action="ppaction://hlinksldjump"/>
          </p:cNvPr>
          <p:cNvSpPr/>
          <p:nvPr/>
        </p:nvSpPr>
        <p:spPr>
          <a:xfrm>
            <a:off x="1884973" y="1317787"/>
            <a:ext cx="5352256" cy="4267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Hyperlink 2">
            <a:hlinkClick r:id="rId4" action="ppaction://hlinksldjump"/>
          </p:cNvPr>
          <p:cNvSpPr/>
          <p:nvPr/>
        </p:nvSpPr>
        <p:spPr>
          <a:xfrm>
            <a:off x="1884973" y="1874219"/>
            <a:ext cx="5352256" cy="4373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Hyperlink 3">
            <a:hlinkClick r:id="rId5" action="ppaction://hlinksldjump"/>
          </p:cNvPr>
          <p:cNvSpPr/>
          <p:nvPr/>
        </p:nvSpPr>
        <p:spPr>
          <a:xfrm>
            <a:off x="1884973" y="2420819"/>
            <a:ext cx="5352256" cy="4267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Hyperlink 4">
            <a:hlinkClick r:id="rId6" action="ppaction://hlinksldjump"/>
          </p:cNvPr>
          <p:cNvSpPr/>
          <p:nvPr/>
        </p:nvSpPr>
        <p:spPr>
          <a:xfrm>
            <a:off x="1884973" y="2972155"/>
            <a:ext cx="5352256" cy="4267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Hyperlink 5">
            <a:hlinkClick r:id="rId7" action="ppaction://hlinksldjump"/>
          </p:cNvPr>
          <p:cNvSpPr/>
          <p:nvPr/>
        </p:nvSpPr>
        <p:spPr>
          <a:xfrm>
            <a:off x="1884973" y="3523491"/>
            <a:ext cx="5352256" cy="4267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Hyperlink 6">
            <a:hlinkClick r:id="rId8" action="ppaction://hlinksldjump"/>
          </p:cNvPr>
          <p:cNvSpPr/>
          <p:nvPr/>
        </p:nvSpPr>
        <p:spPr>
          <a:xfrm>
            <a:off x="1884973" y="4074827"/>
            <a:ext cx="5352256" cy="4267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8" name="Hyperlink 7">
            <a:hlinkClick r:id="rId9" action="ppaction://hlinksldjump"/>
          </p:cNvPr>
          <p:cNvSpPr/>
          <p:nvPr/>
        </p:nvSpPr>
        <p:spPr>
          <a:xfrm>
            <a:off x="1884973" y="4626163"/>
            <a:ext cx="5352256" cy="4267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Hyperlink 8">
            <a:hlinkClick r:id="rId10" action="ppaction://hlinksldjump"/>
          </p:cNvPr>
          <p:cNvSpPr/>
          <p:nvPr/>
        </p:nvSpPr>
        <p:spPr>
          <a:xfrm>
            <a:off x="1884973" y="5177499"/>
            <a:ext cx="5352256" cy="4267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Hyperlink 9">
            <a:hlinkClick r:id="rId11" action="ppaction://hlinksldjump"/>
          </p:cNvPr>
          <p:cNvSpPr/>
          <p:nvPr/>
        </p:nvSpPr>
        <p:spPr>
          <a:xfrm>
            <a:off x="1884973" y="5728835"/>
            <a:ext cx="5352256" cy="4267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/>
              <a:t>Boris the Bat’s Party – Counting Back 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36274" y="1330944"/>
            <a:ext cx="4843234" cy="1197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rgbClr val="000000"/>
                </a:solidFill>
                <a:latin typeface="Twinkl" pitchFamily="50" charset="0"/>
              </a:rPr>
              <a:t>Boris the bat has invited 8 bat friends to a party in his cave. Some bats need to go home. Click on the moon to make some bats leave. How many bats are left in the cave? Count back from 8 to find the answer. </a:t>
            </a:r>
            <a:endParaRPr lang="en-GB" sz="1600" b="0" dirty="0"/>
          </a:p>
        </p:txBody>
      </p:sp>
      <p:sp>
        <p:nvSpPr>
          <p:cNvPr id="6" name="Rectangle: Rounded Corners 5"/>
          <p:cNvSpPr/>
          <p:nvPr/>
        </p:nvSpPr>
        <p:spPr>
          <a:xfrm>
            <a:off x="637182" y="6016212"/>
            <a:ext cx="7728574" cy="664233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Click on the Boris the bat to reveal questions that encourage the development of children’s mathematical reasoning skills.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8" name="Question 3"/>
          <p:cNvSpPr/>
          <p:nvPr/>
        </p:nvSpPr>
        <p:spPr>
          <a:xfrm>
            <a:off x="5218607" y="1445079"/>
            <a:ext cx="2200900" cy="897878"/>
          </a:xfrm>
          <a:prstGeom prst="roundRect">
            <a:avLst>
              <a:gd name="adj" fmla="val 20574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How many bats are left in the cave?</a:t>
            </a:r>
          </a:p>
        </p:txBody>
      </p:sp>
      <p:sp>
        <p:nvSpPr>
          <p:cNvPr id="9" name="Question 2"/>
          <p:cNvSpPr/>
          <p:nvPr/>
        </p:nvSpPr>
        <p:spPr>
          <a:xfrm>
            <a:off x="5218607" y="1439016"/>
            <a:ext cx="2200900" cy="903941"/>
          </a:xfrm>
          <a:prstGeom prst="roundRect">
            <a:avLst>
              <a:gd name="adj" fmla="val 16118"/>
            </a:avLst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Can you also count back using your fingers?</a:t>
            </a:r>
          </a:p>
        </p:txBody>
      </p:sp>
      <p:sp>
        <p:nvSpPr>
          <p:cNvPr id="10" name="Question 1"/>
          <p:cNvSpPr/>
          <p:nvPr/>
        </p:nvSpPr>
        <p:spPr>
          <a:xfrm>
            <a:off x="5214725" y="1446324"/>
            <a:ext cx="2208664" cy="897878"/>
          </a:xfrm>
          <a:prstGeom prst="roundRect">
            <a:avLst>
              <a:gd name="adj" fmla="val 13323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How many do you need to count back?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236274" y="199475"/>
            <a:ext cx="558839" cy="558839"/>
            <a:chOff x="1308100" y="3224141"/>
            <a:chExt cx="635000" cy="635000"/>
          </a:xfrm>
        </p:grpSpPr>
        <p:sp>
          <p:nvSpPr>
            <p:cNvPr id="15" name="Oval 14"/>
            <p:cNvSpPr/>
            <p:nvPr/>
          </p:nvSpPr>
          <p:spPr>
            <a:xfrm>
              <a:off x="1308100" y="3224141"/>
              <a:ext cx="635000" cy="635000"/>
            </a:xfrm>
            <a:prstGeom prst="ellipse">
              <a:avLst/>
            </a:prstGeom>
            <a:solidFill>
              <a:srgbClr val="2DB6BC"/>
            </a:solidFill>
            <a:ln w="1905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Arrow: Right 15"/>
            <p:cNvSpPr/>
            <p:nvPr/>
          </p:nvSpPr>
          <p:spPr>
            <a:xfrm flipH="1">
              <a:off x="1475799" y="3438306"/>
              <a:ext cx="293200" cy="231800"/>
            </a:xfrm>
            <a:prstGeom prst="rightArrow">
              <a:avLst/>
            </a:prstGeom>
            <a:solidFill>
              <a:srgbClr val="87CCC1"/>
            </a:solidFill>
            <a:ln w="1270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" name="Reset Button"/>
          <p:cNvGrpSpPr/>
          <p:nvPr/>
        </p:nvGrpSpPr>
        <p:grpSpPr>
          <a:xfrm>
            <a:off x="7124162" y="2374192"/>
            <a:ext cx="1808779" cy="558839"/>
            <a:chOff x="2452090" y="4000699"/>
            <a:chExt cx="1808779" cy="558839"/>
          </a:xfrm>
        </p:grpSpPr>
        <p:sp>
          <p:nvSpPr>
            <p:cNvPr id="4" name="Rectangle"/>
            <p:cNvSpPr/>
            <p:nvPr/>
          </p:nvSpPr>
          <p:spPr>
            <a:xfrm>
              <a:off x="2452090" y="4088365"/>
              <a:ext cx="1529360" cy="356071"/>
            </a:xfrm>
            <a:prstGeom prst="roundRect">
              <a:avLst>
                <a:gd name="adj" fmla="val 10648"/>
              </a:avLst>
            </a:prstGeom>
            <a:solidFill>
              <a:srgbClr val="EAC3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Reset text"/>
            <p:cNvSpPr txBox="1"/>
            <p:nvPr/>
          </p:nvSpPr>
          <p:spPr>
            <a:xfrm>
              <a:off x="2764629" y="4075104"/>
              <a:ext cx="12168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reset</a:t>
              </a:r>
            </a:p>
          </p:txBody>
        </p:sp>
        <p:sp>
          <p:nvSpPr>
            <p:cNvPr id="41" name="Circle"/>
            <p:cNvSpPr/>
            <p:nvPr/>
          </p:nvSpPr>
          <p:spPr>
            <a:xfrm>
              <a:off x="3702030" y="4000699"/>
              <a:ext cx="558839" cy="558839"/>
            </a:xfrm>
            <a:prstGeom prst="ellipse">
              <a:avLst/>
            </a:prstGeom>
            <a:solidFill>
              <a:srgbClr val="FAB00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3" name="Arrow: Circular 22"/>
            <p:cNvSpPr/>
            <p:nvPr/>
          </p:nvSpPr>
          <p:spPr>
            <a:xfrm>
              <a:off x="3823596" y="4128731"/>
              <a:ext cx="315705" cy="315705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1447423"/>
                <a:gd name="adj5" fmla="val 1413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Click Again Button"/>
          <p:cNvGrpSpPr/>
          <p:nvPr/>
        </p:nvGrpSpPr>
        <p:grpSpPr>
          <a:xfrm>
            <a:off x="7126486" y="2380656"/>
            <a:ext cx="1810288" cy="558839"/>
            <a:chOff x="3062247" y="3925433"/>
            <a:chExt cx="1810288" cy="558839"/>
          </a:xfrm>
        </p:grpSpPr>
        <p:sp>
          <p:nvSpPr>
            <p:cNvPr id="44" name="Rectangle"/>
            <p:cNvSpPr/>
            <p:nvPr/>
          </p:nvSpPr>
          <p:spPr>
            <a:xfrm>
              <a:off x="3063756" y="4016190"/>
              <a:ext cx="1483181" cy="356071"/>
            </a:xfrm>
            <a:prstGeom prst="roundRect">
              <a:avLst>
                <a:gd name="adj" fmla="val 10648"/>
              </a:avLst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set text"/>
            <p:cNvSpPr txBox="1"/>
            <p:nvPr/>
          </p:nvSpPr>
          <p:spPr>
            <a:xfrm>
              <a:off x="3062247" y="4018356"/>
              <a:ext cx="1325327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700" b="1" dirty="0">
                  <a:solidFill>
                    <a:schemeClr val="bg1"/>
                  </a:solidFill>
                </a:rPr>
                <a:t>click again</a:t>
              </a:r>
            </a:p>
          </p:txBody>
        </p:sp>
        <p:sp>
          <p:nvSpPr>
            <p:cNvPr id="46" name="Circle"/>
            <p:cNvSpPr/>
            <p:nvPr/>
          </p:nvSpPr>
          <p:spPr>
            <a:xfrm>
              <a:off x="4313696" y="3925433"/>
              <a:ext cx="558839" cy="558839"/>
            </a:xfrm>
            <a:prstGeom prst="ellipse">
              <a:avLst/>
            </a:prstGeom>
            <a:solidFill>
              <a:srgbClr val="0092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9" name="Arrow: Right 28"/>
            <p:cNvSpPr/>
            <p:nvPr/>
          </p:nvSpPr>
          <p:spPr>
            <a:xfrm>
              <a:off x="4441150" y="4127461"/>
              <a:ext cx="299165" cy="170695"/>
            </a:xfrm>
            <a:prstGeom prst="rightArrow">
              <a:avLst>
                <a:gd name="adj1" fmla="val 47210"/>
                <a:gd name="adj2" fmla="val 555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5" name="Number Lin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9892184"/>
              </p:ext>
            </p:extLst>
          </p:nvPr>
        </p:nvGraphicFramePr>
        <p:xfrm>
          <a:off x="872185" y="5718258"/>
          <a:ext cx="7390100" cy="16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9010">
                  <a:extLst>
                    <a:ext uri="{9D8B030D-6E8A-4147-A177-3AD203B41FA5}">
                      <a16:colId xmlns:a16="http://schemas.microsoft.com/office/drawing/2014/main" xmlns="" val="792963582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4247960455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26525655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98513814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4265394801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2795934236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4209405693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267974393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1924074173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32614087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24451099"/>
                  </a:ext>
                </a:extLst>
              </a:tr>
            </a:tbl>
          </a:graphicData>
        </a:graphic>
      </p:graphicFrame>
      <p:grpSp>
        <p:nvGrpSpPr>
          <p:cNvPr id="27" name="Number Line Numbers"/>
          <p:cNvGrpSpPr/>
          <p:nvPr/>
        </p:nvGrpSpPr>
        <p:grpSpPr>
          <a:xfrm>
            <a:off x="710694" y="5405827"/>
            <a:ext cx="7817351" cy="175082"/>
            <a:chOff x="660172" y="5246703"/>
            <a:chExt cx="7817351" cy="412834"/>
          </a:xfrm>
        </p:grpSpPr>
        <p:sp>
          <p:nvSpPr>
            <p:cNvPr id="28" name="TextBox 27"/>
            <p:cNvSpPr txBox="1"/>
            <p:nvPr/>
          </p:nvSpPr>
          <p:spPr>
            <a:xfrm>
              <a:off x="660172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2DB6BC"/>
                  </a:solidFill>
                </a:rPr>
                <a:t>0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404458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F08115"/>
                  </a:solidFill>
                </a:rPr>
                <a:t>1 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148744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2DB6BC"/>
                  </a:solidFill>
                </a:rPr>
                <a:t>2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890011" y="5290205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F08115"/>
                  </a:solidFill>
                </a:rPr>
                <a:t>3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614327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2DB6BC"/>
                  </a:solidFill>
                </a:rPr>
                <a:t>4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64505" y="5246703"/>
              <a:ext cx="3004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F08115"/>
                  </a:solidFill>
                </a:rPr>
                <a:t>5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076265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2DB6BC"/>
                  </a:solidFill>
                </a:rPr>
                <a:t>6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820551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F08115"/>
                  </a:solidFill>
                </a:rPr>
                <a:t>7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579935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2DB6BC"/>
                  </a:solidFill>
                </a:rPr>
                <a:t>8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300244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F08115"/>
                  </a:solidFill>
                </a:rPr>
                <a:t>9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973507" y="5246703"/>
              <a:ext cx="5040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2DB6BC"/>
                  </a:solidFill>
                </a:rPr>
                <a:t>10</a:t>
              </a:r>
            </a:p>
          </p:txBody>
        </p:sp>
      </p:grpSp>
      <p:pic>
        <p:nvPicPr>
          <p:cNvPr id="12" name="Cav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5" t="33237" r="525" b="4638"/>
          <a:stretch/>
        </p:blipFill>
        <p:spPr>
          <a:xfrm>
            <a:off x="748439" y="3396301"/>
            <a:ext cx="3883769" cy="1706115"/>
          </a:xfrm>
          <a:prstGeom prst="rect">
            <a:avLst/>
          </a:prstGeom>
        </p:spPr>
      </p:pic>
      <p:sp>
        <p:nvSpPr>
          <p:cNvPr id="13" name="8"/>
          <p:cNvSpPr/>
          <p:nvPr/>
        </p:nvSpPr>
        <p:spPr>
          <a:xfrm>
            <a:off x="4139176" y="3709394"/>
            <a:ext cx="1041886" cy="1041886"/>
          </a:xfrm>
          <a:prstGeom prst="ellipse">
            <a:avLst/>
          </a:prstGeom>
          <a:solidFill>
            <a:srgbClr val="EAC303"/>
          </a:solidFill>
          <a:ln w="38100">
            <a:solidFill>
              <a:srgbClr val="EBB0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8</a:t>
            </a:r>
          </a:p>
        </p:txBody>
      </p:sp>
      <p:sp>
        <p:nvSpPr>
          <p:cNvPr id="14" name="Oval 13"/>
          <p:cNvSpPr/>
          <p:nvPr/>
        </p:nvSpPr>
        <p:spPr>
          <a:xfrm>
            <a:off x="6561930" y="5338091"/>
            <a:ext cx="426619" cy="426620"/>
          </a:xfrm>
          <a:prstGeom prst="ellipse">
            <a:avLst/>
          </a:prstGeom>
          <a:noFill/>
          <a:ln w="28575">
            <a:solidFill>
              <a:srgbClr val="EBB0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341603" y="5340897"/>
            <a:ext cx="426619" cy="426620"/>
          </a:xfrm>
          <a:prstGeom prst="ellipse">
            <a:avLst/>
          </a:prstGeom>
          <a:noFill/>
          <a:ln w="28575">
            <a:solidFill>
              <a:srgbClr val="EBB0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Block Arc 21"/>
          <p:cNvSpPr/>
          <p:nvPr/>
        </p:nvSpPr>
        <p:spPr>
          <a:xfrm>
            <a:off x="6026678" y="5205646"/>
            <a:ext cx="808724" cy="277300"/>
          </a:xfrm>
          <a:prstGeom prst="blockArc">
            <a:avLst>
              <a:gd name="adj1" fmla="val 10734492"/>
              <a:gd name="adj2" fmla="val 21562519"/>
              <a:gd name="adj3" fmla="val 11015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  </a:t>
            </a:r>
          </a:p>
        </p:txBody>
      </p:sp>
      <p:sp>
        <p:nvSpPr>
          <p:cNvPr id="50" name="Block Arc 49"/>
          <p:cNvSpPr/>
          <p:nvPr/>
        </p:nvSpPr>
        <p:spPr>
          <a:xfrm>
            <a:off x="5256557" y="5205646"/>
            <a:ext cx="808724" cy="277300"/>
          </a:xfrm>
          <a:prstGeom prst="blockArc">
            <a:avLst>
              <a:gd name="adj1" fmla="val 10734492"/>
              <a:gd name="adj2" fmla="val 21562519"/>
              <a:gd name="adj3" fmla="val 11015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  </a:t>
            </a:r>
          </a:p>
        </p:txBody>
      </p:sp>
      <p:sp>
        <p:nvSpPr>
          <p:cNvPr id="51" name="Block Arc 50"/>
          <p:cNvSpPr/>
          <p:nvPr/>
        </p:nvSpPr>
        <p:spPr>
          <a:xfrm>
            <a:off x="4486436" y="5205646"/>
            <a:ext cx="808724" cy="277300"/>
          </a:xfrm>
          <a:prstGeom prst="blockArc">
            <a:avLst>
              <a:gd name="adj1" fmla="val 10734492"/>
              <a:gd name="adj2" fmla="val 21562519"/>
              <a:gd name="adj3" fmla="val 11015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   </a:t>
            </a:r>
          </a:p>
        </p:txBody>
      </p:sp>
      <p:pic>
        <p:nvPicPr>
          <p:cNvPr id="53" name="Borri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368" y="1173673"/>
            <a:ext cx="1293186" cy="1147989"/>
          </a:xfrm>
          <a:prstGeom prst="rect">
            <a:avLst/>
          </a:prstGeom>
        </p:spPr>
      </p:pic>
      <p:sp>
        <p:nvSpPr>
          <p:cNvPr id="56" name="Rectangle: Rounded Corners 55"/>
          <p:cNvSpPr/>
          <p:nvPr/>
        </p:nvSpPr>
        <p:spPr>
          <a:xfrm>
            <a:off x="585773" y="2822334"/>
            <a:ext cx="2325425" cy="314075"/>
          </a:xfrm>
          <a:prstGeom prst="roundRect">
            <a:avLst/>
          </a:prstGeom>
          <a:solidFill>
            <a:srgbClr val="EAC303"/>
          </a:solidFill>
          <a:ln w="38100">
            <a:solidFill>
              <a:srgbClr val="F1AC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the moon.</a:t>
            </a:r>
          </a:p>
        </p:txBody>
      </p:sp>
      <p:pic>
        <p:nvPicPr>
          <p:cNvPr id="55" name="Moo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" y="2562442"/>
            <a:ext cx="815805" cy="802721"/>
          </a:xfrm>
          <a:prstGeom prst="rect">
            <a:avLst/>
          </a:prstGeom>
        </p:spPr>
      </p:pic>
      <p:grpSp>
        <p:nvGrpSpPr>
          <p:cNvPr id="67" name="Star Group"/>
          <p:cNvGrpSpPr/>
          <p:nvPr/>
        </p:nvGrpSpPr>
        <p:grpSpPr>
          <a:xfrm>
            <a:off x="2976273" y="2579323"/>
            <a:ext cx="3669085" cy="657463"/>
            <a:chOff x="2976273" y="2579323"/>
            <a:chExt cx="3669085" cy="657463"/>
          </a:xfrm>
        </p:grpSpPr>
        <p:sp>
          <p:nvSpPr>
            <p:cNvPr id="58" name="Rectangle: Rounded Corners 57"/>
            <p:cNvSpPr/>
            <p:nvPr/>
          </p:nvSpPr>
          <p:spPr>
            <a:xfrm>
              <a:off x="3424736" y="2775837"/>
              <a:ext cx="3220622" cy="350395"/>
            </a:xfrm>
            <a:prstGeom prst="roundRect">
              <a:avLst/>
            </a:prstGeom>
            <a:solidFill>
              <a:srgbClr val="87CCC1"/>
            </a:solidFill>
            <a:ln w="38100">
              <a:solidFill>
                <a:srgbClr val="2DB6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Click the star for the answer.</a:t>
              </a:r>
            </a:p>
          </p:txBody>
        </p:sp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75874">
              <a:off x="2976273" y="2579323"/>
              <a:ext cx="692238" cy="657463"/>
            </a:xfrm>
            <a:prstGeom prst="rect">
              <a:avLst/>
            </a:prstGeom>
          </p:spPr>
        </p:pic>
      </p:grpSp>
      <p:pic>
        <p:nvPicPr>
          <p:cNvPr id="64" name="Picture 6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751" y="3684805"/>
            <a:ext cx="975344" cy="54171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308" y="4343012"/>
            <a:ext cx="975344" cy="54171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728" y="3802085"/>
            <a:ext cx="975344" cy="54171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28" y="3533561"/>
            <a:ext cx="1281867" cy="712925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957" y="4171803"/>
            <a:ext cx="1281867" cy="712925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523" y="3486979"/>
            <a:ext cx="1281867" cy="712925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623" y="4392630"/>
            <a:ext cx="1281867" cy="712925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738" y="3575220"/>
            <a:ext cx="1281867" cy="712925"/>
          </a:xfrm>
          <a:prstGeom prst="rect">
            <a:avLst/>
          </a:prstGeom>
        </p:spPr>
      </p:pic>
      <p:sp>
        <p:nvSpPr>
          <p:cNvPr id="74" name="8"/>
          <p:cNvSpPr/>
          <p:nvPr/>
        </p:nvSpPr>
        <p:spPr>
          <a:xfrm>
            <a:off x="7343578" y="3730305"/>
            <a:ext cx="1041886" cy="1041886"/>
          </a:xfrm>
          <a:prstGeom prst="ellipse">
            <a:avLst/>
          </a:prstGeom>
          <a:solidFill>
            <a:srgbClr val="EAC303"/>
          </a:solidFill>
          <a:ln w="38100">
            <a:solidFill>
              <a:srgbClr val="EBB0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5</a:t>
            </a:r>
          </a:p>
        </p:txBody>
      </p:sp>
      <p:sp>
        <p:nvSpPr>
          <p:cNvPr id="57" name="TextBox 56">
            <a:hlinkClick r:id="rId8" action="ppaction://hlinksldjump"/>
          </p:cNvPr>
          <p:cNvSpPr txBox="1"/>
          <p:nvPr/>
        </p:nvSpPr>
        <p:spPr>
          <a:xfrm>
            <a:off x="5888" y="0"/>
            <a:ext cx="1056863" cy="952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884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-0.00347 L 0.0033 -0.00347 C 0.00886 -0.00532 0.01511 -0.00486 0.01997 -0.00903 C 0.02101 -0.00995 0.02188 -0.01111 0.02309 -0.01181 C 0.02656 -0.01435 0.03247 -0.01435 0.03559 -0.01458 C 0.04566 -0.01806 0.03299 -0.01389 0.04497 -0.01736 C 0.04636 -0.01782 0.04757 -0.01852 0.04913 -0.01875 C 0.05174 -0.01944 0.05469 -0.01968 0.05747 -0.02014 C 0.05886 -0.0206 0.06007 -0.0213 0.06163 -0.02153 C 0.06563 -0.02222 0.06997 -0.02245 0.07413 -0.02292 C 0.07674 -0.02384 0.08073 -0.02546 0.08351 -0.02569 C 0.08715 -0.02639 0.09115 -0.02662 0.09497 -0.02708 C 0.0974 -0.02755 0.09983 -0.02801 0.10226 -0.02847 C 0.1099 -0.03032 0.10538 -0.03009 0.11476 -0.03125 C 0.12083 -0.03218 0.13611 -0.03356 0.14184 -0.03403 L 0.17726 -0.03125 C 0.18004 -0.03102 0.18264 -0.03032 0.18559 -0.02986 C 0.19983 -0.02778 0.19167 -0.0294 0.20434 -0.02708 C 0.20677 -0.02685 0.20903 -0.02616 0.21163 -0.02569 C 0.21667 -0.02523 0.22205 -0.02477 0.22726 -0.02431 C 0.25295 -0.01944 0.22552 -0.02431 0.28768 -0.02014 C 0.2908 -0.02014 0.29375 -0.01921 0.29705 -0.01875 L 0.30851 -0.01736 C 0.32761 -0.01181 0.30868 -0.01667 0.33976 -0.01319 C 0.34531 -0.01273 0.35643 -0.01042 0.35643 -0.01042 L 0.39288 -0.01181 C 0.39566 -0.01204 0.39844 -0.01227 0.40122 -0.01319 C 0.40573 -0.01505 0.41007 -0.01806 0.41476 -0.02014 C 0.41736 -0.02176 0.42014 -0.02384 0.42309 -0.02431 C 0.43281 -0.02616 0.43594 -0.02639 0.44705 -0.02986 C 0.47431 -0.03912 0.45521 -0.03542 0.47413 -0.03819 C 0.4816 -0.04074 0.48958 -0.04329 0.49705 -0.04653 C 0.49913 -0.04745 0.50104 -0.04861 0.5033 -0.04931 C 0.50452 -0.05 0.50608 -0.05023 0.50747 -0.05069 C 0.50955 -0.05162 0.51146 -0.05278 0.51372 -0.05347 C 0.51528 -0.05417 0.51719 -0.05417 0.51893 -0.05486 C 0.5224 -0.05648 0.52587 -0.05833 0.52934 -0.06042 C 0.53073 -0.06134 0.53195 -0.0625 0.53351 -0.06319 C 0.53872 -0.0662 0.53958 -0.06597 0.54497 -0.06736 C 0.55886 -0.07685 0.53802 -0.06366 0.55434 -0.07153 C 0.55538 -0.07222 0.55625 -0.07384 0.55747 -0.07431 C 0.55868 -0.07523 0.56024 -0.07523 0.56163 -0.07569 C 0.56406 -0.07708 0.56632 -0.07894 0.56893 -0.07986 C 0.5724 -0.08148 0.57413 -0.08079 0.57726 -0.08264 C 0.5783 -0.08356 0.57917 -0.08495 0.58038 -0.08542 C 0.58472 -0.08819 0.58958 -0.08958 0.59393 -0.09236 C 0.59965 -0.0963 0.60469 -0.1 0.61163 -0.10208 L 0.6158 -0.10347 C 0.62188 -0.10903 0.61771 -0.10579 0.62934 -0.11181 L 0.62934 -0.11181 C 0.63108 -0.11319 0.63281 -0.11458 0.63455 -0.11597 C 0.63594 -0.11736 0.63715 -0.11898 0.63872 -0.12014 C 0.63993 -0.1213 0.64149 -0.12176 0.64288 -0.12292 C 0.64393 -0.12407 0.64479 -0.12593 0.64601 -0.12708 C 0.64757 -0.12917 0.64948 -0.13056 0.65122 -0.13264 C 0.65208 -0.13403 0.65226 -0.13588 0.6533 -0.13681 C 0.65573 -0.14005 0.65903 -0.1419 0.66163 -0.14514 L 0.66788 -0.15347 C 0.66893 -0.15486 0.66962 -0.15671 0.67101 -0.15764 C 0.6757 -0.16204 0.67309 -0.15926 0.6783 -0.16597 C 0.68038 -0.175 0.67761 -0.16574 0.68455 -0.17708 C 0.68577 -0.1794 0.68646 -0.18194 0.68768 -0.18403 C 0.6882 -0.18565 0.68906 -0.18681 0.68976 -0.18819 C 0.69011 -0.18958 0.69028 -0.1912 0.6908 -0.19236 C 0.69132 -0.19398 0.69219 -0.19514 0.69288 -0.19653 C 0.69427 -0.20023 0.69549 -0.20417 0.69705 -0.20764 C 0.69827 -0.21065 0.70122 -0.21597 0.70122 -0.21597 C 0.7059 -0.23843 0.7007 -0.21759 0.70538 -0.22986 C 0.70573 -0.23125 0.7059 -0.23287 0.70643 -0.23403 C 0.70695 -0.23565 0.70781 -0.23681 0.70851 -0.23819 C 0.71059 -0.24375 0.7132 -0.24907 0.71476 -0.25486 L 0.71684 -0.26319 C 0.71719 -0.26458 0.71667 -0.26736 0.71788 -0.26736 L 0.71875 -0.26736 L 0.71875 -0.26736 " pathEditMode="relative" ptsTypes="AAAAAAAAAAAAAAAAAAAAAAAAAAAAAAAAAAAAAAAAAAAAAAAAAAAAAAAAAAAAAAAAAAAAAAAAAAA">
                                      <p:cBhvr>
                                        <p:cTn id="4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55 -0.00463 L -0.00955 -0.00463 C -0.00556 -0.0051 -0.00121 -0.00556 0.00278 -0.00602 C 0.00469 -0.00649 0.00625 -0.00718 0.00799 -0.00741 C 0.01007 -0.00811 0.01215 -0.00857 0.01424 -0.0088 C 0.0158 -0.00926 0.03767 -0.01274 0.04236 -0.01297 C 0.06042 -0.01459 0.09097 -0.01528 0.10694 -0.01575 C 0.11528 -0.01528 0.12379 -0.01575 0.13194 -0.01436 C 0.13837 -0.01343 0.14444 -0.01042 0.15069 -0.0088 C 0.15694 -0.00764 0.16337 -0.00741 0.16944 -0.00602 C 0.17483 -0.0051 0.18004 -0.00348 0.18507 -0.00186 C 0.19149 -0.00024 0.19757 0.00231 0.20382 0.0037 C 0.21111 0.00509 0.21858 0.00509 0.22569 0.00648 C 0.24045 0.00925 0.25486 0.01296 0.26944 0.0162 C 0.27639 0.01759 0.28351 0.01851 0.29028 0.02037 C 0.3283 0.02986 0.29618 0.02222 0.33403 0.03009 C 0.34045 0.03125 0.34653 0.0331 0.35278 0.03425 C 0.35764 0.03495 0.36267 0.03495 0.36736 0.03564 C 0.37274 0.03634 0.37778 0.0375 0.38299 0.03842 C 0.39288 0.03958 0.40243 0.03958 0.41215 0.0412 C 0.41684 0.04189 0.42118 0.04328 0.42569 0.04398 C 0.43403 0.04467 0.44236 0.04467 0.45069 0.04537 C 0.45486 0.0456 0.45903 0.04629 0.46319 0.04675 L 0.53611 0.04537 C 0.55885 0.04467 0.55208 0.04328 0.57569 0.0412 C 0.58333 0.04027 0.59097 0.04027 0.59861 0.03981 C 0.60486 0.03796 0.61129 0.0368 0.61736 0.03425 C 0.62361 0.03148 0.62986 0.028 0.63611 0.02592 C 0.64167 0.02407 0.64722 0.02199 0.65278 0.02037 C 0.6559 0.01944 0.6592 0.01875 0.66215 0.01759 C 0.66545 0.01597 0.6684 0.01319 0.67153 0.01203 C 0.675 0.01041 0.67865 0.01041 0.68194 0.00925 C 0.6849 0.0081 0.6875 0.00625 0.69028 0.00509 C 0.69913 0.00115 0.70729 -0.0007 0.71528 -0.00741 C 0.7191 -0.01065 0.72361 -0.01297 0.72674 -0.01713 C 0.73056 -0.02223 0.73438 -0.02755 0.73819 -0.03241 C 0.74028 -0.03496 0.74254 -0.03704 0.74444 -0.03936 C 0.74774 -0.04352 0.75069 -0.04769 0.75382 -0.05186 C 0.75556 -0.05417 0.75712 -0.05718 0.75903 -0.0588 C 0.7658 -0.06482 0.77066 -0.06875 0.77674 -0.07686 C 0.77778 -0.07825 0.77882 -0.07987 0.77986 -0.08102 C 0.7816 -0.08311 0.78368 -0.0845 0.78507 -0.08658 C 0.78854 -0.0919 0.79149 -0.09769 0.79444 -0.10325 C 0.79531 -0.10463 0.79601 -0.10602 0.79653 -0.10741 C 0.7974 -0.10926 0.79774 -0.11158 0.79861 -0.11297 C 0.79983 -0.11482 0.80156 -0.11551 0.80278 -0.11713 C 0.80399 -0.11899 0.80486 -0.12084 0.8059 -0.12269 C 0.8066 -0.12547 0.80816 -0.13195 0.80903 -0.1338 C 0.8099 -0.13565 0.81111 -0.13658 0.81215 -0.13797 C 0.8125 -0.14075 0.81267 -0.14375 0.81319 -0.1463 C 0.81372 -0.14838 0.8151 -0.15 0.81528 -0.15186 C 0.8158 -0.15556 0.81528 -0.15926 0.81528 -0.16297 L 0.81528 -0.16297 " pathEditMode="relative" ptsTypes="AAAAAAAAAAAAAAAAAAAAAAAAAAAAAAAAAAAAAAAAAAAAAAAAAAAAA">
                                      <p:cBhvr>
                                        <p:cTn id="4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0.00162 L -0.00069 -0.00162 L 0.08681 -0.00301 C 0.09237 -0.00324 0.09775 -0.00417 0.10348 -0.0044 C 0.14028 -0.00741 0.1073 -0.0044 0.13889 -0.00718 L 0.26702 -0.00579 L 0.37535 -0.0044 C 0.38438 -0.00393 0.39341 -3.7037E-7 0.40244 0.00255 C 0.41702 0.00648 0.43125 0.01227 0.44619 0.01505 L 0.4908 0.02338 C 0.50261 0.02523 0.51459 0.02662 0.52639 0.02894 C 0.53438 0.03032 0.54219 0.0331 0.55035 0.03449 C 0.56789 0.03681 0.58577 0.03819 0.60348 0.04005 L 0.62744 0.0456 C 0.63438 0.04722 0.64115 0.04931 0.64827 0.05116 C 0.65504 0.05255 0.66198 0.05394 0.6691 0.05532 C 0.67257 0.05579 0.67969 0.05694 0.68369 0.0581 C 0.68473 0.05833 0.68577 0.0588 0.68681 0.05949 C 0.69271 0.06296 0.69844 0.06713 0.70452 0.0706 C 0.71129 0.07431 0.71459 0.07454 0.72119 0.07616 C 0.72466 0.07801 0.72813 0.0794 0.7316 0.08171 C 0.73334 0.08264 0.7349 0.08472 0.73681 0.08588 C 0.73837 0.08657 0.74028 0.08657 0.74202 0.08727 C 0.74445 0.08796 0.74809 0.09028 0.75018 0.09144 C 0.75226 0.09236 0.75452 0.09329 0.7566 0.09421 C 0.76511 0.10556 0.76059 0.10069 0.78264 0.11227 C 0.78976 0.11597 0.79723 0.11852 0.80452 0.12199 C 0.81112 0.125 0.81771 0.12801 0.82431 0.13171 C 0.82535 0.13218 0.82622 0.1338 0.82744 0.13449 C 0.83143 0.13611 0.85 0.13704 0.85035 0.13727 L 0.86789 0.14144 C 0.88004 0.14421 0.88247 0.14514 0.89306 0.14838 C 0.89792 0.14745 0.90278 0.14653 0.90764 0.1456 C 0.90903 0.14514 0.91042 0.14514 0.91181 0.14421 C 0.92257 0.13588 0.90816 0.14282 0.91806 0.13866 C 0.92674 0.12685 0.92257 0.13472 0.92535 0.12616 C 0.92553 0.125 0.92587 0.12431 0.92639 0.12338 L 0.92639 0.12338 " pathEditMode="relative" ptsTypes="AAAAAAAAAAAAAAAAAAAAAAAAAAAAAAAAAAAAAA">
                                      <p:cBhvr>
                                        <p:cTn id="5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3" grpId="0" animBg="1"/>
      <p:bldP spid="43" grpId="0" animBg="1"/>
      <p:bldP spid="22" grpId="0" animBg="1"/>
      <p:bldP spid="50" grpId="0" animBg="1"/>
      <p:bldP spid="51" grpId="0" animBg="1"/>
      <p:bldP spid="7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/>
              <a:t>Larry Ladybird’s Fashion – Complement of a Set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55190" y="1469395"/>
            <a:ext cx="4524318" cy="97188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800" b="0" dirty="0">
                <a:solidFill>
                  <a:srgbClr val="000000"/>
                </a:solidFill>
                <a:latin typeface="Twinkl" pitchFamily="50" charset="0"/>
              </a:rPr>
              <a:t>Larry Ladybird can’t decide what to wear. He knows he wants to wear something that has spots on. Can you say which clothes have not got spots?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637182" y="6016212"/>
            <a:ext cx="7728574" cy="664233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Click on the Larry Ladybird to reveal questions that encourage the development of children’s mathematical reasoning skills.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43" name="Rectangle: Rounded Corners 42"/>
          <p:cNvSpPr/>
          <p:nvPr/>
        </p:nvSpPr>
        <p:spPr>
          <a:xfrm>
            <a:off x="6024613" y="2961522"/>
            <a:ext cx="2459769" cy="2806254"/>
          </a:xfrm>
          <a:prstGeom prst="roundRect">
            <a:avLst>
              <a:gd name="adj" fmla="val 6612"/>
            </a:avLst>
          </a:prstGeom>
          <a:solidFill>
            <a:schemeClr val="bg1"/>
          </a:solidFill>
          <a:ln w="38100">
            <a:solidFill>
              <a:srgbClr val="F1AC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Question 3"/>
          <p:cNvSpPr/>
          <p:nvPr/>
        </p:nvSpPr>
        <p:spPr>
          <a:xfrm>
            <a:off x="5218607" y="1445079"/>
            <a:ext cx="2200900" cy="897878"/>
          </a:xfrm>
          <a:prstGeom prst="roundRect">
            <a:avLst>
              <a:gd name="adj" fmla="val 20574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How many clothes are left for Larry to wear? </a:t>
            </a:r>
          </a:p>
        </p:txBody>
      </p:sp>
      <p:sp>
        <p:nvSpPr>
          <p:cNvPr id="9" name="Question 2"/>
          <p:cNvSpPr/>
          <p:nvPr/>
        </p:nvSpPr>
        <p:spPr>
          <a:xfrm>
            <a:off x="5218607" y="1439016"/>
            <a:ext cx="2200900" cy="903941"/>
          </a:xfrm>
          <a:prstGeom prst="roundRect">
            <a:avLst>
              <a:gd name="adj" fmla="val 16118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How many clothes do have spots?</a:t>
            </a:r>
          </a:p>
        </p:txBody>
      </p:sp>
      <p:sp>
        <p:nvSpPr>
          <p:cNvPr id="10" name="Question 1"/>
          <p:cNvSpPr/>
          <p:nvPr/>
        </p:nvSpPr>
        <p:spPr>
          <a:xfrm>
            <a:off x="5214725" y="1449857"/>
            <a:ext cx="2208664" cy="897878"/>
          </a:xfrm>
          <a:prstGeom prst="roundRect">
            <a:avLst>
              <a:gd name="adj" fmla="val 13323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How many clothes do not have spots?</a:t>
            </a:r>
          </a:p>
        </p:txBody>
      </p:sp>
      <p:grpSp>
        <p:nvGrpSpPr>
          <p:cNvPr id="26" name="Reset Button"/>
          <p:cNvGrpSpPr/>
          <p:nvPr/>
        </p:nvGrpSpPr>
        <p:grpSpPr>
          <a:xfrm>
            <a:off x="7139268" y="2312582"/>
            <a:ext cx="1808779" cy="558839"/>
            <a:chOff x="2452090" y="4000699"/>
            <a:chExt cx="1808779" cy="558839"/>
          </a:xfrm>
        </p:grpSpPr>
        <p:sp>
          <p:nvSpPr>
            <p:cNvPr id="4" name="Rectangle"/>
            <p:cNvSpPr/>
            <p:nvPr/>
          </p:nvSpPr>
          <p:spPr>
            <a:xfrm>
              <a:off x="2452090" y="4088365"/>
              <a:ext cx="1529360" cy="356071"/>
            </a:xfrm>
            <a:prstGeom prst="roundRect">
              <a:avLst>
                <a:gd name="adj" fmla="val 10648"/>
              </a:avLst>
            </a:prstGeom>
            <a:solidFill>
              <a:srgbClr val="EAC3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Reset text"/>
            <p:cNvSpPr txBox="1"/>
            <p:nvPr/>
          </p:nvSpPr>
          <p:spPr>
            <a:xfrm>
              <a:off x="2764629" y="4075104"/>
              <a:ext cx="12168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reset</a:t>
              </a:r>
            </a:p>
          </p:txBody>
        </p:sp>
        <p:sp>
          <p:nvSpPr>
            <p:cNvPr id="41" name="Circle"/>
            <p:cNvSpPr/>
            <p:nvPr/>
          </p:nvSpPr>
          <p:spPr>
            <a:xfrm>
              <a:off x="3702030" y="4000699"/>
              <a:ext cx="558839" cy="558839"/>
            </a:xfrm>
            <a:prstGeom prst="ellipse">
              <a:avLst/>
            </a:prstGeom>
            <a:solidFill>
              <a:srgbClr val="F1AC0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3" name="Arrow: Circular 22"/>
            <p:cNvSpPr/>
            <p:nvPr/>
          </p:nvSpPr>
          <p:spPr>
            <a:xfrm>
              <a:off x="3823596" y="4128731"/>
              <a:ext cx="315705" cy="315705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1447423"/>
                <a:gd name="adj5" fmla="val 1413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Click Again Button"/>
          <p:cNvGrpSpPr/>
          <p:nvPr/>
        </p:nvGrpSpPr>
        <p:grpSpPr>
          <a:xfrm>
            <a:off x="7137759" y="2319046"/>
            <a:ext cx="1810288" cy="558839"/>
            <a:chOff x="3062247" y="3925433"/>
            <a:chExt cx="1810288" cy="558839"/>
          </a:xfrm>
        </p:grpSpPr>
        <p:sp>
          <p:nvSpPr>
            <p:cNvPr id="44" name="Rectangle"/>
            <p:cNvSpPr/>
            <p:nvPr/>
          </p:nvSpPr>
          <p:spPr>
            <a:xfrm>
              <a:off x="3063756" y="4016190"/>
              <a:ext cx="1483181" cy="356071"/>
            </a:xfrm>
            <a:prstGeom prst="roundRect">
              <a:avLst>
                <a:gd name="adj" fmla="val 10648"/>
              </a:avLst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set text"/>
            <p:cNvSpPr txBox="1"/>
            <p:nvPr/>
          </p:nvSpPr>
          <p:spPr>
            <a:xfrm>
              <a:off x="3062247" y="4018356"/>
              <a:ext cx="1325327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700" b="1" dirty="0">
                  <a:solidFill>
                    <a:schemeClr val="bg1"/>
                  </a:solidFill>
                </a:rPr>
                <a:t>click again</a:t>
              </a:r>
            </a:p>
          </p:txBody>
        </p:sp>
        <p:sp>
          <p:nvSpPr>
            <p:cNvPr id="46" name="Circle"/>
            <p:cNvSpPr/>
            <p:nvPr/>
          </p:nvSpPr>
          <p:spPr>
            <a:xfrm>
              <a:off x="4313696" y="3925433"/>
              <a:ext cx="558839" cy="558839"/>
            </a:xfrm>
            <a:prstGeom prst="ellipse">
              <a:avLst/>
            </a:prstGeom>
            <a:solidFill>
              <a:srgbClr val="0092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9" name="Arrow: Right 28"/>
            <p:cNvSpPr/>
            <p:nvPr/>
          </p:nvSpPr>
          <p:spPr>
            <a:xfrm>
              <a:off x="4441150" y="4127461"/>
              <a:ext cx="299165" cy="170695"/>
            </a:xfrm>
            <a:prstGeom prst="rightArrow">
              <a:avLst>
                <a:gd name="adj1" fmla="val 47210"/>
                <a:gd name="adj2" fmla="val 555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236274" y="199475"/>
            <a:ext cx="558839" cy="558839"/>
            <a:chOff x="1308100" y="3224141"/>
            <a:chExt cx="635000" cy="635000"/>
          </a:xfrm>
        </p:grpSpPr>
        <p:sp>
          <p:nvSpPr>
            <p:cNvPr id="25" name="Oval 24"/>
            <p:cNvSpPr/>
            <p:nvPr/>
          </p:nvSpPr>
          <p:spPr>
            <a:xfrm>
              <a:off x="1308100" y="3224141"/>
              <a:ext cx="635000" cy="635000"/>
            </a:xfrm>
            <a:prstGeom prst="ellipse">
              <a:avLst/>
            </a:prstGeom>
            <a:solidFill>
              <a:srgbClr val="2DB6BC"/>
            </a:solidFill>
            <a:ln w="1905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Arrow: Right 26"/>
            <p:cNvSpPr/>
            <p:nvPr/>
          </p:nvSpPr>
          <p:spPr>
            <a:xfrm flipH="1">
              <a:off x="1475799" y="3438306"/>
              <a:ext cx="293200" cy="231800"/>
            </a:xfrm>
            <a:prstGeom prst="rightArrow">
              <a:avLst/>
            </a:prstGeom>
            <a:solidFill>
              <a:srgbClr val="87CCC1"/>
            </a:solidFill>
            <a:ln w="1270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2" name="LadyBir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521" y="1328429"/>
            <a:ext cx="1357420" cy="929833"/>
          </a:xfrm>
          <a:prstGeom prst="rect">
            <a:avLst/>
          </a:prstGeom>
        </p:spPr>
      </p:pic>
      <p:sp>
        <p:nvSpPr>
          <p:cNvPr id="13" name="Rectangle: Rounded Corners 12"/>
          <p:cNvSpPr/>
          <p:nvPr/>
        </p:nvSpPr>
        <p:spPr>
          <a:xfrm>
            <a:off x="704850" y="2981110"/>
            <a:ext cx="5231379" cy="2806254"/>
          </a:xfrm>
          <a:prstGeom prst="roundRect">
            <a:avLst>
              <a:gd name="adj" fmla="val 6612"/>
            </a:avLst>
          </a:prstGeom>
          <a:solidFill>
            <a:schemeClr val="bg1"/>
          </a:solidFill>
          <a:ln w="38100">
            <a:solidFill>
              <a:srgbClr val="F1AC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Shi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37" y="4232967"/>
            <a:ext cx="1202953" cy="1432086"/>
          </a:xfrm>
          <a:prstGeom prst="rect">
            <a:avLst/>
          </a:prstGeom>
        </p:spPr>
      </p:pic>
      <p:pic>
        <p:nvPicPr>
          <p:cNvPr id="22" name="Short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716" y="3356798"/>
            <a:ext cx="1193940" cy="849923"/>
          </a:xfrm>
          <a:prstGeom prst="rect">
            <a:avLst/>
          </a:prstGeom>
        </p:spPr>
      </p:pic>
      <p:pic>
        <p:nvPicPr>
          <p:cNvPr id="32" name="Bow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885" y="3339734"/>
            <a:ext cx="922366" cy="533592"/>
          </a:xfrm>
          <a:prstGeom prst="rect">
            <a:avLst/>
          </a:prstGeom>
        </p:spPr>
      </p:pic>
      <p:pic>
        <p:nvPicPr>
          <p:cNvPr id="34" name="Tie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59" y="4149965"/>
            <a:ext cx="426304" cy="1525333"/>
          </a:xfrm>
          <a:prstGeom prst="rect">
            <a:avLst/>
          </a:prstGeom>
        </p:spPr>
      </p:pic>
      <p:pic>
        <p:nvPicPr>
          <p:cNvPr id="36" name="Jean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405" y="3382909"/>
            <a:ext cx="1193235" cy="2229269"/>
          </a:xfrm>
          <a:prstGeom prst="rect">
            <a:avLst/>
          </a:prstGeom>
        </p:spPr>
      </p:pic>
      <p:pic>
        <p:nvPicPr>
          <p:cNvPr id="38" name="Bandana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689" y="4497543"/>
            <a:ext cx="1177613" cy="1098777"/>
          </a:xfrm>
          <a:prstGeom prst="rect">
            <a:avLst/>
          </a:prstGeom>
        </p:spPr>
      </p:pic>
      <p:pic>
        <p:nvPicPr>
          <p:cNvPr id="40" name="Ha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154" y="3252805"/>
            <a:ext cx="1018825" cy="840055"/>
          </a:xfrm>
          <a:prstGeom prst="rect">
            <a:avLst/>
          </a:prstGeom>
        </p:spPr>
      </p:pic>
      <p:sp>
        <p:nvSpPr>
          <p:cNvPr id="47" name="Click Here"/>
          <p:cNvSpPr/>
          <p:nvPr/>
        </p:nvSpPr>
        <p:spPr>
          <a:xfrm>
            <a:off x="898634" y="2798623"/>
            <a:ext cx="4843810" cy="314075"/>
          </a:xfrm>
          <a:prstGeom prst="roundRect">
            <a:avLst/>
          </a:prstGeom>
          <a:solidFill>
            <a:srgbClr val="2DB6BC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here to take away the clothes that do not have spots.</a:t>
            </a:r>
          </a:p>
        </p:txBody>
      </p:sp>
      <p:sp>
        <p:nvSpPr>
          <p:cNvPr id="48" name="TextBox 47">
            <a:hlinkClick r:id="rId10" action="ppaction://hlinksldjump"/>
          </p:cNvPr>
          <p:cNvSpPr txBox="1"/>
          <p:nvPr/>
        </p:nvSpPr>
        <p:spPr>
          <a:xfrm>
            <a:off x="5888" y="0"/>
            <a:ext cx="1056863" cy="952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490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59 -0.09468 L -0.00659 -0.09422 L 0.00556 -0.09144 C 0.01146 -0.09051 0.02743 -0.0882 0.03455 -0.08496 C 0.03854 -0.08334 0.04254 -0.08079 0.0467 -0.07848 C 0.05313 -0.0757 0.05695 -0.0757 0.06354 -0.07199 C 0.06476 -0.07153 0.0658 -0.06991 0.06719 -0.06875 C 0.07049 -0.06667 0.07413 -0.06505 0.07761 -0.06227 C 0.07917 -0.06181 0.08056 -0.05996 0.08229 -0.05903 C 0.08386 -0.05787 0.08594 -0.05741 0.08785 -0.05579 C 0.08872 -0.0551 0.08959 -0.05348 0.09063 -0.05255 C 0.09202 -0.05139 0.09375 -0.05093 0.09531 -0.04931 C 0.09618 -0.04861 0.09705 -0.04699 0.09809 -0.04607 C 0.09931 -0.04491 0.1007 -0.04445 0.10191 -0.0426 C 0.10382 -0.04098 0.10538 -0.03843 0.10747 -0.03611 C 0.10886 -0.03519 0.11059 -0.03449 0.11216 -0.03287 C 0.11441 -0.03125 0.11632 -0.02801 0.11875 -0.02639 C 0.12136 -0.02477 0.12431 -0.02477 0.12709 -0.02315 C 0.12934 -0.02269 0.13143 -0.02153 0.13368 -0.01991 C 0.14202 -0.01551 0.1375 -0.01713 0.14775 -0.01343 C 0.15139 -0.01227 0.15521 -0.01181 0.15903 -0.01019 C 0.16111 -0.00973 0.1632 -0.00787 0.16545 -0.00695 C 0.17101 -0.00579 0.17674 -0.00533 0.18229 -0.00371 L 0.1974 -0.00047 C 0.20452 0.00555 0.20209 0.0044 0.21424 0.00602 C 0.22709 0.00717 0.24045 0.00833 0.25347 0.00949 L 0.2882 0.00602 L 0.2882 0.00671 " pathEditMode="relative" rAng="0" ptsTypes="AAAAAAAAAAAAAAAAAAAAAAAAAAAA">
                                      <p:cBhvr>
                                        <p:cTn id="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40" y="520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0.00023 L -2.22222E-6 0.00024 C 0.00243 -0.00046 0.00504 -0.00092 0.00781 -0.00115 C 0.01632 -0.00277 0.00799 -0.00208 0.01771 -0.00439 C 0.01962 -0.00486 0.02188 -0.00486 0.02396 -0.00555 C 0.02639 -0.00601 0.02847 -0.00694 0.03108 -0.0074 C 0.0375 -0.00902 0.04427 -0.01041 0.05087 -0.01157 C 0.05417 -0.01226 0.05729 -0.01273 0.06059 -0.01389 C 0.06424 -0.01458 0.06771 -0.01597 0.07136 -0.01666 C 0.07483 -0.01759 0.07847 -0.01828 0.08212 -0.01898 L 0.10816 -0.02291 C 0.11927 -0.02731 0.11875 -0.02777 0.13056 -0.03032 C 0.13403 -0.03125 0.13768 -0.03148 0.14132 -0.03217 C 0.14549 -0.03356 0.14948 -0.03541 0.15382 -0.03657 C 0.16059 -0.03819 0.16754 -0.03865 0.17448 -0.04051 C 0.17795 -0.04166 0.18143 -0.04282 0.18525 -0.04375 C 0.18837 -0.04444 0.19167 -0.04514 0.19497 -0.04583 C 0.20035 -0.04768 0.20556 -0.05046 0.21111 -0.05208 C 0.21702 -0.05416 0.22327 -0.05578 0.22882 -0.0581 C 0.23038 -0.05902 0.23177 -0.05972 0.23334 -0.06041 C 0.23681 -0.06203 0.24063 -0.06296 0.2441 -0.06458 C 0.24601 -0.06504 0.24757 -0.06597 0.24948 -0.06643 C 0.25156 -0.06736 0.25365 -0.06782 0.25573 -0.06851 C 0.27066 -0.07523 0.2533 -0.06828 0.26476 -0.07476 C 0.26632 -0.07592 0.26841 -0.07615 0.27014 -0.07685 C 0.27552 -0.07986 0.27309 -0.08009 0.27813 -0.08217 C 0.27917 -0.08287 0.28056 -0.08287 0.28177 -0.0831 C 0.28334 -0.08472 0.28472 -0.08588 0.28629 -0.08726 C 0.28716 -0.08842 0.28785 -0.08981 0.28889 -0.09051 C 0.28993 -0.09166 0.29132 -0.09189 0.29254 -0.09236 C 0.29549 -0.09444 0.29809 -0.09745 0.30139 -0.09884 C 0.3033 -0.0993 0.30504 -0.1 0.30677 -0.10069 C 0.31337 -0.10463 0.31493 -0.1074 0.32118 -0.10995 C 0.32222 -0.11088 0.32361 -0.11088 0.32483 -0.11111 L 0.33368 -0.11736 C 0.33525 -0.11828 0.33663 -0.11967 0.3382 -0.12037 C 0.33941 -0.12129 0.34063 -0.12176 0.34184 -0.12268 C 0.34323 -0.12361 0.34479 -0.12476 0.34618 -0.12592 C 0.34775 -0.12708 0.34896 -0.12893 0.3507 -0.12986 C 0.35209 -0.13055 0.35365 -0.13055 0.35521 -0.13101 C 0.36146 -0.13588 0.35851 -0.13449 0.36424 -0.13588 C 0.37084 -0.14143 0.36216 -0.13518 0.37049 -0.13912 C 0.37136 -0.13981 0.37205 -0.14074 0.37309 -0.14143 C 0.37396 -0.14189 0.375 -0.14189 0.37587 -0.14236 C 0.3849 -0.14699 0.37257 -0.14189 0.38472 -0.14652 C 0.39445 -0.15023 0.37969 -0.14421 0.39011 -0.14953 C 0.39184 -0.15069 0.39549 -0.15139 0.39549 -0.15115 C 0.40365 -0.15115 0.41233 -0.15069 0.42066 -0.14953 C 0.4224 -0.1493 0.42396 -0.14884 0.42604 -0.14861 C 0.42917 -0.14838 0.43264 -0.14768 0.43577 -0.14745 C 0.43698 -0.14768 0.43802 -0.14838 0.43941 -0.14861 C 0.44497 -0.14953 0.44427 -0.14953 0.44757 -0.14953 L 0.44757 -0.1493 " pathEditMode="relative" rAng="0" ptsTypes="AAAAAAAAAAAAAAAAAAAAAAAAAAAAAAAAAAAAAAAAAAAAAAAAAAAAA">
                                      <p:cBhvr>
                                        <p:cTn id="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78" y="-7546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-4.72222E-6 0.00023 C 0.00417 0.00208 0.00851 0.00416 0.01303 0.00671 C 0.02744 0.01458 0.0106 0.00671 0.02709 0.01481 C 0.04323 0.02314 0.0441 0.02338 0.05851 0.03009 C 0.0625 0.03194 0.06632 0.03402 0.07032 0.03564 C 0.10313 0.04676 0.06233 0.03217 0.09323 0.04514 C 0.09723 0.04676 0.10122 0.04768 0.10521 0.0493 C 0.10851 0.05046 0.11164 0.05208 0.11494 0.05347 C 0.11875 0.05486 0.12292 0.05578 0.12691 0.05764 C 0.13178 0.05972 0.15244 0.0699 0.1606 0.07407 C 0.16528 0.07662 0.18351 0.08611 0.19115 0.09074 C 0.19393 0.09236 0.19671 0.09444 0.19966 0.09629 C 0.20573 0.0993 0.21233 0.10139 0.21823 0.10578 C 0.22084 0.10764 0.2231 0.10972 0.2257 0.11134 C 0.24688 0.12384 0.22605 0.10995 0.24862 0.12106 C 0.25226 0.12268 0.25573 0.12615 0.25955 0.12777 C 0.26337 0.12963 0.26754 0.13032 0.27136 0.13194 C 0.27553 0.13356 0.27952 0.13541 0.28334 0.1375 C 0.28681 0.13912 0.28976 0.14143 0.29323 0.14305 C 0.29723 0.14467 0.30191 0.14537 0.30625 0.14722 C 0.31424 0.15046 0.32205 0.15439 0.33004 0.1581 C 0.33316 0.15949 0.33664 0.16088 0.33994 0.16227 C 0.34306 0.16365 0.34636 0.16551 0.34966 0.16643 C 0.35938 0.16875 0.36268 0.16944 0.37257 0.17338 C 0.37535 0.17453 0.37813 0.17639 0.38125 0.17754 C 0.39375 0.18148 0.4066 0.18449 0.41928 0.18842 C 0.42223 0.18912 0.425 0.19027 0.42796 0.1912 C 0.43091 0.19213 0.43351 0.19328 0.43664 0.19398 C 0.44185 0.1949 0.44671 0.1956 0.45174 0.19676 L 0.45834 0.19814 C 0.46025 0.19838 0.46181 0.19907 0.46372 0.19953 C 0.46771 0.2 0.47171 0.20023 0.4757 0.20092 C 0.47796 0.20115 0.48004 0.20208 0.4823 0.20231 C 0.4941 0.20301 0.50625 0.20324 0.51806 0.2037 C 0.51962 0.20416 0.52101 0.20416 0.5224 0.20509 C 0.52882 0.20856 0.52205 0.20764 0.53004 0.20926 C 0.55226 0.21296 0.53247 0.20833 0.54636 0.2118 C 0.54792 0.21273 0.54914 0.21389 0.5507 0.21458 C 0.55417 0.21597 0.5632 0.21689 0.5658 0.21736 C 0.56841 0.21759 0.57101 0.21828 0.57362 0.21875 C 0.5816 0.22222 0.57171 0.21736 0.58004 0.22291 C 0.58091 0.22338 0.58351 0.2243 0.58351 0.22477 L 0.58351 0.2243 " pathEditMode="relative" rAng="0" ptsTypes="AAAAAAAAAAAAAAAAAAAAAAAAAAAAAAAAAAAAAAAAAAAA">
                                      <p:cBhvr>
                                        <p:cTn id="4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67" y="1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/>
              <a:t>Alien Adventure – Subtraction by Comparison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55190" y="1469394"/>
            <a:ext cx="4524318" cy="1238037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800" b="0" dirty="0">
                <a:solidFill>
                  <a:srgbClr val="000000"/>
                </a:solidFill>
                <a:latin typeface="Twinkl" pitchFamily="50" charset="0"/>
              </a:rPr>
              <a:t>Astronaut Annie has travelled around space looking for aliens. She found some blue aliens and some purple aliens. Can you say how many of each colour she found?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637182" y="6016212"/>
            <a:ext cx="7728574" cy="664233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Click on the Astronaut Annie to reveal questions that encourage the development of children’s mathematical reasoning skills.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8" name="Question 3"/>
          <p:cNvSpPr/>
          <p:nvPr/>
        </p:nvSpPr>
        <p:spPr>
          <a:xfrm>
            <a:off x="5218607" y="1445079"/>
            <a:ext cx="2200900" cy="897878"/>
          </a:xfrm>
          <a:prstGeom prst="roundRect">
            <a:avLst>
              <a:gd name="adj" fmla="val 20574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What is the difference between the green and purple aliens? </a:t>
            </a:r>
          </a:p>
        </p:txBody>
      </p:sp>
      <p:sp>
        <p:nvSpPr>
          <p:cNvPr id="9" name="Question 2"/>
          <p:cNvSpPr/>
          <p:nvPr/>
        </p:nvSpPr>
        <p:spPr>
          <a:xfrm>
            <a:off x="5218607" y="1439016"/>
            <a:ext cx="2200900" cy="903941"/>
          </a:xfrm>
          <a:prstGeom prst="roundRect">
            <a:avLst>
              <a:gd name="adj" fmla="val 16118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How many purple aliens are there? 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How many fewer blue aliens are there?</a:t>
            </a:r>
          </a:p>
        </p:txBody>
      </p:sp>
      <p:sp>
        <p:nvSpPr>
          <p:cNvPr id="10" name="Question 1"/>
          <p:cNvSpPr/>
          <p:nvPr/>
        </p:nvSpPr>
        <p:spPr>
          <a:xfrm>
            <a:off x="5205728" y="1448123"/>
            <a:ext cx="2208664" cy="897878"/>
          </a:xfrm>
          <a:prstGeom prst="roundRect">
            <a:avLst>
              <a:gd name="adj" fmla="val 13323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How many blue aliens are there? 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How many more purple aliens are there?</a:t>
            </a:r>
          </a:p>
        </p:txBody>
      </p:sp>
      <p:pic>
        <p:nvPicPr>
          <p:cNvPr id="13" name="Astronaut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8606" y="1092095"/>
            <a:ext cx="1029353" cy="1941575"/>
          </a:xfrm>
          <a:prstGeom prst="rect">
            <a:avLst/>
          </a:prstGeom>
        </p:spPr>
      </p:pic>
      <p:grpSp>
        <p:nvGrpSpPr>
          <p:cNvPr id="26" name="Reset Button"/>
          <p:cNvGrpSpPr/>
          <p:nvPr/>
        </p:nvGrpSpPr>
        <p:grpSpPr>
          <a:xfrm>
            <a:off x="7124162" y="2334736"/>
            <a:ext cx="1808779" cy="558839"/>
            <a:chOff x="2452090" y="4000699"/>
            <a:chExt cx="1808779" cy="558839"/>
          </a:xfrm>
        </p:grpSpPr>
        <p:sp>
          <p:nvSpPr>
            <p:cNvPr id="4" name="Rectangle"/>
            <p:cNvSpPr/>
            <p:nvPr/>
          </p:nvSpPr>
          <p:spPr>
            <a:xfrm>
              <a:off x="2452090" y="4088365"/>
              <a:ext cx="1529360" cy="356071"/>
            </a:xfrm>
            <a:prstGeom prst="roundRect">
              <a:avLst>
                <a:gd name="adj" fmla="val 10648"/>
              </a:avLst>
            </a:prstGeom>
            <a:solidFill>
              <a:srgbClr val="EAC3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Reset text"/>
            <p:cNvSpPr txBox="1"/>
            <p:nvPr/>
          </p:nvSpPr>
          <p:spPr>
            <a:xfrm>
              <a:off x="2764629" y="4075104"/>
              <a:ext cx="12168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reset</a:t>
              </a:r>
            </a:p>
          </p:txBody>
        </p:sp>
        <p:sp>
          <p:nvSpPr>
            <p:cNvPr id="41" name="Circle"/>
            <p:cNvSpPr/>
            <p:nvPr/>
          </p:nvSpPr>
          <p:spPr>
            <a:xfrm>
              <a:off x="3702030" y="4000699"/>
              <a:ext cx="558839" cy="558839"/>
            </a:xfrm>
            <a:prstGeom prst="ellipse">
              <a:avLst/>
            </a:prstGeom>
            <a:solidFill>
              <a:srgbClr val="F1AC0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3" name="Arrow: Circular 22"/>
            <p:cNvSpPr/>
            <p:nvPr/>
          </p:nvSpPr>
          <p:spPr>
            <a:xfrm>
              <a:off x="3823596" y="4128731"/>
              <a:ext cx="315705" cy="315705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1447423"/>
                <a:gd name="adj5" fmla="val 1413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Click Again Button"/>
          <p:cNvGrpSpPr/>
          <p:nvPr/>
        </p:nvGrpSpPr>
        <p:grpSpPr>
          <a:xfrm>
            <a:off x="7124162" y="2341200"/>
            <a:ext cx="1810288" cy="558839"/>
            <a:chOff x="3062247" y="3925433"/>
            <a:chExt cx="1810288" cy="558839"/>
          </a:xfrm>
        </p:grpSpPr>
        <p:sp>
          <p:nvSpPr>
            <p:cNvPr id="44" name="Rectangle"/>
            <p:cNvSpPr/>
            <p:nvPr/>
          </p:nvSpPr>
          <p:spPr>
            <a:xfrm>
              <a:off x="3063756" y="4016190"/>
              <a:ext cx="1483181" cy="356071"/>
            </a:xfrm>
            <a:prstGeom prst="roundRect">
              <a:avLst>
                <a:gd name="adj" fmla="val 10648"/>
              </a:avLst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set text"/>
            <p:cNvSpPr txBox="1"/>
            <p:nvPr/>
          </p:nvSpPr>
          <p:spPr>
            <a:xfrm>
              <a:off x="3062247" y="4018356"/>
              <a:ext cx="1325327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700" b="1" dirty="0">
                  <a:solidFill>
                    <a:schemeClr val="bg1"/>
                  </a:solidFill>
                </a:rPr>
                <a:t>click again</a:t>
              </a:r>
            </a:p>
          </p:txBody>
        </p:sp>
        <p:sp>
          <p:nvSpPr>
            <p:cNvPr id="46" name="Circle"/>
            <p:cNvSpPr/>
            <p:nvPr/>
          </p:nvSpPr>
          <p:spPr>
            <a:xfrm>
              <a:off x="4313696" y="3925433"/>
              <a:ext cx="558839" cy="558839"/>
            </a:xfrm>
            <a:prstGeom prst="ellipse">
              <a:avLst/>
            </a:prstGeom>
            <a:solidFill>
              <a:srgbClr val="0092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9" name="Arrow: Right 28"/>
            <p:cNvSpPr/>
            <p:nvPr/>
          </p:nvSpPr>
          <p:spPr>
            <a:xfrm>
              <a:off x="4441150" y="4127461"/>
              <a:ext cx="299165" cy="170695"/>
            </a:xfrm>
            <a:prstGeom prst="rightArrow">
              <a:avLst>
                <a:gd name="adj1" fmla="val 47210"/>
                <a:gd name="adj2" fmla="val 555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236274" y="199475"/>
            <a:ext cx="558839" cy="558839"/>
            <a:chOff x="1308100" y="3224141"/>
            <a:chExt cx="635000" cy="635000"/>
          </a:xfrm>
        </p:grpSpPr>
        <p:sp>
          <p:nvSpPr>
            <p:cNvPr id="25" name="Oval 24"/>
            <p:cNvSpPr/>
            <p:nvPr/>
          </p:nvSpPr>
          <p:spPr>
            <a:xfrm>
              <a:off x="1308100" y="3224141"/>
              <a:ext cx="635000" cy="635000"/>
            </a:xfrm>
            <a:prstGeom prst="ellipse">
              <a:avLst/>
            </a:prstGeom>
            <a:solidFill>
              <a:srgbClr val="2DB6BC"/>
            </a:solidFill>
            <a:ln w="1905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Arrow: Right 26"/>
            <p:cNvSpPr/>
            <p:nvPr/>
          </p:nvSpPr>
          <p:spPr>
            <a:xfrm flipH="1">
              <a:off x="1475799" y="3438306"/>
              <a:ext cx="293200" cy="231800"/>
            </a:xfrm>
            <a:prstGeom prst="rightArrow">
              <a:avLst/>
            </a:prstGeom>
            <a:solidFill>
              <a:srgbClr val="87CCC1"/>
            </a:solidFill>
            <a:ln w="1270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662213"/>
              </p:ext>
            </p:extLst>
          </p:nvPr>
        </p:nvGraphicFramePr>
        <p:xfrm>
          <a:off x="795113" y="4512736"/>
          <a:ext cx="7372970" cy="695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7297">
                  <a:extLst>
                    <a:ext uri="{9D8B030D-6E8A-4147-A177-3AD203B41FA5}">
                      <a16:colId xmlns:a16="http://schemas.microsoft.com/office/drawing/2014/main" xmlns="" val="1118898424"/>
                    </a:ext>
                  </a:extLst>
                </a:gridCol>
                <a:gridCol w="737297">
                  <a:extLst>
                    <a:ext uri="{9D8B030D-6E8A-4147-A177-3AD203B41FA5}">
                      <a16:colId xmlns:a16="http://schemas.microsoft.com/office/drawing/2014/main" xmlns="" val="1282641442"/>
                    </a:ext>
                  </a:extLst>
                </a:gridCol>
                <a:gridCol w="737297">
                  <a:extLst>
                    <a:ext uri="{9D8B030D-6E8A-4147-A177-3AD203B41FA5}">
                      <a16:colId xmlns:a16="http://schemas.microsoft.com/office/drawing/2014/main" xmlns="" val="3593201311"/>
                    </a:ext>
                  </a:extLst>
                </a:gridCol>
                <a:gridCol w="737297">
                  <a:extLst>
                    <a:ext uri="{9D8B030D-6E8A-4147-A177-3AD203B41FA5}">
                      <a16:colId xmlns:a16="http://schemas.microsoft.com/office/drawing/2014/main" xmlns="" val="1813553812"/>
                    </a:ext>
                  </a:extLst>
                </a:gridCol>
                <a:gridCol w="737297">
                  <a:extLst>
                    <a:ext uri="{9D8B030D-6E8A-4147-A177-3AD203B41FA5}">
                      <a16:colId xmlns:a16="http://schemas.microsoft.com/office/drawing/2014/main" xmlns="" val="520944710"/>
                    </a:ext>
                  </a:extLst>
                </a:gridCol>
                <a:gridCol w="737297">
                  <a:extLst>
                    <a:ext uri="{9D8B030D-6E8A-4147-A177-3AD203B41FA5}">
                      <a16:colId xmlns:a16="http://schemas.microsoft.com/office/drawing/2014/main" xmlns="" val="2463832169"/>
                    </a:ext>
                  </a:extLst>
                </a:gridCol>
                <a:gridCol w="737297">
                  <a:extLst>
                    <a:ext uri="{9D8B030D-6E8A-4147-A177-3AD203B41FA5}">
                      <a16:colId xmlns:a16="http://schemas.microsoft.com/office/drawing/2014/main" xmlns="" val="3834680147"/>
                    </a:ext>
                  </a:extLst>
                </a:gridCol>
                <a:gridCol w="737297">
                  <a:extLst>
                    <a:ext uri="{9D8B030D-6E8A-4147-A177-3AD203B41FA5}">
                      <a16:colId xmlns:a16="http://schemas.microsoft.com/office/drawing/2014/main" xmlns="" val="833565966"/>
                    </a:ext>
                  </a:extLst>
                </a:gridCol>
                <a:gridCol w="737297">
                  <a:extLst>
                    <a:ext uri="{9D8B030D-6E8A-4147-A177-3AD203B41FA5}">
                      <a16:colId xmlns:a16="http://schemas.microsoft.com/office/drawing/2014/main" xmlns="" val="1527059472"/>
                    </a:ext>
                  </a:extLst>
                </a:gridCol>
                <a:gridCol w="737297">
                  <a:extLst>
                    <a:ext uri="{9D8B030D-6E8A-4147-A177-3AD203B41FA5}">
                      <a16:colId xmlns:a16="http://schemas.microsoft.com/office/drawing/2014/main" xmlns="" val="1875821051"/>
                    </a:ext>
                  </a:extLst>
                </a:gridCol>
              </a:tblGrid>
              <a:tr h="6954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45582867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424238"/>
              </p:ext>
            </p:extLst>
          </p:nvPr>
        </p:nvGraphicFramePr>
        <p:xfrm>
          <a:off x="795113" y="3606789"/>
          <a:ext cx="2949188" cy="695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7297">
                  <a:extLst>
                    <a:ext uri="{9D8B030D-6E8A-4147-A177-3AD203B41FA5}">
                      <a16:colId xmlns:a16="http://schemas.microsoft.com/office/drawing/2014/main" xmlns="" val="1118898424"/>
                    </a:ext>
                  </a:extLst>
                </a:gridCol>
                <a:gridCol w="737297">
                  <a:extLst>
                    <a:ext uri="{9D8B030D-6E8A-4147-A177-3AD203B41FA5}">
                      <a16:colId xmlns:a16="http://schemas.microsoft.com/office/drawing/2014/main" xmlns="" val="1282641442"/>
                    </a:ext>
                  </a:extLst>
                </a:gridCol>
                <a:gridCol w="737297">
                  <a:extLst>
                    <a:ext uri="{9D8B030D-6E8A-4147-A177-3AD203B41FA5}">
                      <a16:colId xmlns:a16="http://schemas.microsoft.com/office/drawing/2014/main" xmlns="" val="3593201311"/>
                    </a:ext>
                  </a:extLst>
                </a:gridCol>
                <a:gridCol w="737297">
                  <a:extLst>
                    <a:ext uri="{9D8B030D-6E8A-4147-A177-3AD203B41FA5}">
                      <a16:colId xmlns:a16="http://schemas.microsoft.com/office/drawing/2014/main" xmlns="" val="1813553812"/>
                    </a:ext>
                  </a:extLst>
                </a:gridCol>
              </a:tblGrid>
              <a:tr h="6954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45582867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156" y="3649967"/>
            <a:ext cx="448878" cy="59644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531" y="3649967"/>
            <a:ext cx="448878" cy="59644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906" y="3649967"/>
            <a:ext cx="448878" cy="59644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281" y="3649967"/>
            <a:ext cx="448878" cy="59644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523" y="4564066"/>
            <a:ext cx="427409" cy="6262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00" y="4554830"/>
            <a:ext cx="427409" cy="6262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302" y="4547325"/>
            <a:ext cx="427409" cy="6262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604" y="4564065"/>
            <a:ext cx="427409" cy="6262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906" y="4564065"/>
            <a:ext cx="427409" cy="6262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208" y="4564065"/>
            <a:ext cx="427409" cy="62628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5510" y="4564065"/>
            <a:ext cx="427409" cy="62628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812" y="4564065"/>
            <a:ext cx="427409" cy="62628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114" y="4564065"/>
            <a:ext cx="427409" cy="62628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416" y="4564065"/>
            <a:ext cx="427409" cy="626287"/>
          </a:xfrm>
          <a:prstGeom prst="rect">
            <a:avLst/>
          </a:prstGeom>
        </p:spPr>
      </p:pic>
      <p:sp>
        <p:nvSpPr>
          <p:cNvPr id="49" name="TextBox 48">
            <a:hlinkClick r:id="rId5" action="ppaction://hlinksldjump"/>
          </p:cNvPr>
          <p:cNvSpPr txBox="1"/>
          <p:nvPr/>
        </p:nvSpPr>
        <p:spPr>
          <a:xfrm>
            <a:off x="5888" y="0"/>
            <a:ext cx="1056863" cy="952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9149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262" y="478895"/>
            <a:ext cx="7035927" cy="994306"/>
          </a:xfrm>
        </p:spPr>
        <p:txBody>
          <a:bodyPr/>
          <a:lstStyle/>
          <a:p>
            <a:r>
              <a:rPr lang="en-GB" sz="2400" dirty="0"/>
              <a:t>Hungry Henry the Caterpillar – Counting Back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55190" y="1469394"/>
            <a:ext cx="4524318" cy="1238037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800" b="0" dirty="0">
                <a:solidFill>
                  <a:srgbClr val="000000"/>
                </a:solidFill>
                <a:latin typeface="Twinkl" pitchFamily="50" charset="0"/>
              </a:rPr>
              <a:t>Henry the caterpillar is very hungry! He has found a beautiful flower with 10 petals and is eating some of the petals, one by one. How many are left? 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637182" y="6016212"/>
            <a:ext cx="7728574" cy="664233"/>
          </a:xfrm>
          <a:prstGeom prst="roundRect">
            <a:avLst/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Click on the butterfly to reveal questions that encourage the development of children’s mathematical reasoning skills.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8" name="Question 3"/>
          <p:cNvSpPr/>
          <p:nvPr/>
        </p:nvSpPr>
        <p:spPr>
          <a:xfrm>
            <a:off x="5218607" y="1445079"/>
            <a:ext cx="2200900" cy="897878"/>
          </a:xfrm>
          <a:prstGeom prst="roundRect">
            <a:avLst>
              <a:gd name="adj" fmla="val 20574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I think the answer is 5. Am I correct? What have I done? </a:t>
            </a:r>
          </a:p>
        </p:txBody>
      </p:sp>
      <p:sp>
        <p:nvSpPr>
          <p:cNvPr id="9" name="Question 2"/>
          <p:cNvSpPr/>
          <p:nvPr/>
        </p:nvSpPr>
        <p:spPr>
          <a:xfrm>
            <a:off x="5218607" y="1439016"/>
            <a:ext cx="2200900" cy="903941"/>
          </a:xfrm>
          <a:prstGeom prst="roundRect">
            <a:avLst>
              <a:gd name="adj" fmla="val 16118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Can you show me how to take 4 away from 10 using your fingers?</a:t>
            </a:r>
          </a:p>
        </p:txBody>
      </p:sp>
      <p:sp>
        <p:nvSpPr>
          <p:cNvPr id="10" name="Question 1"/>
          <p:cNvSpPr/>
          <p:nvPr/>
        </p:nvSpPr>
        <p:spPr>
          <a:xfrm>
            <a:off x="5214725" y="1439191"/>
            <a:ext cx="2208664" cy="897878"/>
          </a:xfrm>
          <a:prstGeom prst="roundRect">
            <a:avLst>
              <a:gd name="adj" fmla="val 13323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How can you use the number line to help you to count back? Can you show me?</a:t>
            </a:r>
          </a:p>
        </p:txBody>
      </p:sp>
      <p:grpSp>
        <p:nvGrpSpPr>
          <p:cNvPr id="26" name="Reset Button"/>
          <p:cNvGrpSpPr/>
          <p:nvPr/>
        </p:nvGrpSpPr>
        <p:grpSpPr>
          <a:xfrm>
            <a:off x="7124162" y="2445372"/>
            <a:ext cx="1808779" cy="558839"/>
            <a:chOff x="2452090" y="4000699"/>
            <a:chExt cx="1808779" cy="558839"/>
          </a:xfrm>
        </p:grpSpPr>
        <p:sp>
          <p:nvSpPr>
            <p:cNvPr id="4" name="Rectangle"/>
            <p:cNvSpPr/>
            <p:nvPr/>
          </p:nvSpPr>
          <p:spPr>
            <a:xfrm>
              <a:off x="2452090" y="4088365"/>
              <a:ext cx="1529360" cy="356071"/>
            </a:xfrm>
            <a:prstGeom prst="roundRect">
              <a:avLst>
                <a:gd name="adj" fmla="val 10648"/>
              </a:avLst>
            </a:prstGeom>
            <a:solidFill>
              <a:srgbClr val="EAC3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Reset text"/>
            <p:cNvSpPr txBox="1"/>
            <p:nvPr/>
          </p:nvSpPr>
          <p:spPr>
            <a:xfrm>
              <a:off x="2764629" y="4075104"/>
              <a:ext cx="12168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reset</a:t>
              </a:r>
            </a:p>
          </p:txBody>
        </p:sp>
        <p:sp>
          <p:nvSpPr>
            <p:cNvPr id="41" name="Circle"/>
            <p:cNvSpPr/>
            <p:nvPr/>
          </p:nvSpPr>
          <p:spPr>
            <a:xfrm>
              <a:off x="3702030" y="4000699"/>
              <a:ext cx="558839" cy="558839"/>
            </a:xfrm>
            <a:prstGeom prst="ellipse">
              <a:avLst/>
            </a:prstGeom>
            <a:solidFill>
              <a:srgbClr val="F1AC0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3" name="Arrow: Circular 22"/>
            <p:cNvSpPr/>
            <p:nvPr/>
          </p:nvSpPr>
          <p:spPr>
            <a:xfrm>
              <a:off x="3823596" y="4128731"/>
              <a:ext cx="315705" cy="315705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1447423"/>
                <a:gd name="adj5" fmla="val 1413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Click Again Button"/>
          <p:cNvGrpSpPr/>
          <p:nvPr/>
        </p:nvGrpSpPr>
        <p:grpSpPr>
          <a:xfrm>
            <a:off x="7118885" y="2441305"/>
            <a:ext cx="1810288" cy="558839"/>
            <a:chOff x="3062247" y="3925433"/>
            <a:chExt cx="1810288" cy="558839"/>
          </a:xfrm>
        </p:grpSpPr>
        <p:sp>
          <p:nvSpPr>
            <p:cNvPr id="44" name="Rectangle"/>
            <p:cNvSpPr/>
            <p:nvPr/>
          </p:nvSpPr>
          <p:spPr>
            <a:xfrm>
              <a:off x="3063756" y="4016190"/>
              <a:ext cx="1483181" cy="356071"/>
            </a:xfrm>
            <a:prstGeom prst="roundRect">
              <a:avLst>
                <a:gd name="adj" fmla="val 10648"/>
              </a:avLst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set text"/>
            <p:cNvSpPr txBox="1"/>
            <p:nvPr/>
          </p:nvSpPr>
          <p:spPr>
            <a:xfrm>
              <a:off x="3062247" y="4018356"/>
              <a:ext cx="1325327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700" b="1" dirty="0">
                  <a:solidFill>
                    <a:schemeClr val="bg1"/>
                  </a:solidFill>
                </a:rPr>
                <a:t>click again</a:t>
              </a:r>
            </a:p>
          </p:txBody>
        </p:sp>
        <p:sp>
          <p:nvSpPr>
            <p:cNvPr id="46" name="Circle"/>
            <p:cNvSpPr/>
            <p:nvPr/>
          </p:nvSpPr>
          <p:spPr>
            <a:xfrm>
              <a:off x="4313696" y="3925433"/>
              <a:ext cx="558839" cy="558839"/>
            </a:xfrm>
            <a:prstGeom prst="ellipse">
              <a:avLst/>
            </a:prstGeom>
            <a:solidFill>
              <a:srgbClr val="0092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9" name="Arrow: Right 28"/>
            <p:cNvSpPr/>
            <p:nvPr/>
          </p:nvSpPr>
          <p:spPr>
            <a:xfrm>
              <a:off x="4441150" y="4127461"/>
              <a:ext cx="299165" cy="170695"/>
            </a:xfrm>
            <a:prstGeom prst="rightArrow">
              <a:avLst>
                <a:gd name="adj1" fmla="val 47210"/>
                <a:gd name="adj2" fmla="val 555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236274" y="199475"/>
            <a:ext cx="558839" cy="558839"/>
            <a:chOff x="1308100" y="3224141"/>
            <a:chExt cx="635000" cy="635000"/>
          </a:xfrm>
        </p:grpSpPr>
        <p:sp>
          <p:nvSpPr>
            <p:cNvPr id="25" name="Oval 24"/>
            <p:cNvSpPr/>
            <p:nvPr/>
          </p:nvSpPr>
          <p:spPr>
            <a:xfrm>
              <a:off x="1308100" y="3224141"/>
              <a:ext cx="635000" cy="635000"/>
            </a:xfrm>
            <a:prstGeom prst="ellipse">
              <a:avLst/>
            </a:prstGeom>
            <a:solidFill>
              <a:srgbClr val="2DB6BC"/>
            </a:solidFill>
            <a:ln w="1905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Arrow: Right 26"/>
            <p:cNvSpPr/>
            <p:nvPr/>
          </p:nvSpPr>
          <p:spPr>
            <a:xfrm flipH="1">
              <a:off x="1475799" y="3438306"/>
              <a:ext cx="293200" cy="231800"/>
            </a:xfrm>
            <a:prstGeom prst="rightArrow">
              <a:avLst/>
            </a:prstGeom>
            <a:solidFill>
              <a:srgbClr val="87CCC1"/>
            </a:solidFill>
            <a:ln w="1270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476" y="2831465"/>
            <a:ext cx="563731" cy="694831"/>
          </a:xfrm>
          <a:prstGeom prst="rect">
            <a:avLst/>
          </a:prstGeom>
        </p:spPr>
      </p:pic>
      <p:pic>
        <p:nvPicPr>
          <p:cNvPr id="28" name="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03695">
            <a:off x="2537569" y="2964029"/>
            <a:ext cx="563731" cy="694831"/>
          </a:xfrm>
          <a:prstGeom prst="rect">
            <a:avLst/>
          </a:prstGeom>
        </p:spPr>
      </p:pic>
      <p:pic>
        <p:nvPicPr>
          <p:cNvPr id="32" name="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43419">
            <a:off x="2840767" y="3397124"/>
            <a:ext cx="563731" cy="694831"/>
          </a:xfrm>
          <a:prstGeom prst="rect">
            <a:avLst/>
          </a:prstGeom>
        </p:spPr>
      </p:pic>
      <p:pic>
        <p:nvPicPr>
          <p:cNvPr id="33" name="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5324">
            <a:off x="2838459" y="3897140"/>
            <a:ext cx="563731" cy="694831"/>
          </a:xfrm>
          <a:prstGeom prst="rect">
            <a:avLst/>
          </a:prstGeom>
        </p:spPr>
      </p:pic>
      <p:pic>
        <p:nvPicPr>
          <p:cNvPr id="34" name="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71885">
            <a:off x="2537619" y="4311499"/>
            <a:ext cx="563731" cy="694831"/>
          </a:xfrm>
          <a:prstGeom prst="rect">
            <a:avLst/>
          </a:prstGeom>
        </p:spPr>
      </p:pic>
      <p:pic>
        <p:nvPicPr>
          <p:cNvPr id="35" name="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046474" y="4484120"/>
            <a:ext cx="563731" cy="694831"/>
          </a:xfrm>
          <a:prstGeom prst="rect">
            <a:avLst/>
          </a:prstGeom>
        </p:spPr>
      </p:pic>
      <p:pic>
        <p:nvPicPr>
          <p:cNvPr id="36" name="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68463">
            <a:off x="1581514" y="4313669"/>
            <a:ext cx="563731" cy="694831"/>
          </a:xfrm>
          <a:prstGeom prst="rect">
            <a:avLst/>
          </a:prstGeom>
        </p:spPr>
      </p:pic>
      <p:pic>
        <p:nvPicPr>
          <p:cNvPr id="37" name="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7380">
            <a:off x="1252231" y="3903222"/>
            <a:ext cx="563731" cy="694831"/>
          </a:xfrm>
          <a:prstGeom prst="rect">
            <a:avLst/>
          </a:prstGeom>
        </p:spPr>
      </p:pic>
      <p:pic>
        <p:nvPicPr>
          <p:cNvPr id="38" name="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13727">
            <a:off x="1263297" y="3380349"/>
            <a:ext cx="563731" cy="694831"/>
          </a:xfrm>
          <a:prstGeom prst="rect">
            <a:avLst/>
          </a:prstGeom>
        </p:spPr>
      </p:pic>
      <p:pic>
        <p:nvPicPr>
          <p:cNvPr id="39" name="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7760">
            <a:off x="1588132" y="2971464"/>
            <a:ext cx="563731" cy="694831"/>
          </a:xfrm>
          <a:prstGeom prst="rect">
            <a:avLst/>
          </a:prstGeom>
        </p:spPr>
      </p:pic>
      <p:pic>
        <p:nvPicPr>
          <p:cNvPr id="13" name="Center of Flowee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98" t="19815" r="17779" b="19319"/>
          <a:stretch/>
        </p:blipFill>
        <p:spPr>
          <a:xfrm>
            <a:off x="1612086" y="3290465"/>
            <a:ext cx="1427110" cy="1418332"/>
          </a:xfrm>
          <a:prstGeom prst="ellipse">
            <a:avLst/>
          </a:prstGeom>
        </p:spPr>
      </p:pic>
      <p:graphicFrame>
        <p:nvGraphicFramePr>
          <p:cNvPr id="40" name="Number Lin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313649"/>
              </p:ext>
            </p:extLst>
          </p:nvPr>
        </p:nvGraphicFramePr>
        <p:xfrm>
          <a:off x="872185" y="5718258"/>
          <a:ext cx="7390100" cy="16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9010">
                  <a:extLst>
                    <a:ext uri="{9D8B030D-6E8A-4147-A177-3AD203B41FA5}">
                      <a16:colId xmlns:a16="http://schemas.microsoft.com/office/drawing/2014/main" xmlns="" val="792963582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4247960455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26525655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98513814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4265394801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2795934236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4209405693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267974393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1924074173"/>
                    </a:ext>
                  </a:extLst>
                </a:gridCol>
                <a:gridCol w="739010">
                  <a:extLst>
                    <a:ext uri="{9D8B030D-6E8A-4147-A177-3AD203B41FA5}">
                      <a16:colId xmlns:a16="http://schemas.microsoft.com/office/drawing/2014/main" xmlns="" val="32614087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24451099"/>
                  </a:ext>
                </a:extLst>
              </a:tr>
            </a:tbl>
          </a:graphicData>
        </a:graphic>
      </p:graphicFrame>
      <p:grpSp>
        <p:nvGrpSpPr>
          <p:cNvPr id="42" name="Number Line Numbers"/>
          <p:cNvGrpSpPr/>
          <p:nvPr/>
        </p:nvGrpSpPr>
        <p:grpSpPr>
          <a:xfrm>
            <a:off x="710694" y="5405827"/>
            <a:ext cx="7817351" cy="175082"/>
            <a:chOff x="660172" y="5246703"/>
            <a:chExt cx="7817351" cy="412834"/>
          </a:xfrm>
        </p:grpSpPr>
        <p:sp>
          <p:nvSpPr>
            <p:cNvPr id="43" name="TextBox 42"/>
            <p:cNvSpPr txBox="1"/>
            <p:nvPr/>
          </p:nvSpPr>
          <p:spPr>
            <a:xfrm>
              <a:off x="660172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2DB6BC"/>
                  </a:solidFill>
                </a:rPr>
                <a:t>0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404458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F08115"/>
                  </a:solidFill>
                </a:rPr>
                <a:t>1 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148744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2DB6BC"/>
                  </a:solidFill>
                </a:rPr>
                <a:t>2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890011" y="5290205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F08115"/>
                  </a:solidFill>
                </a:rPr>
                <a:t>3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614327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2DB6BC"/>
                  </a:solidFill>
                </a:rPr>
                <a:t>4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364505" y="5246703"/>
              <a:ext cx="3004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F08115"/>
                  </a:solidFill>
                </a:rPr>
                <a:t>5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076265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2DB6BC"/>
                  </a:solidFill>
                </a:rPr>
                <a:t>6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820551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F08115"/>
                  </a:solidFill>
                </a:rPr>
                <a:t>7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579935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2DB6BC"/>
                  </a:solidFill>
                </a:rPr>
                <a:t>8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300244" y="5246703"/>
              <a:ext cx="3304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F08115"/>
                  </a:solidFill>
                </a:rPr>
                <a:t>9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7973507" y="5246703"/>
              <a:ext cx="5040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2DB6BC"/>
                  </a:solidFill>
                </a:rPr>
                <a:t>10</a:t>
              </a:r>
            </a:p>
          </p:txBody>
        </p:sp>
      </p:grpSp>
      <p:sp>
        <p:nvSpPr>
          <p:cNvPr id="63" name="Click Here"/>
          <p:cNvSpPr/>
          <p:nvPr/>
        </p:nvSpPr>
        <p:spPr>
          <a:xfrm>
            <a:off x="4356738" y="3268759"/>
            <a:ext cx="3640901" cy="701816"/>
          </a:xfrm>
          <a:prstGeom prst="roundRect">
            <a:avLst/>
          </a:prstGeom>
          <a:solidFill>
            <a:srgbClr val="2DB6BC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help the caterpillar eat some petals.</a:t>
            </a:r>
          </a:p>
        </p:txBody>
      </p:sp>
      <p:sp>
        <p:nvSpPr>
          <p:cNvPr id="57" name="Oval 56"/>
          <p:cNvSpPr/>
          <p:nvPr/>
        </p:nvSpPr>
        <p:spPr>
          <a:xfrm>
            <a:off x="8024330" y="5340897"/>
            <a:ext cx="426619" cy="426620"/>
          </a:xfrm>
          <a:prstGeom prst="ellipse">
            <a:avLst/>
          </a:prstGeom>
          <a:noFill/>
          <a:ln w="28575">
            <a:solidFill>
              <a:srgbClr val="EBB0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5065120" y="5362716"/>
            <a:ext cx="426619" cy="426620"/>
          </a:xfrm>
          <a:prstGeom prst="ellipse">
            <a:avLst/>
          </a:prstGeom>
          <a:noFill/>
          <a:ln w="28575">
            <a:solidFill>
              <a:srgbClr val="EBB0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Block Arc 58"/>
          <p:cNvSpPr/>
          <p:nvPr/>
        </p:nvSpPr>
        <p:spPr>
          <a:xfrm>
            <a:off x="7493125" y="5171305"/>
            <a:ext cx="777306" cy="277300"/>
          </a:xfrm>
          <a:prstGeom prst="blockArc">
            <a:avLst>
              <a:gd name="adj1" fmla="val 10734492"/>
              <a:gd name="adj2" fmla="val 21562519"/>
              <a:gd name="adj3" fmla="val 11015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  </a:t>
            </a:r>
          </a:p>
        </p:txBody>
      </p:sp>
      <p:sp>
        <p:nvSpPr>
          <p:cNvPr id="60" name="Block Arc 59"/>
          <p:cNvSpPr/>
          <p:nvPr/>
        </p:nvSpPr>
        <p:spPr>
          <a:xfrm>
            <a:off x="6753091" y="5178951"/>
            <a:ext cx="777306" cy="277300"/>
          </a:xfrm>
          <a:prstGeom prst="blockArc">
            <a:avLst>
              <a:gd name="adj1" fmla="val 10734492"/>
              <a:gd name="adj2" fmla="val 21562519"/>
              <a:gd name="adj3" fmla="val 11015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  </a:t>
            </a:r>
          </a:p>
        </p:txBody>
      </p:sp>
      <p:sp>
        <p:nvSpPr>
          <p:cNvPr id="61" name="Block Arc 60"/>
          <p:cNvSpPr/>
          <p:nvPr/>
        </p:nvSpPr>
        <p:spPr>
          <a:xfrm>
            <a:off x="6001638" y="5189783"/>
            <a:ext cx="777306" cy="277300"/>
          </a:xfrm>
          <a:prstGeom prst="blockArc">
            <a:avLst>
              <a:gd name="adj1" fmla="val 10734492"/>
              <a:gd name="adj2" fmla="val 21562519"/>
              <a:gd name="adj3" fmla="val 11015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   </a:t>
            </a:r>
          </a:p>
        </p:txBody>
      </p:sp>
      <p:sp>
        <p:nvSpPr>
          <p:cNvPr id="62" name="Block Arc 61"/>
          <p:cNvSpPr/>
          <p:nvPr/>
        </p:nvSpPr>
        <p:spPr>
          <a:xfrm>
            <a:off x="5247819" y="5198503"/>
            <a:ext cx="777306" cy="277300"/>
          </a:xfrm>
          <a:prstGeom prst="blockArc">
            <a:avLst>
              <a:gd name="adj1" fmla="val 10734492"/>
              <a:gd name="adj2" fmla="val 21562519"/>
              <a:gd name="adj3" fmla="val 11015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  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775" y="2784341"/>
            <a:ext cx="1944793" cy="2166010"/>
          </a:xfrm>
          <a:prstGeom prst="rect">
            <a:avLst/>
          </a:prstGeom>
        </p:spPr>
      </p:pic>
      <p:pic>
        <p:nvPicPr>
          <p:cNvPr id="21" name="Butterfly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968" y="678694"/>
            <a:ext cx="1499669" cy="1599566"/>
          </a:xfrm>
          <a:prstGeom prst="rect">
            <a:avLst/>
          </a:prstGeom>
        </p:spPr>
      </p:pic>
      <p:pic>
        <p:nvPicPr>
          <p:cNvPr id="22" name="bite-chew-eat-salad-crouton-crunch_z1xmzOV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84827" y="528699"/>
            <a:ext cx="609600" cy="609600"/>
          </a:xfrm>
          <a:prstGeom prst="rect">
            <a:avLst/>
          </a:prstGeom>
        </p:spPr>
      </p:pic>
      <p:pic>
        <p:nvPicPr>
          <p:cNvPr id="64" name="bite-chew-eat-salad-crouton-crunch_z1xmzOV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94258" y="1278530"/>
            <a:ext cx="609600" cy="609600"/>
          </a:xfrm>
          <a:prstGeom prst="rect">
            <a:avLst/>
          </a:prstGeom>
        </p:spPr>
      </p:pic>
      <p:pic>
        <p:nvPicPr>
          <p:cNvPr id="65" name="bite-chew-eat-salad-crouton-crunch_z1xmzOV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03689" y="2028361"/>
            <a:ext cx="609600" cy="609600"/>
          </a:xfrm>
          <a:prstGeom prst="rect">
            <a:avLst/>
          </a:prstGeom>
        </p:spPr>
      </p:pic>
      <p:sp>
        <p:nvSpPr>
          <p:cNvPr id="66" name="TextBox 65">
            <a:hlinkClick r:id="rId9" action="ppaction://hlinksldjump"/>
          </p:cNvPr>
          <p:cNvSpPr txBox="1"/>
          <p:nvPr/>
        </p:nvSpPr>
        <p:spPr>
          <a:xfrm>
            <a:off x="5888" y="0"/>
            <a:ext cx="1056863" cy="952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7" name="TextBox 66">
            <a:hlinkClick r:id="rId9" action="ppaction://hlinksldjump"/>
          </p:cNvPr>
          <p:cNvSpPr txBox="1"/>
          <p:nvPr/>
        </p:nvSpPr>
        <p:spPr>
          <a:xfrm>
            <a:off x="0" y="0"/>
            <a:ext cx="1056863" cy="952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716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61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12"/>
                            </p:stCondLst>
                            <p:childTnLst>
                              <p:par>
                                <p:cTn id="4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612" fill="hold"/>
                                        <p:tgtEl>
                                          <p:spTgt spid="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5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24"/>
                            </p:stCondLst>
                            <p:childTnLst>
                              <p:par>
                                <p:cTn id="4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612" fill="hold"/>
                                        <p:tgtEl>
                                          <p:spTgt spid="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836"/>
                            </p:stCondLst>
                            <p:childTnLst>
                              <p:par>
                                <p:cTn id="5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612" fill="hold"/>
                                        <p:tgtEl>
                                          <p:spTgt spid="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48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48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448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948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448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4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5"/>
                </p:tgtEl>
              </p:cMediaNode>
            </p:audio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/>
              <a:t>Unicorn Horns</a:t>
            </a: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400" dirty="0">
                <a:solidFill>
                  <a:schemeClr val="dk1"/>
                </a:solidFill>
              </a:rPr>
              <a:t>– Complement of a Set</a:t>
            </a:r>
            <a:endParaRPr lang="en-GB" sz="2400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55190" y="1331417"/>
            <a:ext cx="4524318" cy="1238037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rgbClr val="000000"/>
              </a:buClr>
              <a:buSzPts val="1800"/>
            </a:pPr>
            <a:r>
              <a:rPr lang="en-GB" sz="1800" b="0" dirty="0"/>
              <a:t>The magical unicorns have different coloured horns. How many of each colour are there? 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637182" y="6016212"/>
            <a:ext cx="7728574" cy="664233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Click on the rainbow to reveal questions that encourage the development of children’s mathematical reasoning skills.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19" name="Rainbow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3457" y="1131145"/>
            <a:ext cx="1808779" cy="1217904"/>
          </a:xfrm>
          <a:prstGeom prst="rect">
            <a:avLst/>
          </a:prstGeom>
        </p:spPr>
      </p:pic>
      <p:sp>
        <p:nvSpPr>
          <p:cNvPr id="8" name="Question 3"/>
          <p:cNvSpPr/>
          <p:nvPr/>
        </p:nvSpPr>
        <p:spPr>
          <a:xfrm>
            <a:off x="4951562" y="1445079"/>
            <a:ext cx="2467945" cy="897878"/>
          </a:xfrm>
          <a:prstGeom prst="roundRect">
            <a:avLst>
              <a:gd name="adj" fmla="val 20574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>
                <a:solidFill>
                  <a:schemeClr val="bg1"/>
                </a:solidFill>
                <a:latin typeface="Twinkl" pitchFamily="50" charset="0"/>
              </a:rPr>
              <a:t>If the unicorns with the purple horns disappeared, how many would be left? How did you work this out?</a:t>
            </a:r>
          </a:p>
        </p:txBody>
      </p:sp>
      <p:sp>
        <p:nvSpPr>
          <p:cNvPr id="9" name="Question 2"/>
          <p:cNvSpPr/>
          <p:nvPr/>
        </p:nvSpPr>
        <p:spPr>
          <a:xfrm>
            <a:off x="4951562" y="1439016"/>
            <a:ext cx="2467945" cy="903941"/>
          </a:xfrm>
          <a:prstGeom prst="roundRect">
            <a:avLst>
              <a:gd name="adj" fmla="val 16118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If the unicorns with the yellow horns disappeared, how many would be left? How do you know?</a:t>
            </a:r>
          </a:p>
        </p:txBody>
      </p:sp>
      <p:sp>
        <p:nvSpPr>
          <p:cNvPr id="10" name="Question 1"/>
          <p:cNvSpPr/>
          <p:nvPr/>
        </p:nvSpPr>
        <p:spPr>
          <a:xfrm>
            <a:off x="4951562" y="1449857"/>
            <a:ext cx="2471827" cy="897878"/>
          </a:xfrm>
          <a:prstGeom prst="roundRect">
            <a:avLst>
              <a:gd name="adj" fmla="val 13323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rgbClr val="000000"/>
              </a:buClr>
              <a:buSzPts val="1200"/>
            </a:pPr>
            <a:r>
              <a:rPr lang="en-GB" sz="1400" dirty="0"/>
              <a:t>How many unicorns are there altogether?</a:t>
            </a:r>
          </a:p>
        </p:txBody>
      </p:sp>
      <p:grpSp>
        <p:nvGrpSpPr>
          <p:cNvPr id="26" name="Reset Button"/>
          <p:cNvGrpSpPr/>
          <p:nvPr/>
        </p:nvGrpSpPr>
        <p:grpSpPr>
          <a:xfrm>
            <a:off x="7124162" y="2424828"/>
            <a:ext cx="1808779" cy="558839"/>
            <a:chOff x="2452090" y="4000699"/>
            <a:chExt cx="1808779" cy="558839"/>
          </a:xfrm>
        </p:grpSpPr>
        <p:sp>
          <p:nvSpPr>
            <p:cNvPr id="4" name="Rectangle"/>
            <p:cNvSpPr/>
            <p:nvPr/>
          </p:nvSpPr>
          <p:spPr>
            <a:xfrm>
              <a:off x="2452090" y="4088365"/>
              <a:ext cx="1529360" cy="356071"/>
            </a:xfrm>
            <a:prstGeom prst="roundRect">
              <a:avLst>
                <a:gd name="adj" fmla="val 10648"/>
              </a:avLst>
            </a:prstGeom>
            <a:solidFill>
              <a:srgbClr val="EAC3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Reset text"/>
            <p:cNvSpPr txBox="1"/>
            <p:nvPr/>
          </p:nvSpPr>
          <p:spPr>
            <a:xfrm>
              <a:off x="2764629" y="4075104"/>
              <a:ext cx="12168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reset</a:t>
              </a:r>
            </a:p>
          </p:txBody>
        </p:sp>
        <p:sp>
          <p:nvSpPr>
            <p:cNvPr id="41" name="Circle"/>
            <p:cNvSpPr/>
            <p:nvPr/>
          </p:nvSpPr>
          <p:spPr>
            <a:xfrm>
              <a:off x="3702030" y="4000699"/>
              <a:ext cx="558839" cy="558839"/>
            </a:xfrm>
            <a:prstGeom prst="ellipse">
              <a:avLst/>
            </a:prstGeom>
            <a:solidFill>
              <a:srgbClr val="F1AC0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3" name="Arrow: Circular 22"/>
            <p:cNvSpPr/>
            <p:nvPr/>
          </p:nvSpPr>
          <p:spPr>
            <a:xfrm>
              <a:off x="3823596" y="4128731"/>
              <a:ext cx="315705" cy="315705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1447423"/>
                <a:gd name="adj5" fmla="val 1413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Click Again Button"/>
          <p:cNvGrpSpPr/>
          <p:nvPr/>
        </p:nvGrpSpPr>
        <p:grpSpPr>
          <a:xfrm>
            <a:off x="7103611" y="2431292"/>
            <a:ext cx="1810288" cy="558839"/>
            <a:chOff x="3062247" y="3925433"/>
            <a:chExt cx="1810288" cy="558839"/>
          </a:xfrm>
        </p:grpSpPr>
        <p:sp>
          <p:nvSpPr>
            <p:cNvPr id="44" name="Rectangle"/>
            <p:cNvSpPr/>
            <p:nvPr/>
          </p:nvSpPr>
          <p:spPr>
            <a:xfrm>
              <a:off x="3063756" y="4016190"/>
              <a:ext cx="1483181" cy="356071"/>
            </a:xfrm>
            <a:prstGeom prst="roundRect">
              <a:avLst>
                <a:gd name="adj" fmla="val 10648"/>
              </a:avLst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set text"/>
            <p:cNvSpPr txBox="1"/>
            <p:nvPr/>
          </p:nvSpPr>
          <p:spPr>
            <a:xfrm>
              <a:off x="3062247" y="4018356"/>
              <a:ext cx="1325327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700" b="1" dirty="0">
                  <a:solidFill>
                    <a:schemeClr val="bg1"/>
                  </a:solidFill>
                </a:rPr>
                <a:t>click again</a:t>
              </a:r>
            </a:p>
          </p:txBody>
        </p:sp>
        <p:sp>
          <p:nvSpPr>
            <p:cNvPr id="46" name="Circle"/>
            <p:cNvSpPr/>
            <p:nvPr/>
          </p:nvSpPr>
          <p:spPr>
            <a:xfrm>
              <a:off x="4313696" y="3925433"/>
              <a:ext cx="558839" cy="558839"/>
            </a:xfrm>
            <a:prstGeom prst="ellipse">
              <a:avLst/>
            </a:prstGeom>
            <a:solidFill>
              <a:srgbClr val="0092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9" name="Arrow: Right 28"/>
            <p:cNvSpPr/>
            <p:nvPr/>
          </p:nvSpPr>
          <p:spPr>
            <a:xfrm>
              <a:off x="4441150" y="4127461"/>
              <a:ext cx="299165" cy="170695"/>
            </a:xfrm>
            <a:prstGeom prst="rightArrow">
              <a:avLst>
                <a:gd name="adj1" fmla="val 47210"/>
                <a:gd name="adj2" fmla="val 555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236274" y="199475"/>
            <a:ext cx="558839" cy="558839"/>
            <a:chOff x="1308100" y="3224141"/>
            <a:chExt cx="635000" cy="635000"/>
          </a:xfrm>
        </p:grpSpPr>
        <p:sp>
          <p:nvSpPr>
            <p:cNvPr id="25" name="Oval 24"/>
            <p:cNvSpPr/>
            <p:nvPr/>
          </p:nvSpPr>
          <p:spPr>
            <a:xfrm>
              <a:off x="1308100" y="3224141"/>
              <a:ext cx="635000" cy="635000"/>
            </a:xfrm>
            <a:prstGeom prst="ellipse">
              <a:avLst/>
            </a:prstGeom>
            <a:solidFill>
              <a:srgbClr val="2DB6BC"/>
            </a:solidFill>
            <a:ln w="1905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Arrow: Right 26"/>
            <p:cNvSpPr/>
            <p:nvPr/>
          </p:nvSpPr>
          <p:spPr>
            <a:xfrm flipH="1">
              <a:off x="1475799" y="3438306"/>
              <a:ext cx="293200" cy="231800"/>
            </a:xfrm>
            <a:prstGeom prst="rightArrow">
              <a:avLst/>
            </a:prstGeom>
            <a:solidFill>
              <a:srgbClr val="87CCC1"/>
            </a:solidFill>
            <a:ln w="1270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96" y="3797230"/>
            <a:ext cx="947830" cy="97467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187" y="3797230"/>
            <a:ext cx="947830" cy="97467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378" y="3797230"/>
            <a:ext cx="947830" cy="97467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569" y="3797230"/>
            <a:ext cx="947830" cy="97467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760" y="3797230"/>
            <a:ext cx="947830" cy="97467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951" y="3797230"/>
            <a:ext cx="947830" cy="974677"/>
          </a:xfrm>
          <a:prstGeom prst="rect">
            <a:avLst/>
          </a:prstGeom>
        </p:spPr>
      </p:pic>
      <p:sp>
        <p:nvSpPr>
          <p:cNvPr id="47" name="Yellow"/>
          <p:cNvSpPr/>
          <p:nvPr/>
        </p:nvSpPr>
        <p:spPr>
          <a:xfrm>
            <a:off x="965639" y="2540754"/>
            <a:ext cx="2053042" cy="326175"/>
          </a:xfrm>
          <a:prstGeom prst="roundRect">
            <a:avLst/>
          </a:prstGeom>
          <a:solidFill>
            <a:srgbClr val="F1AC01"/>
          </a:solidFill>
          <a:ln w="28575">
            <a:solidFill>
              <a:srgbClr val="F081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hide yellow unicorns</a:t>
            </a:r>
          </a:p>
        </p:txBody>
      </p:sp>
      <p:sp>
        <p:nvSpPr>
          <p:cNvPr id="48" name="Purple"/>
          <p:cNvSpPr/>
          <p:nvPr/>
        </p:nvSpPr>
        <p:spPr>
          <a:xfrm>
            <a:off x="3157257" y="2540753"/>
            <a:ext cx="1922251" cy="326175"/>
          </a:xfrm>
          <a:prstGeom prst="roundRect">
            <a:avLst/>
          </a:prstGeom>
          <a:solidFill>
            <a:srgbClr val="A873B0"/>
          </a:solidFill>
          <a:ln w="28575">
            <a:solidFill>
              <a:srgbClr val="651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hide purple unicorns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142" y="3769260"/>
            <a:ext cx="1002228" cy="103061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733" y="3769260"/>
            <a:ext cx="1002228" cy="1030617"/>
          </a:xfrm>
          <a:prstGeom prst="rect">
            <a:avLst/>
          </a:prstGeom>
        </p:spPr>
      </p:pic>
      <p:sp>
        <p:nvSpPr>
          <p:cNvPr id="51" name="TextBox 50">
            <a:hlinkClick r:id="rId5" action="ppaction://hlinksldjump"/>
          </p:cNvPr>
          <p:cNvSpPr txBox="1"/>
          <p:nvPr/>
        </p:nvSpPr>
        <p:spPr>
          <a:xfrm>
            <a:off x="5888" y="0"/>
            <a:ext cx="1056863" cy="952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3" name="Reset Uni"/>
          <p:cNvSpPr/>
          <p:nvPr/>
        </p:nvSpPr>
        <p:spPr>
          <a:xfrm>
            <a:off x="637182" y="5577272"/>
            <a:ext cx="7717877" cy="326175"/>
          </a:xfrm>
          <a:prstGeom prst="roundRect">
            <a:avLst/>
          </a:prstGeom>
          <a:solidFill>
            <a:srgbClr val="F1AC01"/>
          </a:solidFill>
          <a:ln w="28575">
            <a:solidFill>
              <a:srgbClr val="F081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Reset Unicorns</a:t>
            </a:r>
          </a:p>
        </p:txBody>
      </p:sp>
    </p:spTree>
    <p:extLst>
      <p:ext uri="{BB962C8B-B14F-4D97-AF65-F5344CB8AC3E}">
        <p14:creationId xmlns:p14="http://schemas.microsoft.com/office/powerpoint/2010/main" val="228133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/>
              <a:t>Minibeast Hunt – Subtraction by Comparison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55190" y="1469394"/>
            <a:ext cx="4309182" cy="1238037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rgbClr val="000000"/>
              </a:buClr>
              <a:buSzPts val="1800"/>
            </a:pPr>
            <a:r>
              <a:rPr lang="en-GB" sz="1800" b="0" dirty="0"/>
              <a:t>The children in foundation stage have been on a minibeast hunt. How many of each type of minibeast did they find?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637182" y="6016212"/>
            <a:ext cx="7728574" cy="664233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Click on the spider to reveal questions that encourage the development of children’s mathematical reasoning skills.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8" name="Question 3"/>
          <p:cNvSpPr/>
          <p:nvPr/>
        </p:nvSpPr>
        <p:spPr>
          <a:xfrm>
            <a:off x="4951562" y="1445079"/>
            <a:ext cx="2467945" cy="897878"/>
          </a:xfrm>
          <a:prstGeom prst="roundRect">
            <a:avLst>
              <a:gd name="adj" fmla="val 20574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>
                <a:solidFill>
                  <a:schemeClr val="bg1"/>
                </a:solidFill>
                <a:latin typeface="Twinkl" pitchFamily="50" charset="0"/>
              </a:rPr>
              <a:t>What is the difference between the number of ladybirds and worms?</a:t>
            </a:r>
          </a:p>
        </p:txBody>
      </p:sp>
      <p:sp>
        <p:nvSpPr>
          <p:cNvPr id="9" name="Question 2"/>
          <p:cNvSpPr/>
          <p:nvPr/>
        </p:nvSpPr>
        <p:spPr>
          <a:xfrm>
            <a:off x="4951562" y="1439016"/>
            <a:ext cx="2467945" cy="903941"/>
          </a:xfrm>
          <a:prstGeom prst="roundRect">
            <a:avLst>
              <a:gd name="adj" fmla="val 16118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How many fewer worms are there than ladybirds?</a:t>
            </a:r>
          </a:p>
        </p:txBody>
      </p:sp>
      <p:sp>
        <p:nvSpPr>
          <p:cNvPr id="10" name="Question 1"/>
          <p:cNvSpPr/>
          <p:nvPr/>
        </p:nvSpPr>
        <p:spPr>
          <a:xfrm>
            <a:off x="4951562" y="1441229"/>
            <a:ext cx="2471827" cy="897878"/>
          </a:xfrm>
          <a:prstGeom prst="roundRect">
            <a:avLst>
              <a:gd name="adj" fmla="val 13323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rgbClr val="000000"/>
              </a:buClr>
              <a:buSzPts val="1200"/>
            </a:pPr>
            <a:r>
              <a:rPr lang="en-GB" sz="1400" dirty="0"/>
              <a:t>Which group has the least number of minibeasts in it? </a:t>
            </a:r>
          </a:p>
        </p:txBody>
      </p:sp>
      <p:grpSp>
        <p:nvGrpSpPr>
          <p:cNvPr id="26" name="Reset Button"/>
          <p:cNvGrpSpPr/>
          <p:nvPr/>
        </p:nvGrpSpPr>
        <p:grpSpPr>
          <a:xfrm>
            <a:off x="7124162" y="2361528"/>
            <a:ext cx="1808779" cy="558839"/>
            <a:chOff x="2452090" y="4000699"/>
            <a:chExt cx="1808779" cy="558839"/>
          </a:xfrm>
        </p:grpSpPr>
        <p:sp>
          <p:nvSpPr>
            <p:cNvPr id="4" name="Rectangle"/>
            <p:cNvSpPr/>
            <p:nvPr/>
          </p:nvSpPr>
          <p:spPr>
            <a:xfrm>
              <a:off x="2452090" y="4088365"/>
              <a:ext cx="1529360" cy="356071"/>
            </a:xfrm>
            <a:prstGeom prst="roundRect">
              <a:avLst>
                <a:gd name="adj" fmla="val 10648"/>
              </a:avLst>
            </a:prstGeom>
            <a:solidFill>
              <a:srgbClr val="EAC3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Reset text"/>
            <p:cNvSpPr txBox="1"/>
            <p:nvPr/>
          </p:nvSpPr>
          <p:spPr>
            <a:xfrm>
              <a:off x="2764629" y="4075104"/>
              <a:ext cx="12168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reset</a:t>
              </a:r>
            </a:p>
          </p:txBody>
        </p:sp>
        <p:sp>
          <p:nvSpPr>
            <p:cNvPr id="41" name="Circle"/>
            <p:cNvSpPr/>
            <p:nvPr/>
          </p:nvSpPr>
          <p:spPr>
            <a:xfrm>
              <a:off x="3702030" y="4000699"/>
              <a:ext cx="558839" cy="558839"/>
            </a:xfrm>
            <a:prstGeom prst="ellipse">
              <a:avLst/>
            </a:prstGeom>
            <a:solidFill>
              <a:srgbClr val="F1AC0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3" name="Arrow: Circular 22"/>
            <p:cNvSpPr/>
            <p:nvPr/>
          </p:nvSpPr>
          <p:spPr>
            <a:xfrm>
              <a:off x="3823596" y="4128731"/>
              <a:ext cx="315705" cy="315705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1447423"/>
                <a:gd name="adj5" fmla="val 1413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Click Again Button"/>
          <p:cNvGrpSpPr/>
          <p:nvPr/>
        </p:nvGrpSpPr>
        <p:grpSpPr>
          <a:xfrm>
            <a:off x="7122653" y="2367992"/>
            <a:ext cx="1810288" cy="558839"/>
            <a:chOff x="3062247" y="3925433"/>
            <a:chExt cx="1810288" cy="558839"/>
          </a:xfrm>
        </p:grpSpPr>
        <p:sp>
          <p:nvSpPr>
            <p:cNvPr id="44" name="Rectangle"/>
            <p:cNvSpPr/>
            <p:nvPr/>
          </p:nvSpPr>
          <p:spPr>
            <a:xfrm>
              <a:off x="3063756" y="4016190"/>
              <a:ext cx="1483181" cy="356071"/>
            </a:xfrm>
            <a:prstGeom prst="roundRect">
              <a:avLst>
                <a:gd name="adj" fmla="val 10648"/>
              </a:avLst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set text"/>
            <p:cNvSpPr txBox="1"/>
            <p:nvPr/>
          </p:nvSpPr>
          <p:spPr>
            <a:xfrm>
              <a:off x="3062247" y="4018356"/>
              <a:ext cx="1325327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700" b="1" dirty="0">
                  <a:solidFill>
                    <a:schemeClr val="bg1"/>
                  </a:solidFill>
                </a:rPr>
                <a:t>click again</a:t>
              </a:r>
            </a:p>
          </p:txBody>
        </p:sp>
        <p:sp>
          <p:nvSpPr>
            <p:cNvPr id="46" name="Circle"/>
            <p:cNvSpPr/>
            <p:nvPr/>
          </p:nvSpPr>
          <p:spPr>
            <a:xfrm>
              <a:off x="4313696" y="3925433"/>
              <a:ext cx="558839" cy="558839"/>
            </a:xfrm>
            <a:prstGeom prst="ellipse">
              <a:avLst/>
            </a:prstGeom>
            <a:solidFill>
              <a:srgbClr val="0092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9" name="Arrow: Right 28"/>
            <p:cNvSpPr/>
            <p:nvPr/>
          </p:nvSpPr>
          <p:spPr>
            <a:xfrm>
              <a:off x="4441150" y="4127461"/>
              <a:ext cx="299165" cy="170695"/>
            </a:xfrm>
            <a:prstGeom prst="rightArrow">
              <a:avLst>
                <a:gd name="adj1" fmla="val 47210"/>
                <a:gd name="adj2" fmla="val 555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236274" y="199475"/>
            <a:ext cx="558839" cy="558839"/>
            <a:chOff x="1308100" y="3224141"/>
            <a:chExt cx="635000" cy="635000"/>
          </a:xfrm>
        </p:grpSpPr>
        <p:sp>
          <p:nvSpPr>
            <p:cNvPr id="25" name="Oval 24"/>
            <p:cNvSpPr/>
            <p:nvPr/>
          </p:nvSpPr>
          <p:spPr>
            <a:xfrm>
              <a:off x="1308100" y="3224141"/>
              <a:ext cx="635000" cy="635000"/>
            </a:xfrm>
            <a:prstGeom prst="ellipse">
              <a:avLst/>
            </a:prstGeom>
            <a:solidFill>
              <a:srgbClr val="2DB6BC"/>
            </a:solidFill>
            <a:ln w="1905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Arrow: Right 26"/>
            <p:cNvSpPr/>
            <p:nvPr/>
          </p:nvSpPr>
          <p:spPr>
            <a:xfrm flipH="1">
              <a:off x="1475799" y="3438306"/>
              <a:ext cx="293200" cy="231800"/>
            </a:xfrm>
            <a:prstGeom prst="rightArrow">
              <a:avLst/>
            </a:prstGeom>
            <a:solidFill>
              <a:srgbClr val="87CCC1"/>
            </a:solidFill>
            <a:ln w="1270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37182" y="4637878"/>
            <a:ext cx="799542" cy="1106910"/>
            <a:chOff x="637182" y="4637878"/>
            <a:chExt cx="799542" cy="1106910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182" y="4637878"/>
              <a:ext cx="799542" cy="110691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740" y="4915685"/>
              <a:ext cx="631915" cy="584826"/>
            </a:xfrm>
            <a:prstGeom prst="rect">
              <a:avLst/>
            </a:prstGeom>
          </p:spPr>
        </p:pic>
      </p:grpSp>
      <p:grpSp>
        <p:nvGrpSpPr>
          <p:cNvPr id="66" name="Group 65"/>
          <p:cNvGrpSpPr/>
          <p:nvPr/>
        </p:nvGrpSpPr>
        <p:grpSpPr>
          <a:xfrm>
            <a:off x="1533509" y="4637878"/>
            <a:ext cx="799542" cy="1106910"/>
            <a:chOff x="1449591" y="4637878"/>
            <a:chExt cx="799542" cy="1106910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9591" y="4637878"/>
              <a:ext cx="799542" cy="1106910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6349" y="4915685"/>
              <a:ext cx="622849" cy="576436"/>
            </a:xfrm>
            <a:prstGeom prst="rect">
              <a:avLst/>
            </a:prstGeom>
          </p:spPr>
        </p:pic>
      </p:grpSp>
      <p:grpSp>
        <p:nvGrpSpPr>
          <p:cNvPr id="67" name="Group 66"/>
          <p:cNvGrpSpPr/>
          <p:nvPr/>
        </p:nvGrpSpPr>
        <p:grpSpPr>
          <a:xfrm>
            <a:off x="2429836" y="4637878"/>
            <a:ext cx="799542" cy="1106910"/>
            <a:chOff x="2262000" y="4637878"/>
            <a:chExt cx="799542" cy="1106910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2000" y="4637878"/>
              <a:ext cx="799542" cy="1106910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958" y="4915685"/>
              <a:ext cx="622849" cy="576436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3326163" y="4637878"/>
            <a:ext cx="799542" cy="1106910"/>
            <a:chOff x="3074409" y="4637878"/>
            <a:chExt cx="799542" cy="1106910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4409" y="4637878"/>
              <a:ext cx="799542" cy="1106910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3567" y="4915685"/>
              <a:ext cx="622849" cy="576436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4222490" y="4637878"/>
            <a:ext cx="799542" cy="1106910"/>
            <a:chOff x="3886818" y="4637878"/>
            <a:chExt cx="799542" cy="1106910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6818" y="4637878"/>
              <a:ext cx="799542" cy="1106910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7554" y="4915685"/>
              <a:ext cx="622849" cy="576436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5118817" y="4628695"/>
            <a:ext cx="799542" cy="1106910"/>
            <a:chOff x="4699227" y="4628695"/>
            <a:chExt cx="799542" cy="1106910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99227" y="4628695"/>
              <a:ext cx="799542" cy="1106910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9963" y="4915685"/>
              <a:ext cx="622849" cy="576436"/>
            </a:xfrm>
            <a:prstGeom prst="rect">
              <a:avLst/>
            </a:prstGeom>
          </p:spPr>
        </p:pic>
      </p:grpSp>
      <p:grpSp>
        <p:nvGrpSpPr>
          <p:cNvPr id="18" name="Group 17"/>
          <p:cNvGrpSpPr/>
          <p:nvPr/>
        </p:nvGrpSpPr>
        <p:grpSpPr>
          <a:xfrm>
            <a:off x="6015144" y="4628695"/>
            <a:ext cx="799542" cy="1106910"/>
            <a:chOff x="5511636" y="4628695"/>
            <a:chExt cx="799542" cy="1106910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1636" y="4628695"/>
              <a:ext cx="799542" cy="1106910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82372" y="4915685"/>
              <a:ext cx="622849" cy="576436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6911471" y="4628694"/>
            <a:ext cx="799542" cy="1106910"/>
            <a:chOff x="6324045" y="4628694"/>
            <a:chExt cx="799542" cy="1106910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4045" y="4628694"/>
              <a:ext cx="799542" cy="1106910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4781" y="4915685"/>
              <a:ext cx="622849" cy="576436"/>
            </a:xfrm>
            <a:prstGeom prst="rect">
              <a:avLst/>
            </a:prstGeom>
          </p:spPr>
        </p:pic>
      </p:grpSp>
      <p:grpSp>
        <p:nvGrpSpPr>
          <p:cNvPr id="68" name="Group 67"/>
          <p:cNvGrpSpPr/>
          <p:nvPr/>
        </p:nvGrpSpPr>
        <p:grpSpPr>
          <a:xfrm>
            <a:off x="7807801" y="4628693"/>
            <a:ext cx="799542" cy="1106910"/>
            <a:chOff x="7807801" y="4628693"/>
            <a:chExt cx="799542" cy="1106910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07801" y="4628693"/>
              <a:ext cx="799542" cy="1106910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93706" y="4935673"/>
              <a:ext cx="622849" cy="576436"/>
            </a:xfrm>
            <a:prstGeom prst="rect">
              <a:avLst/>
            </a:prstGeom>
          </p:spPr>
        </p:pic>
      </p:grpSp>
      <p:grpSp>
        <p:nvGrpSpPr>
          <p:cNvPr id="69" name="Group 68"/>
          <p:cNvGrpSpPr/>
          <p:nvPr/>
        </p:nvGrpSpPr>
        <p:grpSpPr>
          <a:xfrm>
            <a:off x="655484" y="3225845"/>
            <a:ext cx="799543" cy="1144931"/>
            <a:chOff x="655484" y="3505299"/>
            <a:chExt cx="640179" cy="910164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5484" y="3505299"/>
              <a:ext cx="640179" cy="88628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966609">
              <a:off x="572539" y="3917135"/>
              <a:ext cx="691589" cy="305068"/>
            </a:xfrm>
            <a:prstGeom prst="rect">
              <a:avLst/>
            </a:prstGeom>
          </p:spPr>
        </p:pic>
      </p:grpSp>
      <p:grpSp>
        <p:nvGrpSpPr>
          <p:cNvPr id="70" name="Group 69"/>
          <p:cNvGrpSpPr/>
          <p:nvPr/>
        </p:nvGrpSpPr>
        <p:grpSpPr>
          <a:xfrm>
            <a:off x="1545710" y="3221522"/>
            <a:ext cx="799543" cy="1150369"/>
            <a:chOff x="1449590" y="3500976"/>
            <a:chExt cx="640179" cy="914487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9590" y="3500976"/>
              <a:ext cx="640179" cy="886283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966609">
              <a:off x="1403250" y="3917135"/>
              <a:ext cx="691589" cy="305068"/>
            </a:xfrm>
            <a:prstGeom prst="rect">
              <a:avLst/>
            </a:prstGeom>
          </p:spPr>
        </p:pic>
      </p:grpSp>
      <p:grpSp>
        <p:nvGrpSpPr>
          <p:cNvPr id="71" name="Group 70"/>
          <p:cNvGrpSpPr/>
          <p:nvPr/>
        </p:nvGrpSpPr>
        <p:grpSpPr>
          <a:xfrm>
            <a:off x="2435936" y="3225845"/>
            <a:ext cx="799543" cy="1144931"/>
            <a:chOff x="2280302" y="3505299"/>
            <a:chExt cx="640179" cy="910164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0302" y="3505299"/>
              <a:ext cx="640179" cy="886283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966609">
              <a:off x="2233961" y="3917135"/>
              <a:ext cx="691589" cy="305068"/>
            </a:xfrm>
            <a:prstGeom prst="rect">
              <a:avLst/>
            </a:prstGeom>
          </p:spPr>
        </p:pic>
      </p:grpSp>
      <p:grpSp>
        <p:nvGrpSpPr>
          <p:cNvPr id="72" name="Group 71"/>
          <p:cNvGrpSpPr/>
          <p:nvPr/>
        </p:nvGrpSpPr>
        <p:grpSpPr>
          <a:xfrm>
            <a:off x="3349020" y="3221523"/>
            <a:ext cx="799543" cy="1144931"/>
            <a:chOff x="3074409" y="3505299"/>
            <a:chExt cx="640179" cy="910164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4409" y="3505299"/>
              <a:ext cx="640179" cy="886283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966609">
              <a:off x="3064672" y="3917135"/>
              <a:ext cx="691589" cy="305068"/>
            </a:xfrm>
            <a:prstGeom prst="rect">
              <a:avLst/>
            </a:prstGeom>
          </p:spPr>
        </p:pic>
      </p:grpSp>
      <p:grpSp>
        <p:nvGrpSpPr>
          <p:cNvPr id="73" name="Group 72"/>
          <p:cNvGrpSpPr/>
          <p:nvPr/>
        </p:nvGrpSpPr>
        <p:grpSpPr>
          <a:xfrm>
            <a:off x="4262104" y="3221523"/>
            <a:ext cx="799543" cy="1144931"/>
            <a:chOff x="3074409" y="3505299"/>
            <a:chExt cx="640179" cy="910164"/>
          </a:xfrm>
        </p:grpSpPr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4409" y="3505299"/>
              <a:ext cx="640179" cy="886283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966609">
              <a:off x="3064672" y="3917135"/>
              <a:ext cx="691589" cy="305068"/>
            </a:xfrm>
            <a:prstGeom prst="rect">
              <a:avLst/>
            </a:prstGeom>
          </p:spPr>
        </p:pic>
      </p:grpSp>
      <p:pic>
        <p:nvPicPr>
          <p:cNvPr id="77" name="Spider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697" y="976955"/>
            <a:ext cx="1545765" cy="1285490"/>
          </a:xfrm>
          <a:prstGeom prst="rect">
            <a:avLst/>
          </a:prstGeom>
        </p:spPr>
      </p:pic>
      <p:sp>
        <p:nvSpPr>
          <p:cNvPr id="78" name="TextBox 77">
            <a:hlinkClick r:id="rId8" action="ppaction://hlinksldjump"/>
          </p:cNvPr>
          <p:cNvSpPr txBox="1"/>
          <p:nvPr/>
        </p:nvSpPr>
        <p:spPr>
          <a:xfrm>
            <a:off x="5888" y="0"/>
            <a:ext cx="1056863" cy="952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451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/>
              <a:t>Fergus the Frog – Counting Back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56559" y="1476033"/>
            <a:ext cx="4309182" cy="74088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rgbClr val="000000"/>
              </a:buClr>
              <a:buSzPts val="1800"/>
            </a:pPr>
            <a:r>
              <a:rPr lang="en-GB" sz="1800" b="0" dirty="0"/>
              <a:t>Fergus the frog loves to jump! He is going to jump back 3 lily pads.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637182" y="6016212"/>
            <a:ext cx="7728574" cy="664233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Click on the duck to reveal questions that encourage the development of children’s mathematical reasoning skills.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16" name="Duc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58626" y="982140"/>
            <a:ext cx="1632291" cy="1234777"/>
          </a:xfrm>
          <a:prstGeom prst="rect">
            <a:avLst/>
          </a:prstGeom>
        </p:spPr>
      </p:pic>
      <p:sp>
        <p:nvSpPr>
          <p:cNvPr id="8" name="Question 3"/>
          <p:cNvSpPr/>
          <p:nvPr/>
        </p:nvSpPr>
        <p:spPr>
          <a:xfrm>
            <a:off x="4951562" y="1445079"/>
            <a:ext cx="2467945" cy="897878"/>
          </a:xfrm>
          <a:prstGeom prst="roundRect">
            <a:avLst>
              <a:gd name="adj" fmla="val 20574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>
                <a:solidFill>
                  <a:schemeClr val="bg1"/>
                </a:solidFill>
                <a:latin typeface="Twinkl" pitchFamily="50" charset="0"/>
              </a:rPr>
              <a:t>If Fergus jumped back another lily pad, which number would he land on? </a:t>
            </a:r>
          </a:p>
        </p:txBody>
      </p:sp>
      <p:sp>
        <p:nvSpPr>
          <p:cNvPr id="9" name="Question 2"/>
          <p:cNvSpPr/>
          <p:nvPr/>
        </p:nvSpPr>
        <p:spPr>
          <a:xfrm>
            <a:off x="4951562" y="1439016"/>
            <a:ext cx="2467945" cy="903941"/>
          </a:xfrm>
          <a:prstGeom prst="roundRect">
            <a:avLst>
              <a:gd name="adj" fmla="val 16118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Which number lily pad will Fergus land on when he jumps back?</a:t>
            </a:r>
          </a:p>
        </p:txBody>
      </p:sp>
      <p:sp>
        <p:nvSpPr>
          <p:cNvPr id="10" name="Question 1"/>
          <p:cNvSpPr/>
          <p:nvPr/>
        </p:nvSpPr>
        <p:spPr>
          <a:xfrm>
            <a:off x="4939080" y="1449876"/>
            <a:ext cx="2471827" cy="897878"/>
          </a:xfrm>
          <a:prstGeom prst="roundRect">
            <a:avLst>
              <a:gd name="adj" fmla="val 13323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rgbClr val="000000"/>
              </a:buClr>
              <a:buSzPts val="1200"/>
            </a:pPr>
            <a:r>
              <a:rPr lang="en-GB" sz="1400" dirty="0"/>
              <a:t>How many do we need to count back?</a:t>
            </a:r>
          </a:p>
        </p:txBody>
      </p:sp>
      <p:grpSp>
        <p:nvGrpSpPr>
          <p:cNvPr id="26" name="Reset Button"/>
          <p:cNvGrpSpPr/>
          <p:nvPr/>
        </p:nvGrpSpPr>
        <p:grpSpPr>
          <a:xfrm>
            <a:off x="7124162" y="2388747"/>
            <a:ext cx="1808779" cy="558839"/>
            <a:chOff x="2452090" y="4000699"/>
            <a:chExt cx="1808779" cy="558839"/>
          </a:xfrm>
        </p:grpSpPr>
        <p:sp>
          <p:nvSpPr>
            <p:cNvPr id="4" name="Rectangle"/>
            <p:cNvSpPr/>
            <p:nvPr/>
          </p:nvSpPr>
          <p:spPr>
            <a:xfrm>
              <a:off x="2452090" y="4088365"/>
              <a:ext cx="1529360" cy="356071"/>
            </a:xfrm>
            <a:prstGeom prst="roundRect">
              <a:avLst>
                <a:gd name="adj" fmla="val 10648"/>
              </a:avLst>
            </a:prstGeom>
            <a:solidFill>
              <a:srgbClr val="EAC3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Reset text"/>
            <p:cNvSpPr txBox="1"/>
            <p:nvPr/>
          </p:nvSpPr>
          <p:spPr>
            <a:xfrm>
              <a:off x="2764629" y="4075104"/>
              <a:ext cx="12168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reset</a:t>
              </a:r>
            </a:p>
          </p:txBody>
        </p:sp>
        <p:sp>
          <p:nvSpPr>
            <p:cNvPr id="41" name="Circle"/>
            <p:cNvSpPr/>
            <p:nvPr/>
          </p:nvSpPr>
          <p:spPr>
            <a:xfrm>
              <a:off x="3702030" y="4000699"/>
              <a:ext cx="558839" cy="558839"/>
            </a:xfrm>
            <a:prstGeom prst="ellipse">
              <a:avLst/>
            </a:prstGeom>
            <a:solidFill>
              <a:srgbClr val="F1AC0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3" name="Arrow: Circular 22"/>
            <p:cNvSpPr/>
            <p:nvPr/>
          </p:nvSpPr>
          <p:spPr>
            <a:xfrm>
              <a:off x="3823596" y="4128731"/>
              <a:ext cx="315705" cy="315705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1447423"/>
                <a:gd name="adj5" fmla="val 1413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Click Again Button"/>
          <p:cNvGrpSpPr/>
          <p:nvPr/>
        </p:nvGrpSpPr>
        <p:grpSpPr>
          <a:xfrm>
            <a:off x="7113645" y="2388745"/>
            <a:ext cx="1810288" cy="558839"/>
            <a:chOff x="3062247" y="3925433"/>
            <a:chExt cx="1810288" cy="558839"/>
          </a:xfrm>
        </p:grpSpPr>
        <p:sp>
          <p:nvSpPr>
            <p:cNvPr id="44" name="Rectangle"/>
            <p:cNvSpPr/>
            <p:nvPr/>
          </p:nvSpPr>
          <p:spPr>
            <a:xfrm>
              <a:off x="3063756" y="4016190"/>
              <a:ext cx="1483181" cy="356071"/>
            </a:xfrm>
            <a:prstGeom prst="roundRect">
              <a:avLst>
                <a:gd name="adj" fmla="val 10648"/>
              </a:avLst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set text"/>
            <p:cNvSpPr txBox="1"/>
            <p:nvPr/>
          </p:nvSpPr>
          <p:spPr>
            <a:xfrm>
              <a:off x="3062247" y="4018356"/>
              <a:ext cx="1325327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700" b="1" dirty="0">
                  <a:solidFill>
                    <a:schemeClr val="bg1"/>
                  </a:solidFill>
                </a:rPr>
                <a:t>click again</a:t>
              </a:r>
            </a:p>
          </p:txBody>
        </p:sp>
        <p:sp>
          <p:nvSpPr>
            <p:cNvPr id="46" name="Circle"/>
            <p:cNvSpPr/>
            <p:nvPr/>
          </p:nvSpPr>
          <p:spPr>
            <a:xfrm>
              <a:off x="4313696" y="3925433"/>
              <a:ext cx="558839" cy="558839"/>
            </a:xfrm>
            <a:prstGeom prst="ellipse">
              <a:avLst/>
            </a:prstGeom>
            <a:solidFill>
              <a:srgbClr val="0092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9" name="Arrow: Right 28"/>
            <p:cNvSpPr/>
            <p:nvPr/>
          </p:nvSpPr>
          <p:spPr>
            <a:xfrm>
              <a:off x="4441150" y="4127461"/>
              <a:ext cx="299165" cy="170695"/>
            </a:xfrm>
            <a:prstGeom prst="rightArrow">
              <a:avLst>
                <a:gd name="adj1" fmla="val 47210"/>
                <a:gd name="adj2" fmla="val 555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236274" y="199475"/>
            <a:ext cx="558839" cy="558839"/>
            <a:chOff x="1308100" y="3224141"/>
            <a:chExt cx="635000" cy="635000"/>
          </a:xfrm>
        </p:grpSpPr>
        <p:sp>
          <p:nvSpPr>
            <p:cNvPr id="25" name="Oval 24"/>
            <p:cNvSpPr/>
            <p:nvPr/>
          </p:nvSpPr>
          <p:spPr>
            <a:xfrm>
              <a:off x="1308100" y="3224141"/>
              <a:ext cx="635000" cy="635000"/>
            </a:xfrm>
            <a:prstGeom prst="ellipse">
              <a:avLst/>
            </a:prstGeom>
            <a:solidFill>
              <a:srgbClr val="2DB6BC"/>
            </a:solidFill>
            <a:ln w="1905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Arrow: Right 26"/>
            <p:cNvSpPr/>
            <p:nvPr/>
          </p:nvSpPr>
          <p:spPr>
            <a:xfrm flipH="1">
              <a:off x="1475799" y="3438306"/>
              <a:ext cx="293200" cy="231800"/>
            </a:xfrm>
            <a:prstGeom prst="rightArrow">
              <a:avLst/>
            </a:prstGeom>
            <a:solidFill>
              <a:srgbClr val="87CCC1"/>
            </a:solidFill>
            <a:ln w="1270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387752" y="4192073"/>
            <a:ext cx="724827" cy="65473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1132708" y="4192075"/>
            <a:ext cx="724827" cy="65473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1877664" y="4192077"/>
            <a:ext cx="724827" cy="65473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2622620" y="4192079"/>
            <a:ext cx="724827" cy="65473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3367576" y="4192081"/>
            <a:ext cx="724827" cy="65473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4112532" y="4192074"/>
            <a:ext cx="724827" cy="65473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4857488" y="4192084"/>
            <a:ext cx="724827" cy="65473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6347400" y="4192087"/>
            <a:ext cx="724827" cy="65473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7837316" y="4192089"/>
            <a:ext cx="724827" cy="65473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5602444" y="4192089"/>
            <a:ext cx="724827" cy="65473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7092356" y="4182494"/>
            <a:ext cx="724827" cy="65473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141" y="3618693"/>
            <a:ext cx="710832" cy="76236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23213" y="4334307"/>
            <a:ext cx="4714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314847" y="4334306"/>
            <a:ext cx="35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046490" y="4334305"/>
            <a:ext cx="35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778133" y="4334304"/>
            <a:ext cx="35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507397" y="4334304"/>
            <a:ext cx="431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288012" y="4334304"/>
            <a:ext cx="431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032968" y="4334304"/>
            <a:ext cx="431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760666" y="4334304"/>
            <a:ext cx="431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488364" y="4334304"/>
            <a:ext cx="431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259817" y="4334304"/>
            <a:ext cx="431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921044" y="4334304"/>
            <a:ext cx="6460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10</a:t>
            </a:r>
          </a:p>
        </p:txBody>
      </p:sp>
      <p:sp>
        <p:nvSpPr>
          <p:cNvPr id="55" name="Click Here"/>
          <p:cNvSpPr/>
          <p:nvPr/>
        </p:nvSpPr>
        <p:spPr>
          <a:xfrm>
            <a:off x="914458" y="2216917"/>
            <a:ext cx="2788012" cy="412189"/>
          </a:xfrm>
          <a:prstGeom prst="roundRect">
            <a:avLst/>
          </a:prstGeom>
          <a:solidFill>
            <a:srgbClr val="2DB6BC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Jump, Fergus! </a:t>
            </a:r>
          </a:p>
        </p:txBody>
      </p:sp>
      <p:sp>
        <p:nvSpPr>
          <p:cNvPr id="56" name="TextBox 55">
            <a:hlinkClick r:id="rId5" action="ppaction://hlinksldjump"/>
          </p:cNvPr>
          <p:cNvSpPr txBox="1"/>
          <p:nvPr/>
        </p:nvSpPr>
        <p:spPr>
          <a:xfrm>
            <a:off x="5888" y="0"/>
            <a:ext cx="1056863" cy="952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7698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.00232 L 2.77778E-6 0.00278 C -0.00573 -0.0037 -0.00816 -0.00741 -0.0132 -0.01088 C -0.01407 -0.0118 -0.01528 -0.01204 -0.01615 -0.0125 C -0.01719 -0.01342 -0.01806 -0.01504 -0.01893 -0.01551 C -0.02014 -0.01643 -0.02153 -0.01643 -0.02257 -0.0169 C -0.02396 -0.01805 -0.02518 -0.01898 -0.02622 -0.01991 C -0.02726 -0.02083 -0.02795 -0.02245 -0.029 -0.02291 C -0.03091 -0.02384 -0.03299 -0.02384 -0.03472 -0.0243 C -0.03959 -0.02639 -0.03959 -0.02778 -0.04375 -0.02893 C -0.04636 -0.02963 -0.04896 -0.02986 -0.05139 -0.03032 C -0.05226 -0.03125 -0.0533 -0.03287 -0.05417 -0.03333 C -0.05955 -0.03634 -0.06424 -0.03426 -0.06979 -0.03333 C -0.07344 -0.03148 -0.07292 -0.03264 -0.07552 -0.02731 C -0.07622 -0.02616 -0.07726 -0.025 -0.07743 -0.02291 C -0.07761 -0.01967 -0.07743 -0.01597 -0.07743 -0.0125 L -0.07743 -0.01227 " pathEditMode="relative" rAng="0" ptsTypes="AAAAAAAAAAAAAAAAA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89" y="-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657 -0.01296 L -0.07657 -0.01273 C -0.07709 -0.01991 -0.07657 -0.02708 -0.07778 -0.03379 C -0.07795 -0.03565 -0.08282 -0.04004 -0.08403 -0.04074 C -0.0849 -0.04143 -0.08611 -0.04166 -0.08716 -0.04213 C -0.0882 -0.04305 -0.08907 -0.04421 -0.09028 -0.04491 C -0.09115 -0.0456 -0.09219 -0.04606 -0.09341 -0.04629 C -0.09775 -0.04815 -0.09879 -0.04815 -0.10382 -0.04907 C -0.11146 -0.04861 -0.1191 -0.04884 -0.12674 -0.04768 C -0.12882 -0.04745 -0.13073 -0.04583 -0.13299 -0.04491 L -0.13716 -0.04352 C -0.14479 -0.0368 -0.13525 -0.0456 -0.14341 -0.03657 C -0.14427 -0.03565 -0.14549 -0.03495 -0.14653 -0.03379 C -0.14827 -0.03217 -0.14983 -0.03009 -0.15174 -0.02824 C -0.15365 -0.02639 -0.15799 -0.02268 -0.15799 -0.02245 C -0.15868 -0.02129 -0.15938 -0.02014 -0.16007 -0.01852 C -0.16181 -0.01389 -0.16111 -0.01065 -0.16111 -0.00463 L -0.16111 -0.0044 " pathEditMode="relative" rAng="0" ptsTypes="AAAAAAAAAAAAAAAAAA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36" y="-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111 -0.0044 L -0.16111 -0.00393 C -0.16163 -0.00903 -0.16163 -0.01412 -0.16233 -0.01875 C -0.16302 -0.02315 -0.16736 -0.02662 -0.16927 -0.02847 C -0.17396 -0.03333 -0.17257 -0.03171 -0.17952 -0.03495 C -0.19011 -0.04004 -0.18403 -0.03773 -0.19775 -0.03981 C -0.20209 -0.04143 -0.20643 -0.04282 -0.21042 -0.04282 C -0.21285 -0.04282 -0.21493 -0.0419 -0.21719 -0.04143 C -0.21771 -0.03981 -0.21788 -0.03819 -0.21841 -0.03657 C -0.22136 -0.03055 -0.2224 -0.03217 -0.22639 -0.02847 C -0.22813 -0.02708 -0.22952 -0.025 -0.23108 -0.02361 C -0.23334 -0.02222 -0.23785 -0.02037 -0.23785 -0.02014 C -0.2382 -0.01875 -0.23872 -0.01713 -0.23907 -0.01551 C -0.23976 -0.01389 -0.24097 -0.01273 -0.24132 -0.01065 C -0.24202 -0.00787 -0.24236 -0.00116 -0.24236 -0.00069 L -0.24236 -0.00116 " pathEditMode="relative" rAng="0" ptsTypes="AAAAAAAAAAAAAAAA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62" y="-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/>
              <a:t>Under the Sea – Complement of a Set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91903" y="1584271"/>
            <a:ext cx="4309182" cy="72665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rgbClr val="000000"/>
              </a:buClr>
              <a:buSzPts val="1800"/>
            </a:pPr>
            <a:r>
              <a:rPr lang="en-GB" sz="1600" b="0" dirty="0"/>
              <a:t>There are lots of colourful fish in the sea.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637182" y="6016212"/>
            <a:ext cx="7728574" cy="664233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Click on the mermaid to reveal questions that encourage the development of children’s mathematical reasoning skills.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17" name="Mermai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146" y="729934"/>
            <a:ext cx="1906910" cy="1824792"/>
          </a:xfrm>
          <a:prstGeom prst="rect">
            <a:avLst/>
          </a:prstGeom>
        </p:spPr>
      </p:pic>
      <p:sp>
        <p:nvSpPr>
          <p:cNvPr id="8" name="Question 3"/>
          <p:cNvSpPr/>
          <p:nvPr/>
        </p:nvSpPr>
        <p:spPr>
          <a:xfrm>
            <a:off x="4951562" y="1436453"/>
            <a:ext cx="2467945" cy="897878"/>
          </a:xfrm>
          <a:prstGeom prst="roundRect">
            <a:avLst>
              <a:gd name="adj" fmla="val 20574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Can you use your fingers to check your answer?</a:t>
            </a:r>
          </a:p>
        </p:txBody>
      </p:sp>
      <p:sp>
        <p:nvSpPr>
          <p:cNvPr id="9" name="Question 2"/>
          <p:cNvSpPr/>
          <p:nvPr/>
        </p:nvSpPr>
        <p:spPr>
          <a:xfrm>
            <a:off x="4951562" y="1430389"/>
            <a:ext cx="2467945" cy="903941"/>
          </a:xfrm>
          <a:prstGeom prst="roundRect">
            <a:avLst>
              <a:gd name="adj" fmla="val 16118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If the red fish swim away, how many yellow fish would be left?</a:t>
            </a:r>
          </a:p>
        </p:txBody>
      </p:sp>
      <p:sp>
        <p:nvSpPr>
          <p:cNvPr id="10" name="Question 1"/>
          <p:cNvSpPr/>
          <p:nvPr/>
        </p:nvSpPr>
        <p:spPr>
          <a:xfrm>
            <a:off x="4947680" y="1427261"/>
            <a:ext cx="2471827" cy="897878"/>
          </a:xfrm>
          <a:prstGeom prst="roundRect">
            <a:avLst>
              <a:gd name="adj" fmla="val 13323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rgbClr val="000000"/>
              </a:buClr>
              <a:buSzPts val="1200"/>
            </a:pPr>
            <a:r>
              <a:rPr lang="en-GB" sz="1400" dirty="0"/>
              <a:t>How many fish are there?</a:t>
            </a:r>
          </a:p>
        </p:txBody>
      </p:sp>
      <p:grpSp>
        <p:nvGrpSpPr>
          <p:cNvPr id="26" name="Reset Button"/>
          <p:cNvGrpSpPr/>
          <p:nvPr/>
        </p:nvGrpSpPr>
        <p:grpSpPr>
          <a:xfrm>
            <a:off x="7111146" y="2334331"/>
            <a:ext cx="1808779" cy="558839"/>
            <a:chOff x="2452090" y="4000699"/>
            <a:chExt cx="1808779" cy="558839"/>
          </a:xfrm>
        </p:grpSpPr>
        <p:sp>
          <p:nvSpPr>
            <p:cNvPr id="4" name="Rectangle"/>
            <p:cNvSpPr/>
            <p:nvPr/>
          </p:nvSpPr>
          <p:spPr>
            <a:xfrm>
              <a:off x="2452090" y="4088365"/>
              <a:ext cx="1529360" cy="356071"/>
            </a:xfrm>
            <a:prstGeom prst="roundRect">
              <a:avLst>
                <a:gd name="adj" fmla="val 10648"/>
              </a:avLst>
            </a:prstGeom>
            <a:solidFill>
              <a:srgbClr val="EAC3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Reset text"/>
            <p:cNvSpPr txBox="1"/>
            <p:nvPr/>
          </p:nvSpPr>
          <p:spPr>
            <a:xfrm>
              <a:off x="2764629" y="4075104"/>
              <a:ext cx="12168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reset</a:t>
              </a:r>
            </a:p>
          </p:txBody>
        </p:sp>
        <p:sp>
          <p:nvSpPr>
            <p:cNvPr id="41" name="Circle"/>
            <p:cNvSpPr/>
            <p:nvPr/>
          </p:nvSpPr>
          <p:spPr>
            <a:xfrm>
              <a:off x="3702030" y="4000699"/>
              <a:ext cx="558839" cy="558839"/>
            </a:xfrm>
            <a:prstGeom prst="ellipse">
              <a:avLst/>
            </a:prstGeom>
            <a:solidFill>
              <a:srgbClr val="F1AC0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3" name="Arrow: Circular 22"/>
            <p:cNvSpPr/>
            <p:nvPr/>
          </p:nvSpPr>
          <p:spPr>
            <a:xfrm>
              <a:off x="3823596" y="4128731"/>
              <a:ext cx="315705" cy="315705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1447423"/>
                <a:gd name="adj5" fmla="val 1413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Click Again Button"/>
          <p:cNvGrpSpPr/>
          <p:nvPr/>
        </p:nvGrpSpPr>
        <p:grpSpPr>
          <a:xfrm>
            <a:off x="7126950" y="2334330"/>
            <a:ext cx="1810288" cy="558839"/>
            <a:chOff x="3062247" y="3925433"/>
            <a:chExt cx="1810288" cy="558839"/>
          </a:xfrm>
        </p:grpSpPr>
        <p:sp>
          <p:nvSpPr>
            <p:cNvPr id="44" name="Rectangle"/>
            <p:cNvSpPr/>
            <p:nvPr/>
          </p:nvSpPr>
          <p:spPr>
            <a:xfrm>
              <a:off x="3063756" y="4016190"/>
              <a:ext cx="1483181" cy="356071"/>
            </a:xfrm>
            <a:prstGeom prst="roundRect">
              <a:avLst>
                <a:gd name="adj" fmla="val 10648"/>
              </a:avLst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set text"/>
            <p:cNvSpPr txBox="1"/>
            <p:nvPr/>
          </p:nvSpPr>
          <p:spPr>
            <a:xfrm>
              <a:off x="3062247" y="4018356"/>
              <a:ext cx="1325327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700" b="1" dirty="0">
                  <a:solidFill>
                    <a:schemeClr val="bg1"/>
                  </a:solidFill>
                </a:rPr>
                <a:t>click again</a:t>
              </a:r>
            </a:p>
          </p:txBody>
        </p:sp>
        <p:sp>
          <p:nvSpPr>
            <p:cNvPr id="46" name="Circle"/>
            <p:cNvSpPr/>
            <p:nvPr/>
          </p:nvSpPr>
          <p:spPr>
            <a:xfrm>
              <a:off x="4313696" y="3925433"/>
              <a:ext cx="558839" cy="558839"/>
            </a:xfrm>
            <a:prstGeom prst="ellipse">
              <a:avLst/>
            </a:prstGeom>
            <a:solidFill>
              <a:srgbClr val="0092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9" name="Arrow: Right 28"/>
            <p:cNvSpPr/>
            <p:nvPr/>
          </p:nvSpPr>
          <p:spPr>
            <a:xfrm>
              <a:off x="4441150" y="4127461"/>
              <a:ext cx="299165" cy="170695"/>
            </a:xfrm>
            <a:prstGeom prst="rightArrow">
              <a:avLst>
                <a:gd name="adj1" fmla="val 47210"/>
                <a:gd name="adj2" fmla="val 555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236274" y="199475"/>
            <a:ext cx="558839" cy="558839"/>
            <a:chOff x="1308100" y="3224141"/>
            <a:chExt cx="635000" cy="635000"/>
          </a:xfrm>
        </p:grpSpPr>
        <p:sp>
          <p:nvSpPr>
            <p:cNvPr id="25" name="Oval 24"/>
            <p:cNvSpPr/>
            <p:nvPr/>
          </p:nvSpPr>
          <p:spPr>
            <a:xfrm>
              <a:off x="1308100" y="3224141"/>
              <a:ext cx="635000" cy="635000"/>
            </a:xfrm>
            <a:prstGeom prst="ellipse">
              <a:avLst/>
            </a:prstGeom>
            <a:solidFill>
              <a:srgbClr val="2DB6BC"/>
            </a:solidFill>
            <a:ln w="1905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Arrow: Right 26"/>
            <p:cNvSpPr/>
            <p:nvPr/>
          </p:nvSpPr>
          <p:spPr>
            <a:xfrm flipH="1">
              <a:off x="1475799" y="3438306"/>
              <a:ext cx="293200" cy="231800"/>
            </a:xfrm>
            <a:prstGeom prst="rightArrow">
              <a:avLst/>
            </a:prstGeom>
            <a:solidFill>
              <a:srgbClr val="87CCC1"/>
            </a:solidFill>
            <a:ln w="1270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0" t="3672" r="3498"/>
          <a:stretch/>
        </p:blipFill>
        <p:spPr>
          <a:xfrm>
            <a:off x="591903" y="2958948"/>
            <a:ext cx="7950663" cy="28238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5113" y="3956494"/>
            <a:ext cx="671490" cy="2995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60919" y="3956494"/>
            <a:ext cx="671490" cy="2995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26725" y="3956494"/>
            <a:ext cx="671490" cy="2995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92531" y="3956494"/>
            <a:ext cx="671490" cy="2995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58337" y="3956494"/>
            <a:ext cx="671490" cy="2995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24143" y="3956494"/>
            <a:ext cx="671490" cy="29953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89949" y="3956494"/>
            <a:ext cx="671490" cy="2995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5755" y="3956494"/>
            <a:ext cx="671490" cy="2995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1561" y="3954314"/>
            <a:ext cx="681263" cy="30389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97136" y="3954314"/>
            <a:ext cx="681263" cy="303892"/>
          </a:xfrm>
          <a:prstGeom prst="rect">
            <a:avLst/>
          </a:prstGeom>
        </p:spPr>
      </p:pic>
      <p:sp>
        <p:nvSpPr>
          <p:cNvPr id="39" name="TextBox 38">
            <a:hlinkClick r:id="rId6" action="ppaction://hlinksldjump"/>
          </p:cNvPr>
          <p:cNvSpPr txBox="1"/>
          <p:nvPr/>
        </p:nvSpPr>
        <p:spPr>
          <a:xfrm>
            <a:off x="5888" y="0"/>
            <a:ext cx="1056863" cy="952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3155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/>
              <a:t>Car Park – Subtraction by Comparison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807666" y="1436453"/>
            <a:ext cx="4033433" cy="92378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  <a:buClr>
                <a:srgbClr val="000000"/>
              </a:buClr>
              <a:buSzPts val="1800"/>
            </a:pPr>
            <a:r>
              <a:rPr lang="en-GB" sz="1800" b="0" dirty="0"/>
              <a:t>What a busy car park! Click the button to make some more cars drive into the car park.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637182" y="6016212"/>
            <a:ext cx="7728574" cy="664233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Click on the lollipop person to reveal questions that encourage the development of children’s mathematical reasoning skills.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18" name="Lollip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077" y="657747"/>
            <a:ext cx="1170644" cy="2070719"/>
          </a:xfrm>
          <a:prstGeom prst="rect">
            <a:avLst/>
          </a:prstGeom>
        </p:spPr>
      </p:pic>
      <p:sp>
        <p:nvSpPr>
          <p:cNvPr id="8" name="Question 3"/>
          <p:cNvSpPr/>
          <p:nvPr/>
        </p:nvSpPr>
        <p:spPr>
          <a:xfrm>
            <a:off x="4951562" y="1436453"/>
            <a:ext cx="2467945" cy="897878"/>
          </a:xfrm>
          <a:prstGeom prst="roundRect">
            <a:avLst>
              <a:gd name="adj" fmla="val 20574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>
                <a:solidFill>
                  <a:schemeClr val="bg1"/>
                </a:solidFill>
                <a:latin typeface="Twinkl" pitchFamily="50" charset="0"/>
              </a:rPr>
              <a:t>What is the difference between the number of red cars and the number of green cars?</a:t>
            </a:r>
          </a:p>
        </p:txBody>
      </p:sp>
      <p:sp>
        <p:nvSpPr>
          <p:cNvPr id="9" name="Question 2"/>
          <p:cNvSpPr/>
          <p:nvPr/>
        </p:nvSpPr>
        <p:spPr>
          <a:xfrm>
            <a:off x="4958766" y="1437819"/>
            <a:ext cx="2467945" cy="903941"/>
          </a:xfrm>
          <a:prstGeom prst="roundRect">
            <a:avLst>
              <a:gd name="adj" fmla="val 16118"/>
            </a:avLst>
          </a:prstGeom>
          <a:solidFill>
            <a:srgbClr val="F1A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How many fewer green cars are there?</a:t>
            </a:r>
          </a:p>
        </p:txBody>
      </p:sp>
      <p:sp>
        <p:nvSpPr>
          <p:cNvPr id="10" name="Question 1"/>
          <p:cNvSpPr/>
          <p:nvPr/>
        </p:nvSpPr>
        <p:spPr>
          <a:xfrm>
            <a:off x="4954884" y="1432839"/>
            <a:ext cx="2471827" cy="897878"/>
          </a:xfrm>
          <a:prstGeom prst="roundRect">
            <a:avLst>
              <a:gd name="adj" fmla="val 13323"/>
            </a:avLst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rgbClr val="000000"/>
              </a:buClr>
              <a:buSzPts val="1200"/>
            </a:pPr>
            <a:r>
              <a:rPr lang="en-GB" sz="1400" dirty="0"/>
              <a:t>Are there fewer red cars or green cars?</a:t>
            </a:r>
          </a:p>
        </p:txBody>
      </p:sp>
      <p:grpSp>
        <p:nvGrpSpPr>
          <p:cNvPr id="26" name="Reset Button"/>
          <p:cNvGrpSpPr/>
          <p:nvPr/>
        </p:nvGrpSpPr>
        <p:grpSpPr>
          <a:xfrm>
            <a:off x="7124162" y="2360234"/>
            <a:ext cx="1808779" cy="558839"/>
            <a:chOff x="2452090" y="4000699"/>
            <a:chExt cx="1808779" cy="558839"/>
          </a:xfrm>
        </p:grpSpPr>
        <p:sp>
          <p:nvSpPr>
            <p:cNvPr id="4" name="Rectangle"/>
            <p:cNvSpPr/>
            <p:nvPr/>
          </p:nvSpPr>
          <p:spPr>
            <a:xfrm>
              <a:off x="2452090" y="4088365"/>
              <a:ext cx="1529360" cy="356071"/>
            </a:xfrm>
            <a:prstGeom prst="roundRect">
              <a:avLst>
                <a:gd name="adj" fmla="val 10648"/>
              </a:avLst>
            </a:prstGeom>
            <a:solidFill>
              <a:srgbClr val="EAC3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Reset text"/>
            <p:cNvSpPr txBox="1"/>
            <p:nvPr/>
          </p:nvSpPr>
          <p:spPr>
            <a:xfrm>
              <a:off x="2764629" y="4075104"/>
              <a:ext cx="12168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reset</a:t>
              </a:r>
            </a:p>
          </p:txBody>
        </p:sp>
        <p:sp>
          <p:nvSpPr>
            <p:cNvPr id="41" name="Circle"/>
            <p:cNvSpPr/>
            <p:nvPr/>
          </p:nvSpPr>
          <p:spPr>
            <a:xfrm>
              <a:off x="3702030" y="4000699"/>
              <a:ext cx="558839" cy="558839"/>
            </a:xfrm>
            <a:prstGeom prst="ellipse">
              <a:avLst/>
            </a:prstGeom>
            <a:solidFill>
              <a:srgbClr val="F1AC0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3" name="Arrow: Circular 22"/>
            <p:cNvSpPr/>
            <p:nvPr/>
          </p:nvSpPr>
          <p:spPr>
            <a:xfrm>
              <a:off x="3823596" y="4128731"/>
              <a:ext cx="315705" cy="315705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1447423"/>
                <a:gd name="adj5" fmla="val 1413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Click Again Button"/>
          <p:cNvGrpSpPr/>
          <p:nvPr/>
        </p:nvGrpSpPr>
        <p:grpSpPr>
          <a:xfrm>
            <a:off x="7122653" y="2366698"/>
            <a:ext cx="1810288" cy="558839"/>
            <a:chOff x="3062247" y="3925433"/>
            <a:chExt cx="1810288" cy="558839"/>
          </a:xfrm>
        </p:grpSpPr>
        <p:sp>
          <p:nvSpPr>
            <p:cNvPr id="44" name="Rectangle"/>
            <p:cNvSpPr/>
            <p:nvPr/>
          </p:nvSpPr>
          <p:spPr>
            <a:xfrm>
              <a:off x="3063756" y="4016190"/>
              <a:ext cx="1483181" cy="356071"/>
            </a:xfrm>
            <a:prstGeom prst="roundRect">
              <a:avLst>
                <a:gd name="adj" fmla="val 10648"/>
              </a:avLst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set text"/>
            <p:cNvSpPr txBox="1"/>
            <p:nvPr/>
          </p:nvSpPr>
          <p:spPr>
            <a:xfrm>
              <a:off x="3062247" y="4018356"/>
              <a:ext cx="1325327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700" b="1" dirty="0">
                  <a:solidFill>
                    <a:schemeClr val="bg1"/>
                  </a:solidFill>
                </a:rPr>
                <a:t>click again</a:t>
              </a:r>
            </a:p>
          </p:txBody>
        </p:sp>
        <p:sp>
          <p:nvSpPr>
            <p:cNvPr id="46" name="Circle"/>
            <p:cNvSpPr/>
            <p:nvPr/>
          </p:nvSpPr>
          <p:spPr>
            <a:xfrm>
              <a:off x="4313696" y="3925433"/>
              <a:ext cx="558839" cy="558839"/>
            </a:xfrm>
            <a:prstGeom prst="ellipse">
              <a:avLst/>
            </a:prstGeom>
            <a:solidFill>
              <a:srgbClr val="0092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29" name="Arrow: Right 28"/>
            <p:cNvSpPr/>
            <p:nvPr/>
          </p:nvSpPr>
          <p:spPr>
            <a:xfrm>
              <a:off x="4441150" y="4127461"/>
              <a:ext cx="299165" cy="170695"/>
            </a:xfrm>
            <a:prstGeom prst="rightArrow">
              <a:avLst>
                <a:gd name="adj1" fmla="val 47210"/>
                <a:gd name="adj2" fmla="val 555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236274" y="199475"/>
            <a:ext cx="558839" cy="558839"/>
            <a:chOff x="1308100" y="3224141"/>
            <a:chExt cx="635000" cy="635000"/>
          </a:xfrm>
        </p:grpSpPr>
        <p:sp>
          <p:nvSpPr>
            <p:cNvPr id="25" name="Oval 24"/>
            <p:cNvSpPr/>
            <p:nvPr/>
          </p:nvSpPr>
          <p:spPr>
            <a:xfrm>
              <a:off x="1308100" y="3224141"/>
              <a:ext cx="635000" cy="635000"/>
            </a:xfrm>
            <a:prstGeom prst="ellipse">
              <a:avLst/>
            </a:prstGeom>
            <a:solidFill>
              <a:srgbClr val="2DB6BC"/>
            </a:solidFill>
            <a:ln w="1905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Arrow: Right 26"/>
            <p:cNvSpPr/>
            <p:nvPr/>
          </p:nvSpPr>
          <p:spPr>
            <a:xfrm flipH="1">
              <a:off x="1475799" y="3438306"/>
              <a:ext cx="293200" cy="231800"/>
            </a:xfrm>
            <a:prstGeom prst="rightArrow">
              <a:avLst/>
            </a:prstGeom>
            <a:solidFill>
              <a:srgbClr val="87CCC1"/>
            </a:solidFill>
            <a:ln w="12700"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655844"/>
              </p:ext>
            </p:extLst>
          </p:nvPr>
        </p:nvGraphicFramePr>
        <p:xfrm>
          <a:off x="854337" y="3224440"/>
          <a:ext cx="6994263" cy="2338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098">
                  <a:extLst>
                    <a:ext uri="{9D8B030D-6E8A-4147-A177-3AD203B41FA5}">
                      <a16:colId xmlns:a16="http://schemas.microsoft.com/office/drawing/2014/main" xmlns="" val="1898964276"/>
                    </a:ext>
                  </a:extLst>
                </a:gridCol>
                <a:gridCol w="1017098">
                  <a:extLst>
                    <a:ext uri="{9D8B030D-6E8A-4147-A177-3AD203B41FA5}">
                      <a16:colId xmlns:a16="http://schemas.microsoft.com/office/drawing/2014/main" xmlns="" val="542340713"/>
                    </a:ext>
                  </a:extLst>
                </a:gridCol>
                <a:gridCol w="1017098">
                  <a:extLst>
                    <a:ext uri="{9D8B030D-6E8A-4147-A177-3AD203B41FA5}">
                      <a16:colId xmlns:a16="http://schemas.microsoft.com/office/drawing/2014/main" xmlns="" val="2840667021"/>
                    </a:ext>
                  </a:extLst>
                </a:gridCol>
                <a:gridCol w="1017098">
                  <a:extLst>
                    <a:ext uri="{9D8B030D-6E8A-4147-A177-3AD203B41FA5}">
                      <a16:colId xmlns:a16="http://schemas.microsoft.com/office/drawing/2014/main" xmlns="" val="3388331782"/>
                    </a:ext>
                  </a:extLst>
                </a:gridCol>
                <a:gridCol w="1017098">
                  <a:extLst>
                    <a:ext uri="{9D8B030D-6E8A-4147-A177-3AD203B41FA5}">
                      <a16:colId xmlns:a16="http://schemas.microsoft.com/office/drawing/2014/main" xmlns="" val="1612183920"/>
                    </a:ext>
                  </a:extLst>
                </a:gridCol>
                <a:gridCol w="1017098">
                  <a:extLst>
                    <a:ext uri="{9D8B030D-6E8A-4147-A177-3AD203B41FA5}">
                      <a16:colId xmlns:a16="http://schemas.microsoft.com/office/drawing/2014/main" xmlns="" val="3823110572"/>
                    </a:ext>
                  </a:extLst>
                </a:gridCol>
                <a:gridCol w="891675">
                  <a:extLst>
                    <a:ext uri="{9D8B030D-6E8A-4147-A177-3AD203B41FA5}">
                      <a16:colId xmlns:a16="http://schemas.microsoft.com/office/drawing/2014/main" xmlns="" val="4163772050"/>
                    </a:ext>
                  </a:extLst>
                </a:gridCol>
              </a:tblGrid>
              <a:tr h="1169221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39193653"/>
                  </a:ext>
                </a:extLst>
              </a:tr>
              <a:tr h="1169221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8853" marR="88853" marT="44426" marB="44426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01427733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95" y="2960168"/>
            <a:ext cx="715123" cy="133802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103" y="2966632"/>
            <a:ext cx="715123" cy="133802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572" y="2966632"/>
            <a:ext cx="715123" cy="133802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507" y="2966632"/>
            <a:ext cx="715123" cy="133802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443" y="2966632"/>
            <a:ext cx="715123" cy="133802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459" y="2966632"/>
            <a:ext cx="715123" cy="133802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770" y="2957739"/>
            <a:ext cx="715123" cy="13380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95" y="4461040"/>
            <a:ext cx="777385" cy="145451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841" y="4467504"/>
            <a:ext cx="777385" cy="145451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987" y="4473968"/>
            <a:ext cx="777385" cy="145451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54" y="4480432"/>
            <a:ext cx="777385" cy="1454513"/>
          </a:xfrm>
          <a:prstGeom prst="rect">
            <a:avLst/>
          </a:prstGeom>
        </p:spPr>
      </p:pic>
      <p:sp>
        <p:nvSpPr>
          <p:cNvPr id="40" name="Click Here"/>
          <p:cNvSpPr/>
          <p:nvPr/>
        </p:nvSpPr>
        <p:spPr>
          <a:xfrm>
            <a:off x="807666" y="2398285"/>
            <a:ext cx="3757683" cy="351809"/>
          </a:xfrm>
          <a:prstGeom prst="roundRect">
            <a:avLst/>
          </a:prstGeom>
          <a:solidFill>
            <a:srgbClr val="2DB6BC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for more cars.</a:t>
            </a:r>
          </a:p>
        </p:txBody>
      </p:sp>
      <p:sp>
        <p:nvSpPr>
          <p:cNvPr id="42" name="TextBox 41">
            <a:hlinkClick r:id="rId5" action="ppaction://hlinksldjump"/>
          </p:cNvPr>
          <p:cNvSpPr txBox="1"/>
          <p:nvPr/>
        </p:nvSpPr>
        <p:spPr>
          <a:xfrm>
            <a:off x="5888" y="0"/>
            <a:ext cx="1056863" cy="952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7402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8" ma:contentTypeDescription="Create a new document." ma:contentTypeScope="" ma:versionID="79ab5d0d00599eb2dcb820aa77645a7f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7c6e2d777e31003b7132ee47f24aee82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7623EE8-1D32-4C4B-B9AA-A081E18448C0}"/>
</file>

<file path=customXml/itemProps2.xml><?xml version="1.0" encoding="utf-8"?>
<ds:datastoreItem xmlns:ds="http://schemas.openxmlformats.org/officeDocument/2006/customXml" ds:itemID="{65050783-0007-4620-B8F6-79357DF3B920}"/>
</file>

<file path=customXml/itemProps3.xml><?xml version="1.0" encoding="utf-8"?>
<ds:datastoreItem xmlns:ds="http://schemas.openxmlformats.org/officeDocument/2006/customXml" ds:itemID="{FA7B4A6B-EF6B-4773-8776-BD82367B8E24}"/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1071</TotalTime>
  <Words>975</Words>
  <Application>Microsoft Office PowerPoint</Application>
  <PresentationFormat>On-screen Show (4:3)</PresentationFormat>
  <Paragraphs>154</Paragraphs>
  <Slides>12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Contents</vt:lpstr>
      <vt:lpstr>Boris the Bat’s Party – Counting Back </vt:lpstr>
      <vt:lpstr>Larry Ladybird’s Fashion – Complement of a Set</vt:lpstr>
      <vt:lpstr>Alien Adventure – Subtraction by Comparison</vt:lpstr>
      <vt:lpstr>Hungry Henry the Caterpillar – Counting Back</vt:lpstr>
      <vt:lpstr>Unicorn Horns – Complement of a Set</vt:lpstr>
      <vt:lpstr>Minibeast Hunt – Subtraction by Comparison</vt:lpstr>
      <vt:lpstr>Fergus the Frog – Counting Back</vt:lpstr>
      <vt:lpstr>Under the Sea – Complement of a Set</vt:lpstr>
      <vt:lpstr>Car Park – Subtraction by Comparison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ICT Department</cp:lastModifiedBy>
  <cp:revision>86</cp:revision>
  <dcterms:created xsi:type="dcterms:W3CDTF">2019-03-07T12:47:10Z</dcterms:created>
  <dcterms:modified xsi:type="dcterms:W3CDTF">2020-05-11T10:53:28Z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