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0" r:id="rId4"/>
    <p:sldId id="259" r:id="rId5"/>
    <p:sldId id="261" r:id="rId6"/>
    <p:sldId id="262" r:id="rId7"/>
    <p:sldId id="264" r:id="rId8"/>
    <p:sldId id="263" r:id="rId9"/>
    <p:sldId id="265" r:id="rId10"/>
    <p:sldId id="266" r:id="rId11"/>
    <p:sldId id="268" r:id="rId12"/>
    <p:sldId id="267" r:id="rId13"/>
    <p:sldId id="269" r:id="rId14"/>
    <p:sldId id="270" r:id="rId15"/>
    <p:sldId id="271" r:id="rId16"/>
    <p:sldId id="272" r:id="rId17"/>
    <p:sldId id="302" r:id="rId18"/>
    <p:sldId id="274" r:id="rId19"/>
    <p:sldId id="276" r:id="rId20"/>
    <p:sldId id="275" r:id="rId21"/>
    <p:sldId id="277" r:id="rId22"/>
    <p:sldId id="278" r:id="rId23"/>
    <p:sldId id="280" r:id="rId24"/>
    <p:sldId id="279" r:id="rId25"/>
    <p:sldId id="281" r:id="rId26"/>
    <p:sldId id="282" r:id="rId27"/>
    <p:sldId id="283" r:id="rId28"/>
    <p:sldId id="284" r:id="rId29"/>
    <p:sldId id="285" r:id="rId30"/>
    <p:sldId id="286" r:id="rId31"/>
    <p:sldId id="303" r:id="rId32"/>
    <p:sldId id="287" r:id="rId33"/>
    <p:sldId id="288" r:id="rId34"/>
    <p:sldId id="289" r:id="rId35"/>
    <p:sldId id="291" r:id="rId36"/>
    <p:sldId id="292" r:id="rId37"/>
    <p:sldId id="293" r:id="rId38"/>
    <p:sldId id="299" r:id="rId39"/>
    <p:sldId id="294" r:id="rId40"/>
    <p:sldId id="295" r:id="rId41"/>
    <p:sldId id="296" r:id="rId42"/>
    <p:sldId id="297" r:id="rId43"/>
    <p:sldId id="298" r:id="rId44"/>
    <p:sldId id="290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49" d="100"/>
          <a:sy n="49" d="100"/>
        </p:scale>
        <p:origin x="60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395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635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972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845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178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814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980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210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756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17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754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304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youtube.com/watch?v=xNJBzcqjIYw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lexico.com/definition/trol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71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7" y="1042986"/>
            <a:ext cx="5372101" cy="45911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487" y="557212"/>
            <a:ext cx="2543175" cy="1800225"/>
          </a:xfrm>
          <a:prstGeom prst="rect">
            <a:avLst/>
          </a:prstGeom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172200" y="2638748"/>
            <a:ext cx="5710238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8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can you see?</a:t>
            </a:r>
            <a:endParaRPr kumimoji="0" lang="en-GB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etter-join 8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8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this story is going to be about? Explain why you think this.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8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 you recognise any characters?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8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does the front cover remind you of?</a:t>
            </a:r>
            <a:endParaRPr kumimoji="0" lang="en-GB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494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etter-join 8" panose="02000805000000020003" pitchFamily="50" charset="0"/>
              </a:rPr>
              <a:t>Similar story</a:t>
            </a:r>
            <a:endParaRPr lang="en-GB" dirty="0">
              <a:latin typeface="Letter-join 8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97050"/>
            <a:ext cx="10515600" cy="10890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https://www.youtube.com/watch?v=xNJBzcqjIYw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 smtClean="0">
                <a:latin typeface="Letter-join 8" panose="02000805000000020003" pitchFamily="50" charset="0"/>
              </a:rPr>
              <a:t>Let’s listen to The Three Billy Goats Gruff.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2050" name="Picture 2" descr="The Three Billy Goats Gruff: Ladybird First Favourite Tales By Irene Ya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637" y="3043237"/>
            <a:ext cx="3657199" cy="367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3862381"/>
            <a:ext cx="2357437" cy="1699421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943226" y="4167578"/>
            <a:ext cx="5705474" cy="1089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>
                <a:latin typeface="Letter-join 8" panose="02000805000000020003" pitchFamily="50" charset="0"/>
              </a:rPr>
              <a:t>Bullet point a sequence of main events in this story.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 smtClean="0">
              <a:latin typeface="Letter-join 8" panose="02000805000000020003" pitchFamily="50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836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71887" y="2705097"/>
            <a:ext cx="69865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u="sng" dirty="0">
                <a:solidFill>
                  <a:srgbClr val="0563C1"/>
                </a:solidFill>
                <a:latin typeface="Letter-join 8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https://www.lexico.com/definition/troll</a:t>
            </a:r>
            <a:r>
              <a:rPr lang="en-GB" sz="2400" dirty="0">
                <a:latin typeface="Letter-join 8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4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073" name="Picture 1" descr="Vocabulary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6" y="690561"/>
            <a:ext cx="2517368" cy="1781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 rot="10800000" flipV="1">
            <a:off x="3671887" y="611653"/>
            <a:ext cx="721995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8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Consider the character of the troll. What does the word mean?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etter-join 8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8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Let’s look up the various meanings in the Oxford English Dictionary: </a:t>
            </a:r>
            <a:endParaRPr kumimoji="0" lang="en-GB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12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4750" y="1134267"/>
            <a:ext cx="7872413" cy="2180433"/>
          </a:xfrm>
        </p:spPr>
        <p:txBody>
          <a:bodyPr>
            <a:normAutofit fontScale="90000"/>
          </a:bodyPr>
          <a:lstStyle/>
          <a:p>
            <a:r>
              <a:rPr lang="en-GB" sz="2700" dirty="0" smtClean="0">
                <a:latin typeface="Letter-join 8" panose="02000805000000020003" pitchFamily="50" charset="0"/>
              </a:rPr>
              <a:t>Consider how trolls are characterised in most stories.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- Have you read any books or seen any films that included trolls? </a:t>
            </a:r>
            <a:br>
              <a:rPr lang="en-GB" sz="2700" dirty="0" smtClean="0">
                <a:latin typeface="Letter-join 8" panose="02000805000000020003" pitchFamily="50" charset="0"/>
              </a:rPr>
            </a:br>
            <a:r>
              <a:rPr lang="en-GB" sz="2700" dirty="0" smtClean="0">
                <a:latin typeface="Letter-join 8" panose="02000805000000020003" pitchFamily="50" charset="0"/>
              </a:rPr>
              <a:t>-How were they represented? </a:t>
            </a:r>
            <a:r>
              <a:rPr lang="en-GB" sz="3200" dirty="0" smtClean="0">
                <a:latin typeface="Letter-join 8" panose="02000805000000020003" pitchFamily="50" charset="0"/>
              </a:rPr>
              <a:t/>
            </a:r>
            <a:br>
              <a:rPr lang="en-GB" sz="3200" dirty="0" smtClean="0">
                <a:latin typeface="Letter-join 8" panose="02000805000000020003" pitchFamily="50" charset="0"/>
              </a:rPr>
            </a:br>
            <a:r>
              <a:rPr lang="en-GB" sz="3200" dirty="0" smtClean="0">
                <a:latin typeface="Letter-join 8" panose="02000805000000020003" pitchFamily="50" charset="0"/>
              </a:rPr>
              <a:t/>
            </a:r>
            <a:br>
              <a:rPr lang="en-GB" sz="3200" dirty="0" smtClean="0">
                <a:latin typeface="Letter-join 8" panose="02000805000000020003" pitchFamily="50" charset="0"/>
              </a:rPr>
            </a:br>
            <a:endParaRPr lang="en-GB" sz="3200" dirty="0">
              <a:latin typeface="Letter-join 8" panose="02000805000000020003" pitchFamily="50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75" y="685006"/>
            <a:ext cx="2738287" cy="1938338"/>
          </a:xfrm>
        </p:spPr>
      </p:pic>
      <p:sp>
        <p:nvSpPr>
          <p:cNvPr id="5" name="Rectangle 4"/>
          <p:cNvSpPr/>
          <p:nvPr/>
        </p:nvSpPr>
        <p:spPr>
          <a:xfrm>
            <a:off x="181769" y="3023303"/>
            <a:ext cx="116347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Letter-join 8" panose="02000805000000020003" pitchFamily="50" charset="0"/>
              </a:rPr>
              <a:t>Write some </a:t>
            </a:r>
            <a:r>
              <a:rPr lang="en-GB" sz="2400" b="1" dirty="0">
                <a:latin typeface="Letter-join 8" panose="02000805000000020003" pitchFamily="50" charset="0"/>
              </a:rPr>
              <a:t>words</a:t>
            </a:r>
            <a:r>
              <a:rPr lang="en-GB" sz="2400" dirty="0">
                <a:latin typeface="Letter-join 8" panose="02000805000000020003" pitchFamily="50" charset="0"/>
              </a:rPr>
              <a:t> and </a:t>
            </a:r>
            <a:r>
              <a:rPr lang="en-GB" sz="2400" b="1" dirty="0">
                <a:latin typeface="Letter-join 8" panose="02000805000000020003" pitchFamily="50" charset="0"/>
              </a:rPr>
              <a:t>phrases</a:t>
            </a:r>
            <a:r>
              <a:rPr lang="en-GB" sz="2400" dirty="0">
                <a:latin typeface="Letter-join 8" panose="02000805000000020003" pitchFamily="50" charset="0"/>
              </a:rPr>
              <a:t> </a:t>
            </a:r>
            <a:r>
              <a:rPr lang="en-GB" sz="2400" dirty="0" smtClean="0">
                <a:latin typeface="Letter-join 8" panose="02000805000000020003" pitchFamily="50" charset="0"/>
              </a:rPr>
              <a:t>surrounding these illustrations. </a:t>
            </a:r>
          </a:p>
          <a:p>
            <a:r>
              <a:rPr lang="en-GB" sz="2400" dirty="0" smtClean="0">
                <a:latin typeface="Letter-join 8" panose="02000805000000020003" pitchFamily="50" charset="0"/>
              </a:rPr>
              <a:t>Think about what the troll is doing as well as its appearance and features.</a:t>
            </a:r>
            <a:endParaRPr lang="en-GB" sz="2400" dirty="0"/>
          </a:p>
        </p:txBody>
      </p:sp>
      <p:pic>
        <p:nvPicPr>
          <p:cNvPr id="4098" name="Picture 2" descr="Trolls World Tour review – eyeball-frazzling sequel offers same again |  Film | The Guardi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9" y="4497170"/>
            <a:ext cx="2112566" cy="211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he Trolls in Frozen Make No Goddamn Sense | by Tekkai Wallace | Oddly  Specific Criticisms | Med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630" y="4484942"/>
            <a:ext cx="3384550" cy="210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9475" y="4223631"/>
            <a:ext cx="1960281" cy="25067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15513" t="12501" r="40434" b="14203"/>
          <a:stretch/>
        </p:blipFill>
        <p:spPr>
          <a:xfrm>
            <a:off x="9496612" y="4372131"/>
            <a:ext cx="2217402" cy="220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578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Three Billy Goats Gruff: Ladybird First Favourite Tales By Irene Ya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634" y="1149713"/>
            <a:ext cx="3017119" cy="3029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5575" y="1235581"/>
            <a:ext cx="3343570" cy="2857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196" y="210539"/>
            <a:ext cx="114734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etter-join 8" panose="02000805000000020003" pitchFamily="50" charset="0"/>
              </a:rPr>
              <a:t>Why do you think this traditional tale might have been chosen as the bases for this new story?</a:t>
            </a:r>
            <a:endParaRPr lang="en-GB" sz="2400" dirty="0">
              <a:latin typeface="Letter-join 8" panose="02000805000000020003" pitchFamily="50" charset="0"/>
            </a:endParaRPr>
          </a:p>
        </p:txBody>
      </p:sp>
      <p:pic>
        <p:nvPicPr>
          <p:cNvPr id="7" name="Picture 6" descr="C:\Users\User\AppData\Local\Microsoft\Windows\INetCache\Content.Word\Predict image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24" y="4514851"/>
            <a:ext cx="1566464" cy="198923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1862138" y="4565097"/>
            <a:ext cx="103298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etter-join 8" panose="02000805000000020003" pitchFamily="50" charset="0"/>
              </a:rPr>
              <a:t>What predictions can you make about what might happen?</a:t>
            </a:r>
          </a:p>
          <a:p>
            <a:r>
              <a:rPr lang="en-GB" sz="2400" dirty="0" smtClean="0">
                <a:latin typeface="Letter-join 8" panose="02000805000000020003" pitchFamily="50" charset="0"/>
              </a:rPr>
              <a:t> </a:t>
            </a:r>
          </a:p>
          <a:p>
            <a:r>
              <a:rPr lang="en-GB" sz="2400" b="1" u="sng" dirty="0" smtClean="0">
                <a:latin typeface="Letter-join 8" panose="02000805000000020003" pitchFamily="50" charset="0"/>
              </a:rPr>
              <a:t>Think about:</a:t>
            </a:r>
            <a:r>
              <a:rPr lang="en-GB" sz="2400" b="1" dirty="0" smtClean="0">
                <a:latin typeface="Letter-join 8" panose="02000805000000020003" pitchFamily="50" charset="0"/>
              </a:rPr>
              <a:t> </a:t>
            </a:r>
            <a:r>
              <a:rPr lang="en-GB" sz="2400" dirty="0" smtClean="0">
                <a:latin typeface="Letter-join 8" panose="02000805000000020003" pitchFamily="50" charset="0"/>
              </a:rPr>
              <a:t>the definitions we read, your knowledge from the original story, your consideration of the character types and from front cover observations.</a:t>
            </a:r>
            <a:endParaRPr lang="en-GB" sz="2400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718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28989" y="743030"/>
            <a:ext cx="5662612" cy="483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3359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roll stinks by Willis, Jeanne (9781783444434) | BrownsB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02" y="165099"/>
            <a:ext cx="7825048" cy="641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08975" y="1801394"/>
            <a:ext cx="388302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000" dirty="0" smtClean="0">
                <a:latin typeface="Letter-join 8" panose="02000805000000020003" pitchFamily="50" charset="0"/>
              </a:rPr>
              <a:t>What do you think about this decision?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>
                <a:latin typeface="Letter-join 8" panose="02000805000000020003" pitchFamily="50" charset="0"/>
              </a:rPr>
              <a:t>Was this the right thing to do? Why/why not?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>
                <a:latin typeface="Letter-join 8" panose="02000805000000020003" pitchFamily="50" charset="0"/>
              </a:rPr>
              <a:t>Why do you think he wants it?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>
                <a:latin typeface="Letter-join 8" panose="02000805000000020003" pitchFamily="50" charset="0"/>
              </a:rPr>
              <a:t>What could happen if you kept or used someone else’s phone?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4443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86700" y="1000125"/>
            <a:ext cx="404336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000" dirty="0" smtClean="0">
                <a:latin typeface="Letter-join 8" panose="02000805000000020003" pitchFamily="50" charset="0"/>
              </a:rPr>
              <a:t>What do we know so far about Billy?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>
                <a:latin typeface="Letter-join 8" panose="02000805000000020003" pitchFamily="50" charset="0"/>
              </a:rPr>
              <a:t>Does this match the characteristics of any of the original billy goats?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>
                <a:latin typeface="Letter-join 8" panose="02000805000000020003" pitchFamily="50" charset="0"/>
              </a:rPr>
              <a:t>What do we know about him based on his actions so far?</a:t>
            </a:r>
          </a:p>
          <a:p>
            <a:endParaRPr lang="en-GB" sz="2000" dirty="0" smtClean="0">
              <a:latin typeface="Letter-join 8" panose="02000805000000020003" pitchFamily="50" charset="0"/>
            </a:endParaRPr>
          </a:p>
          <a:p>
            <a:r>
              <a:rPr lang="en-GB" sz="2000" dirty="0" smtClean="0">
                <a:latin typeface="Letter-join 8" panose="02000805000000020003" pitchFamily="50" charset="0"/>
              </a:rPr>
              <a:t>Why do you think his mum and dad might “take the phone away”? </a:t>
            </a:r>
          </a:p>
          <a:p>
            <a:r>
              <a:rPr lang="en-GB" sz="2000" dirty="0" smtClean="0">
                <a:latin typeface="Letter-join 8" panose="02000805000000020003" pitchFamily="50" charset="0"/>
              </a:rPr>
              <a:t>Do you agree that he’s “not old enough for that”?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>
              <a:latin typeface="Letter-join 8" panose="02000805000000020003" pitchFamily="50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2" y="729548"/>
            <a:ext cx="6172200" cy="5250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891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375" y="371475"/>
            <a:ext cx="11858625" cy="771525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Letter-join 8" panose="02000805000000020003" pitchFamily="50" charset="0"/>
              </a:rPr>
              <a:t>Should children under 13 be allowed their own mobile phone?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356235"/>
              </p:ext>
            </p:extLst>
          </p:nvPr>
        </p:nvGraphicFramePr>
        <p:xfrm>
          <a:off x="460373" y="1143000"/>
          <a:ext cx="10926764" cy="49859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63382">
                  <a:extLst>
                    <a:ext uri="{9D8B030D-6E8A-4147-A177-3AD203B41FA5}">
                      <a16:colId xmlns:a16="http://schemas.microsoft.com/office/drawing/2014/main" val="2494682397"/>
                    </a:ext>
                  </a:extLst>
                </a:gridCol>
                <a:gridCol w="5463382">
                  <a:extLst>
                    <a:ext uri="{9D8B030D-6E8A-4147-A177-3AD203B41FA5}">
                      <a16:colId xmlns:a16="http://schemas.microsoft.com/office/drawing/2014/main" val="2035328826"/>
                    </a:ext>
                  </a:extLst>
                </a:gridCol>
              </a:tblGrid>
              <a:tr h="42862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For</a:t>
                      </a:r>
                      <a:endParaRPr lang="en-GB" sz="2800" dirty="0">
                        <a:latin typeface="Letter-join 8" panose="020008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+mn-lt"/>
                        </a:rPr>
                        <a:t>Against</a:t>
                      </a:r>
                      <a:endParaRPr lang="en-GB" sz="2800" dirty="0">
                        <a:latin typeface="Letter-join 8" panose="020008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2237679"/>
                  </a:ext>
                </a:extLst>
              </a:tr>
              <a:tr h="446777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848695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5960" y="5048250"/>
            <a:ext cx="127635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344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3799" y="1142568"/>
            <a:ext cx="4124325" cy="465815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 smtClean="0">
                <a:latin typeface="Letter-join 8" panose="02000805000000020003" pitchFamily="50" charset="0"/>
              </a:rPr>
              <a:t>Imagine if his parents noticed that he was hiding the phone. </a:t>
            </a:r>
          </a:p>
          <a:p>
            <a:pPr marL="0" indent="0">
              <a:buNone/>
            </a:pPr>
            <a:endParaRPr lang="en-GB" sz="2400" dirty="0">
              <a:latin typeface="Letter-join 8" panose="02000805000000020003" pitchFamily="50" charset="0"/>
            </a:endParaRPr>
          </a:p>
          <a:p>
            <a:r>
              <a:rPr lang="en-GB" sz="2400" dirty="0" smtClean="0">
                <a:latin typeface="Letter-join 8" panose="02000805000000020003" pitchFamily="50" charset="0"/>
              </a:rPr>
              <a:t>What might they say?</a:t>
            </a:r>
          </a:p>
          <a:p>
            <a:r>
              <a:rPr lang="en-GB" sz="2400" dirty="0" smtClean="0">
                <a:latin typeface="Letter-join 8" panose="02000805000000020003" pitchFamily="50" charset="0"/>
              </a:rPr>
              <a:t>Would he tell the truth about whose phone it is? Why do you think this?</a:t>
            </a:r>
          </a:p>
          <a:p>
            <a:endParaRPr lang="en-GB" sz="2400" dirty="0"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2400" b="1" dirty="0" smtClean="0">
                <a:latin typeface="Letter-join 8" panose="02000805000000020003" pitchFamily="50" charset="0"/>
              </a:rPr>
              <a:t>Write a potential conversation between the characters.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2" y="729548"/>
            <a:ext cx="6172200" cy="5250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781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8081"/>
            <a:ext cx="6153979" cy="52175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908" y="838081"/>
            <a:ext cx="5968092" cy="5217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558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8120"/>
            <a:ext cx="6048854" cy="50650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173" y="888120"/>
            <a:ext cx="6041827" cy="506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6809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7864" y="1597025"/>
            <a:ext cx="5710236" cy="4351338"/>
          </a:xfrm>
        </p:spPr>
        <p:txBody>
          <a:bodyPr>
            <a:normAutofit/>
          </a:bodyPr>
          <a:lstStyle/>
          <a:p>
            <a:r>
              <a:rPr lang="en-GB" sz="2400" dirty="0" smtClean="0">
                <a:latin typeface="Letter-join 8" panose="02000805000000020003" pitchFamily="50" charset="0"/>
              </a:rPr>
              <a:t>What do you think Billy means by “Lets make a funny phone call”?</a:t>
            </a:r>
          </a:p>
          <a:p>
            <a:r>
              <a:rPr lang="en-GB" sz="2400" dirty="0" smtClean="0">
                <a:latin typeface="Letter-join 8" panose="02000805000000020003" pitchFamily="50" charset="0"/>
              </a:rPr>
              <a:t>What do you think they’re planning to do?</a:t>
            </a:r>
          </a:p>
          <a:p>
            <a:pPr marL="0" indent="0">
              <a:buNone/>
            </a:pPr>
            <a:endParaRPr lang="en-GB" sz="2400" dirty="0" smtClean="0">
              <a:latin typeface="Letter-join 8" panose="02000805000000020003" pitchFamily="50" charset="0"/>
            </a:endParaRPr>
          </a:p>
          <a:p>
            <a:r>
              <a:rPr lang="en-GB" sz="2400" dirty="0" smtClean="0">
                <a:latin typeface="Letter-join 8" panose="02000805000000020003" pitchFamily="50" charset="0"/>
              </a:rPr>
              <a:t>How would you feel if someone was looking through your private messages, contacts, etc.? </a:t>
            </a:r>
            <a:endParaRPr lang="en-GB" sz="2400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198" y="1343025"/>
            <a:ext cx="4935931" cy="413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798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15112" y="657225"/>
            <a:ext cx="5157787" cy="44719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Letter-join 8" panose="02000805000000020003" pitchFamily="50" charset="0"/>
              </a:rPr>
              <a:t>What do you think about these ‘funny calls’?</a:t>
            </a:r>
          </a:p>
          <a:p>
            <a:pPr marL="0" indent="0">
              <a:buNone/>
            </a:pPr>
            <a:r>
              <a:rPr lang="en-GB" dirty="0" smtClean="0">
                <a:latin typeface="Letter-join 8" panose="02000805000000020003" pitchFamily="50" charset="0"/>
              </a:rPr>
              <a:t>How would you  feel to receive a call like these?</a:t>
            </a:r>
          </a:p>
          <a:p>
            <a:endParaRPr lang="en-GB" dirty="0">
              <a:latin typeface="Letter-join 8" panose="02000805000000020003" pitchFamily="50" charset="0"/>
            </a:endParaRPr>
          </a:p>
          <a:p>
            <a:r>
              <a:rPr lang="en-GB" dirty="0" smtClean="0">
                <a:latin typeface="Letter-join 8" panose="02000805000000020003" pitchFamily="50" charset="0"/>
              </a:rPr>
              <a:t>What does the facial expression and the body language of Cyril’s sister tell us about her response?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What about the shape and size of the bubble coming from the phone?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" y="834849"/>
            <a:ext cx="6086476" cy="51847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538" y="5317358"/>
            <a:ext cx="2176462" cy="1540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3806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7977" y="909545"/>
            <a:ext cx="6184024" cy="51847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09545"/>
            <a:ext cx="6086476" cy="518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3888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6859"/>
          <a:stretch/>
        </p:blipFill>
        <p:spPr>
          <a:xfrm>
            <a:off x="5761255" y="2037442"/>
            <a:ext cx="6240244" cy="48205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1255" cy="505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9125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5124" y="1825625"/>
            <a:ext cx="4638675" cy="4351338"/>
          </a:xfrm>
        </p:spPr>
        <p:txBody>
          <a:bodyPr>
            <a:normAutofit fontScale="92500"/>
          </a:bodyPr>
          <a:lstStyle/>
          <a:p>
            <a:r>
              <a:rPr lang="en-GB" sz="2400" dirty="0" smtClean="0">
                <a:latin typeface="Letter-join 8" panose="02000805000000020003" pitchFamily="50" charset="0"/>
              </a:rPr>
              <a:t>What do you think  Cyril should do?</a:t>
            </a:r>
          </a:p>
          <a:p>
            <a:r>
              <a:rPr lang="en-GB" sz="2400" dirty="0" smtClean="0">
                <a:latin typeface="Letter-join 8" panose="02000805000000020003" pitchFamily="50" charset="0"/>
              </a:rPr>
              <a:t>Why does Bill  thinks it’s acceptable to ‘sort out Troll’ by sending him a text?</a:t>
            </a:r>
          </a:p>
          <a:p>
            <a:r>
              <a:rPr lang="en-GB" sz="2400" dirty="0" smtClean="0">
                <a:latin typeface="Letter-join 8" panose="02000805000000020003" pitchFamily="50" charset="0"/>
              </a:rPr>
              <a:t>Should Cyril also send a text to the troll?</a:t>
            </a:r>
          </a:p>
          <a:p>
            <a:r>
              <a:rPr lang="en-GB" sz="2400" dirty="0" smtClean="0">
                <a:latin typeface="Letter-join 8" panose="02000805000000020003" pitchFamily="50" charset="0"/>
              </a:rPr>
              <a:t>Does he have other options?</a:t>
            </a:r>
          </a:p>
          <a:p>
            <a:endParaRPr lang="en-GB" sz="2400" dirty="0"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2400" b="1" dirty="0" smtClean="0">
                <a:latin typeface="Letter-join 8" panose="02000805000000020003" pitchFamily="50" charset="0"/>
              </a:rPr>
              <a:t>What should he do and why?</a:t>
            </a:r>
            <a:endParaRPr lang="en-GB" sz="2400" b="1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5960" y="5048250"/>
            <a:ext cx="1276350" cy="1809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r="6859"/>
          <a:stretch/>
        </p:blipFill>
        <p:spPr>
          <a:xfrm>
            <a:off x="0" y="1132567"/>
            <a:ext cx="6240244" cy="4820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4504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6013" y="1443037"/>
            <a:ext cx="8939211" cy="463391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Letter-join 8" panose="02000805000000020003" pitchFamily="50" charset="0"/>
              </a:rPr>
              <a:t>Based on Cyril’s behaviour so far, what do you think he is likely to do?</a:t>
            </a:r>
          </a:p>
          <a:p>
            <a:pPr marL="0" indent="0">
              <a:buNone/>
            </a:pPr>
            <a:r>
              <a:rPr lang="en-GB" dirty="0" smtClean="0">
                <a:latin typeface="Letter-join 8" panose="02000805000000020003" pitchFamily="50" charset="0"/>
              </a:rPr>
              <a:t>Explain why you think this.</a:t>
            </a:r>
            <a:endParaRPr lang="en-GB" dirty="0">
              <a:latin typeface="Letter-join 8" panose="02000805000000020003" pitchFamily="50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User\AppData\Local\Microsoft\Windows\INetCache\Content.Word\Predict image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87" y="957264"/>
            <a:ext cx="1566464" cy="19892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56777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assets.titleleaf.com/lerner/product/spread/xl_9781512439489_in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03" y="1027906"/>
            <a:ext cx="10797423" cy="471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2703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1535"/>
            <a:ext cx="5557838" cy="49776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4979" y="1643062"/>
            <a:ext cx="6507021" cy="38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4422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57900" y="636586"/>
            <a:ext cx="6134100" cy="5378451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latin typeface="Letter-join 8" panose="02000805000000020003" pitchFamily="50" charset="0"/>
              </a:rPr>
              <a:t>How do you feel about what they are saying to/about the troll?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How do you feel about what they are planning to do?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Is it worse to say something cruel directly to somebody’s face or is it worse to say it behind their back? Is there a difference?</a:t>
            </a:r>
          </a:p>
          <a:p>
            <a:endParaRPr lang="en-GB" dirty="0">
              <a:latin typeface="Letter-join 8" panose="02000805000000020003" pitchFamily="50" charset="0"/>
            </a:endParaRPr>
          </a:p>
          <a:p>
            <a:r>
              <a:rPr lang="en-GB" b="1" dirty="0" smtClean="0">
                <a:latin typeface="Letter-join 8" panose="02000805000000020003" pitchFamily="50" charset="0"/>
              </a:rPr>
              <a:t>How might it feel to read these messages as the troll?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12275"/>
          <a:stretch/>
        </p:blipFill>
        <p:spPr>
          <a:xfrm>
            <a:off x="109703" y="1322387"/>
            <a:ext cx="5948197" cy="397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6652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57914" y="1804988"/>
            <a:ext cx="5895974" cy="4351338"/>
          </a:xfrm>
        </p:spPr>
        <p:txBody>
          <a:bodyPr/>
          <a:lstStyle/>
          <a:p>
            <a:r>
              <a:rPr lang="en-GB" dirty="0" smtClean="0">
                <a:latin typeface="Letter-join 8" panose="02000805000000020003" pitchFamily="50" charset="0"/>
              </a:rPr>
              <a:t>What are Billy and Cyril basing their assumptions on?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What is the potential impact of acting on what other people say about someone if we don’t know them ourselves?</a:t>
            </a:r>
            <a:endParaRPr lang="en-GB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12275"/>
          <a:stretch/>
        </p:blipFill>
        <p:spPr>
          <a:xfrm>
            <a:off x="109703" y="1322387"/>
            <a:ext cx="5948197" cy="397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7397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9398" y="1582736"/>
            <a:ext cx="4810125" cy="4851401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Letter-join 8" panose="02000805000000020003" pitchFamily="50" charset="0"/>
              </a:rPr>
              <a:t>How does it feel to have nasty things said to or about you?</a:t>
            </a:r>
            <a:endParaRPr lang="en-GB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547688"/>
            <a:ext cx="5724525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6445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62038"/>
            <a:ext cx="5734051" cy="47286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6926" y="1391906"/>
            <a:ext cx="6315074" cy="429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9024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878609"/>
            <a:ext cx="6219850" cy="48363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9850" y="1253692"/>
            <a:ext cx="5972149" cy="432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5336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57963" y="1354138"/>
            <a:ext cx="5038725" cy="4351338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Letter-join 8" panose="02000805000000020003" pitchFamily="50" charset="0"/>
              </a:rPr>
              <a:t>How have the Billy and Cyril reacted to what they can see?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What might the two Billy goats have witnessed?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What might provoke the reaction that you can see in the illustration?</a:t>
            </a:r>
            <a:endParaRPr lang="en-GB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8" y="1182254"/>
            <a:ext cx="5972149" cy="432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8503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34" y="1092663"/>
            <a:ext cx="5412504" cy="50008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3110" y="1164029"/>
            <a:ext cx="6498890" cy="4858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9533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2274" y="1825625"/>
            <a:ext cx="4581525" cy="4351338"/>
          </a:xfrm>
        </p:spPr>
        <p:txBody>
          <a:bodyPr/>
          <a:lstStyle/>
          <a:p>
            <a:r>
              <a:rPr lang="en-GB" dirty="0" smtClean="0">
                <a:latin typeface="Letter-join 8" panose="02000805000000020003" pitchFamily="50" charset="0"/>
              </a:rPr>
              <a:t>How do you think they are feeling now?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What has got them to this point?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How and why have things escalated for Billy and Cyril?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7932"/>
            <a:ext cx="6136362" cy="458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4091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Letter-join 8" panose="02000805000000020003" pitchFamily="50" charset="0"/>
              </a:rPr>
              <a:t>Timeline- Decisions made by Billy and Cyril in the story.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3500437"/>
            <a:ext cx="2076450" cy="1862138"/>
          </a:xfrm>
        </p:spPr>
        <p:txBody>
          <a:bodyPr/>
          <a:lstStyle/>
          <a:p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685800" y="3228976"/>
            <a:ext cx="10668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563" y="5158579"/>
            <a:ext cx="2357437" cy="1699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5582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337" y="893626"/>
            <a:ext cx="5934075" cy="526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787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887" y="2322514"/>
            <a:ext cx="9601200" cy="1325563"/>
          </a:xfrm>
        </p:spPr>
        <p:txBody>
          <a:bodyPr/>
          <a:lstStyle/>
          <a:p>
            <a:r>
              <a:rPr lang="en-GB" dirty="0" smtClean="0">
                <a:latin typeface="Letter-join 8" panose="02000805000000020003" pitchFamily="50" charset="0"/>
              </a:rPr>
              <a:t>Let’s now read the whole book.</a:t>
            </a:r>
            <a:endParaRPr lang="en-GB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802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399" y="1171573"/>
            <a:ext cx="5372101" cy="459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6936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roll stinks by Willis, Jeanne (9781783444434) | BrownsBf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9548"/>
            <a:ext cx="6153951" cy="504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3951" y="682837"/>
            <a:ext cx="6038049" cy="513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9496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8081"/>
            <a:ext cx="6153979" cy="52175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908" y="838081"/>
            <a:ext cx="5968092" cy="5217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064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8120"/>
            <a:ext cx="6048854" cy="50650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173" y="888120"/>
            <a:ext cx="6041827" cy="506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287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7977" y="909545"/>
            <a:ext cx="6184024" cy="51847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09545"/>
            <a:ext cx="6086476" cy="518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4323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6859"/>
          <a:stretch/>
        </p:blipFill>
        <p:spPr>
          <a:xfrm>
            <a:off x="5761255" y="2037442"/>
            <a:ext cx="6240244" cy="48205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1255" cy="505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9793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assets.titleleaf.com/lerner/product/spread/xl_9781512439489_in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03" y="1027906"/>
            <a:ext cx="10797423" cy="471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1681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1535"/>
            <a:ext cx="5557838" cy="49776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4979" y="1643062"/>
            <a:ext cx="6507021" cy="38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907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62038"/>
            <a:ext cx="5734051" cy="47286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6926" y="1391906"/>
            <a:ext cx="6315074" cy="429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4225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878609"/>
            <a:ext cx="6219850" cy="48363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9850" y="1253692"/>
            <a:ext cx="5972149" cy="432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242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34" y="1092663"/>
            <a:ext cx="5412504" cy="50008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3110" y="1164029"/>
            <a:ext cx="6498890" cy="4858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3164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49" y="691253"/>
            <a:ext cx="5975147" cy="52523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0198" y="1393375"/>
            <a:ext cx="6221802" cy="407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8101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337" y="893626"/>
            <a:ext cx="5934075" cy="526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4202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Letter-join 8" panose="02000805000000020003" pitchFamily="50" charset="0"/>
              </a:rPr>
              <a:t>Do you think the original story has a particular message?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What do you feel the key messages are in this new story that Jeanne Willis and Tony Ross have created?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Why do you think  Jeanne Willis might have chosen this story to make this point?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Who is/are the real troll(s) in this story?</a:t>
            </a:r>
          </a:p>
        </p:txBody>
      </p:sp>
    </p:spTree>
    <p:extLst>
      <p:ext uri="{BB962C8B-B14F-4D97-AF65-F5344CB8AC3E}">
        <p14:creationId xmlns:p14="http://schemas.microsoft.com/office/powerpoint/2010/main" val="37780348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753</Words>
  <Application>Microsoft Office PowerPoint</Application>
  <PresentationFormat>Widescreen</PresentationFormat>
  <Paragraphs>80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Arial</vt:lpstr>
      <vt:lpstr>Calibri</vt:lpstr>
      <vt:lpstr>Calibri Light</vt:lpstr>
      <vt:lpstr>Letter-join 8</vt:lpstr>
      <vt:lpstr>Times New Roman</vt:lpstr>
      <vt:lpstr>Office Theme</vt:lpstr>
      <vt:lpstr>PowerPoint Presentation</vt:lpstr>
      <vt:lpstr>PowerPoint Presentation</vt:lpstr>
      <vt:lpstr>Similar story</vt:lpstr>
      <vt:lpstr>PowerPoint Presentation</vt:lpstr>
      <vt:lpstr>Consider how trolls are characterised in most stories. - Have you read any books or seen any films that included trolls?  -How were they represented?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Timeline- Decisions made by Billy and Cyril in the story.</vt:lpstr>
      <vt:lpstr>PowerPoint Presentation</vt:lpstr>
      <vt:lpstr>Let’s now read the whole book.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72</cp:revision>
  <dcterms:created xsi:type="dcterms:W3CDTF">2021-02-03T18:30:03Z</dcterms:created>
  <dcterms:modified xsi:type="dcterms:W3CDTF">2021-02-04T12:15:33Z</dcterms:modified>
</cp:coreProperties>
</file>