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61" r:id="rId5"/>
    <p:sldId id="262" r:id="rId6"/>
    <p:sldId id="260" r:id="rId7"/>
    <p:sldId id="268" r:id="rId8"/>
    <p:sldId id="273" r:id="rId9"/>
    <p:sldId id="263" r:id="rId10"/>
    <p:sldId id="264" r:id="rId11"/>
    <p:sldId id="269" r:id="rId12"/>
    <p:sldId id="270" r:id="rId13"/>
    <p:sldId id="274" r:id="rId14"/>
    <p:sldId id="265" r:id="rId15"/>
    <p:sldId id="266" r:id="rId16"/>
    <p:sldId id="267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762" autoAdjust="0"/>
    <p:restoredTop sz="94660"/>
  </p:normalViewPr>
  <p:slideViewPr>
    <p:cSldViewPr snapToGrid="0">
      <p:cViewPr varScale="1">
        <p:scale>
          <a:sx n="52" d="100"/>
          <a:sy n="52" d="100"/>
        </p:scale>
        <p:origin x="90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380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39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003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02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928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22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45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432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958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99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50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11EB9-518B-4CF0-870B-E5EAAE2BACD8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7B8D8-5611-4E50-9A81-07FED8BC0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886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278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62576" y="200933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11/01/20</a:t>
            </a:r>
            <a:br>
              <a:rPr lang="en-GB" u="sng" dirty="0" smtClean="0"/>
            </a:br>
            <a:r>
              <a:rPr lang="en-GB" u="sng" dirty="0" smtClean="0"/>
              <a:t>LO: Compare multiplication and division statements.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567712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1169502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Starter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array to the correct multiplication and work out the answers. 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972D57-DA36-4A69-8627-8B8F5EFCE59D}"/>
              </a:ext>
            </a:extLst>
          </p:cNvPr>
          <p:cNvGrpSpPr/>
          <p:nvPr/>
        </p:nvGrpSpPr>
        <p:grpSpPr>
          <a:xfrm>
            <a:off x="1176525" y="1822199"/>
            <a:ext cx="9962529" cy="1478809"/>
            <a:chOff x="742950" y="2009678"/>
            <a:chExt cx="7648575" cy="1091481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E5B84AA-9A2C-45C9-A13B-AF1B8CB5413A}"/>
                </a:ext>
              </a:extLst>
            </p:cNvPr>
            <p:cNvGrpSpPr/>
            <p:nvPr/>
          </p:nvGrpSpPr>
          <p:grpSpPr>
            <a:xfrm>
              <a:off x="742950" y="2009678"/>
              <a:ext cx="2456364" cy="1091481"/>
              <a:chOff x="742950" y="2009678"/>
              <a:chExt cx="2456364" cy="1091481"/>
            </a:xfrm>
          </p:grpSpPr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20E70D7A-4AC3-4911-876F-A1B8924342FE}"/>
                  </a:ext>
                </a:extLst>
              </p:cNvPr>
              <p:cNvGrpSpPr/>
              <p:nvPr/>
            </p:nvGrpSpPr>
            <p:grpSpPr>
              <a:xfrm>
                <a:off x="742950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86" name="Oval 85">
                  <a:extLst>
                    <a:ext uri="{FF2B5EF4-FFF2-40B4-BE49-F238E27FC236}">
                      <a16:creationId xmlns:a16="http://schemas.microsoft.com/office/drawing/2014/main" id="{16149DFD-2D4C-4CF1-8B8C-1E54D2CE9E47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" name="Oval 86">
                  <a:extLst>
                    <a:ext uri="{FF2B5EF4-FFF2-40B4-BE49-F238E27FC236}">
                      <a16:creationId xmlns:a16="http://schemas.microsoft.com/office/drawing/2014/main" id="{BB27993E-DC2A-4068-9226-8E7334FB8AE4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" name="Oval 87">
                  <a:extLst>
                    <a:ext uri="{FF2B5EF4-FFF2-40B4-BE49-F238E27FC236}">
                      <a16:creationId xmlns:a16="http://schemas.microsoft.com/office/drawing/2014/main" id="{3A0A9DD6-220E-40C2-A5B7-7CC0C87A0934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" name="Oval 88">
                  <a:extLst>
                    <a:ext uri="{FF2B5EF4-FFF2-40B4-BE49-F238E27FC236}">
                      <a16:creationId xmlns:a16="http://schemas.microsoft.com/office/drawing/2014/main" id="{688EF62F-E068-4E79-B085-7852B91FD76C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AD73FEF6-BF43-4A5E-A61D-0B28AC3734CE}"/>
                  </a:ext>
                </a:extLst>
              </p:cNvPr>
              <p:cNvGrpSpPr/>
              <p:nvPr/>
            </p:nvGrpSpPr>
            <p:grpSpPr>
              <a:xfrm>
                <a:off x="1057859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82" name="Oval 81">
                  <a:extLst>
                    <a:ext uri="{FF2B5EF4-FFF2-40B4-BE49-F238E27FC236}">
                      <a16:creationId xmlns:a16="http://schemas.microsoft.com/office/drawing/2014/main" id="{013FE281-5689-423B-8F1A-5802FE9E1A52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" name="Oval 82">
                  <a:extLst>
                    <a:ext uri="{FF2B5EF4-FFF2-40B4-BE49-F238E27FC236}">
                      <a16:creationId xmlns:a16="http://schemas.microsoft.com/office/drawing/2014/main" id="{7D4E792F-5EB7-4393-A020-BF5C666EF167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" name="Oval 83">
                  <a:extLst>
                    <a:ext uri="{FF2B5EF4-FFF2-40B4-BE49-F238E27FC236}">
                      <a16:creationId xmlns:a16="http://schemas.microsoft.com/office/drawing/2014/main" id="{D8EB944F-6157-476C-A076-805C0ED7CACD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" name="Oval 84">
                  <a:extLst>
                    <a:ext uri="{FF2B5EF4-FFF2-40B4-BE49-F238E27FC236}">
                      <a16:creationId xmlns:a16="http://schemas.microsoft.com/office/drawing/2014/main" id="{19029BAC-72A7-4F14-AE45-C1CF1BAB6857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9C70D497-5AF9-4AD7-86EF-36303FB977CF}"/>
                  </a:ext>
                </a:extLst>
              </p:cNvPr>
              <p:cNvGrpSpPr/>
              <p:nvPr/>
            </p:nvGrpSpPr>
            <p:grpSpPr>
              <a:xfrm>
                <a:off x="1372768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78" name="Oval 77">
                  <a:extLst>
                    <a:ext uri="{FF2B5EF4-FFF2-40B4-BE49-F238E27FC236}">
                      <a16:creationId xmlns:a16="http://schemas.microsoft.com/office/drawing/2014/main" id="{95761963-A68D-48BD-8B57-698D5007F891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Oval 78">
                  <a:extLst>
                    <a:ext uri="{FF2B5EF4-FFF2-40B4-BE49-F238E27FC236}">
                      <a16:creationId xmlns:a16="http://schemas.microsoft.com/office/drawing/2014/main" id="{6C86E3BC-4180-47BD-8281-75CDD88D2961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" name="Oval 79">
                  <a:extLst>
                    <a:ext uri="{FF2B5EF4-FFF2-40B4-BE49-F238E27FC236}">
                      <a16:creationId xmlns:a16="http://schemas.microsoft.com/office/drawing/2014/main" id="{B02A4781-8A70-4904-8B55-E97FA46E3432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" name="Oval 80">
                  <a:extLst>
                    <a:ext uri="{FF2B5EF4-FFF2-40B4-BE49-F238E27FC236}">
                      <a16:creationId xmlns:a16="http://schemas.microsoft.com/office/drawing/2014/main" id="{EB29A01B-7E76-40AB-96A6-958C50B52968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F400C9A7-44EC-49FA-82F6-B542FA6074CE}"/>
                  </a:ext>
                </a:extLst>
              </p:cNvPr>
              <p:cNvGrpSpPr/>
              <p:nvPr/>
            </p:nvGrpSpPr>
            <p:grpSpPr>
              <a:xfrm>
                <a:off x="1687677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74" name="Oval 73">
                  <a:extLst>
                    <a:ext uri="{FF2B5EF4-FFF2-40B4-BE49-F238E27FC236}">
                      <a16:creationId xmlns:a16="http://schemas.microsoft.com/office/drawing/2014/main" id="{63E74CBB-37A5-4BB6-BA59-185B1503ACE1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" name="Oval 74">
                  <a:extLst>
                    <a:ext uri="{FF2B5EF4-FFF2-40B4-BE49-F238E27FC236}">
                      <a16:creationId xmlns:a16="http://schemas.microsoft.com/office/drawing/2014/main" id="{9621B894-CB08-495D-B1A7-0FF7F5ABE506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" name="Oval 75">
                  <a:extLst>
                    <a:ext uri="{FF2B5EF4-FFF2-40B4-BE49-F238E27FC236}">
                      <a16:creationId xmlns:a16="http://schemas.microsoft.com/office/drawing/2014/main" id="{D06EFC54-6E85-4A51-8576-50FCB2E75204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Oval 76">
                  <a:extLst>
                    <a:ext uri="{FF2B5EF4-FFF2-40B4-BE49-F238E27FC236}">
                      <a16:creationId xmlns:a16="http://schemas.microsoft.com/office/drawing/2014/main" id="{1DBFC22E-3E49-4D31-B551-252DA442E77B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17E2653E-1DF5-430B-9BD8-10CCC94CF8DF}"/>
                  </a:ext>
                </a:extLst>
              </p:cNvPr>
              <p:cNvGrpSpPr/>
              <p:nvPr/>
            </p:nvGrpSpPr>
            <p:grpSpPr>
              <a:xfrm>
                <a:off x="2002586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70" name="Oval 69">
                  <a:extLst>
                    <a:ext uri="{FF2B5EF4-FFF2-40B4-BE49-F238E27FC236}">
                      <a16:creationId xmlns:a16="http://schemas.microsoft.com/office/drawing/2014/main" id="{DE77ACF3-1B3C-4D10-9556-A803E40FB362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" name="Oval 70">
                  <a:extLst>
                    <a:ext uri="{FF2B5EF4-FFF2-40B4-BE49-F238E27FC236}">
                      <a16:creationId xmlns:a16="http://schemas.microsoft.com/office/drawing/2014/main" id="{E7F63A93-1470-4BC6-9A78-868A39FED403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" name="Oval 71">
                  <a:extLst>
                    <a:ext uri="{FF2B5EF4-FFF2-40B4-BE49-F238E27FC236}">
                      <a16:creationId xmlns:a16="http://schemas.microsoft.com/office/drawing/2014/main" id="{5ED0C27D-9135-47B4-820E-B627D0914EE2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" name="Oval 72">
                  <a:extLst>
                    <a:ext uri="{FF2B5EF4-FFF2-40B4-BE49-F238E27FC236}">
                      <a16:creationId xmlns:a16="http://schemas.microsoft.com/office/drawing/2014/main" id="{3D1A0040-A722-4262-B79A-2E381A4ADD4B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26FC053A-C609-4DDF-BCAD-D9A5A411D1F7}"/>
                  </a:ext>
                </a:extLst>
              </p:cNvPr>
              <p:cNvGrpSpPr/>
              <p:nvPr/>
            </p:nvGrpSpPr>
            <p:grpSpPr>
              <a:xfrm>
                <a:off x="2317495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66" name="Oval 65">
                  <a:extLst>
                    <a:ext uri="{FF2B5EF4-FFF2-40B4-BE49-F238E27FC236}">
                      <a16:creationId xmlns:a16="http://schemas.microsoft.com/office/drawing/2014/main" id="{62F0EF2D-BEC4-4F11-920F-2AAC90E94F29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" name="Oval 66">
                  <a:extLst>
                    <a:ext uri="{FF2B5EF4-FFF2-40B4-BE49-F238E27FC236}">
                      <a16:creationId xmlns:a16="http://schemas.microsoft.com/office/drawing/2014/main" id="{08C7FB51-3F8A-4FC0-86CC-3A27C220B237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" name="Oval 67">
                  <a:extLst>
                    <a:ext uri="{FF2B5EF4-FFF2-40B4-BE49-F238E27FC236}">
                      <a16:creationId xmlns:a16="http://schemas.microsoft.com/office/drawing/2014/main" id="{BA71D19E-82C7-4B59-8EC4-ECD62A4D79F6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" name="Oval 68">
                  <a:extLst>
                    <a:ext uri="{FF2B5EF4-FFF2-40B4-BE49-F238E27FC236}">
                      <a16:creationId xmlns:a16="http://schemas.microsoft.com/office/drawing/2014/main" id="{B746DAB0-3507-49E2-A561-7DCCF07C5530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EBF1F541-F4A2-470A-9941-F55E1769E48C}"/>
                  </a:ext>
                </a:extLst>
              </p:cNvPr>
              <p:cNvGrpSpPr/>
              <p:nvPr/>
            </p:nvGrpSpPr>
            <p:grpSpPr>
              <a:xfrm>
                <a:off x="2632404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62" name="Oval 61">
                  <a:extLst>
                    <a:ext uri="{FF2B5EF4-FFF2-40B4-BE49-F238E27FC236}">
                      <a16:creationId xmlns:a16="http://schemas.microsoft.com/office/drawing/2014/main" id="{61B2C04E-87A2-488D-8802-92DACE579512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" name="Oval 62">
                  <a:extLst>
                    <a:ext uri="{FF2B5EF4-FFF2-40B4-BE49-F238E27FC236}">
                      <a16:creationId xmlns:a16="http://schemas.microsoft.com/office/drawing/2014/main" id="{C708E5CA-C4D9-43D3-89D6-FFB13B6F865B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id="{BDFCE4D0-BCBA-402B-A89D-9E381DC18B9F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" name="Oval 64">
                  <a:extLst>
                    <a:ext uri="{FF2B5EF4-FFF2-40B4-BE49-F238E27FC236}">
                      <a16:creationId xmlns:a16="http://schemas.microsoft.com/office/drawing/2014/main" id="{FB66B54B-0686-4361-AEF5-3BC0C53F089A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69F1B9B3-E90E-4DBF-AE00-5B4B58956814}"/>
                  </a:ext>
                </a:extLst>
              </p:cNvPr>
              <p:cNvGrpSpPr/>
              <p:nvPr/>
            </p:nvGrpSpPr>
            <p:grpSpPr>
              <a:xfrm>
                <a:off x="2947314" y="2009678"/>
                <a:ext cx="252000" cy="1091481"/>
                <a:chOff x="742950" y="2009678"/>
                <a:chExt cx="252000" cy="1091481"/>
              </a:xfrm>
            </p:grpSpPr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7931323B-B1D3-4C61-9BD9-BA3F93DEB033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" name="Oval 58">
                  <a:extLst>
                    <a:ext uri="{FF2B5EF4-FFF2-40B4-BE49-F238E27FC236}">
                      <a16:creationId xmlns:a16="http://schemas.microsoft.com/office/drawing/2014/main" id="{09B6ACB0-D631-4B04-AFB8-18988E085777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97BDF5AE-8581-42F9-B2F1-94C9967E51BA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" name="Oval 60">
                  <a:extLst>
                    <a:ext uri="{FF2B5EF4-FFF2-40B4-BE49-F238E27FC236}">
                      <a16:creationId xmlns:a16="http://schemas.microsoft.com/office/drawing/2014/main" id="{03F47418-6917-46A1-BF0C-563C53AD9FDA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06FEA2C-A550-4866-BA56-195A161BC0F3}"/>
                </a:ext>
              </a:extLst>
            </p:cNvPr>
            <p:cNvGrpSpPr/>
            <p:nvPr/>
          </p:nvGrpSpPr>
          <p:grpSpPr>
            <a:xfrm>
              <a:off x="6919494" y="2149591"/>
              <a:ext cx="1472031" cy="811654"/>
              <a:chOff x="4446000" y="2135678"/>
              <a:chExt cx="1472031" cy="811654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706B69CA-1974-4F22-9F7D-C25D34FA697B}"/>
                  </a:ext>
                </a:extLst>
              </p:cNvPr>
              <p:cNvGrpSpPr/>
              <p:nvPr/>
            </p:nvGrpSpPr>
            <p:grpSpPr>
              <a:xfrm>
                <a:off x="4446000" y="2135678"/>
                <a:ext cx="252000" cy="811654"/>
                <a:chOff x="742950" y="2009678"/>
                <a:chExt cx="252000" cy="811654"/>
              </a:xfrm>
              <a:solidFill>
                <a:srgbClr val="0070C0"/>
              </a:solidFill>
            </p:grpSpPr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8F93969A-0B6A-48BD-BB99-9820E111117D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B91403B-774F-4370-865C-EA0CA1D55816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0DE895E9-6689-4CC4-AAE4-8847B75B1F31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53BDD90B-C74F-410E-8985-379F340F19B9}"/>
                  </a:ext>
                </a:extLst>
              </p:cNvPr>
              <p:cNvGrpSpPr/>
              <p:nvPr/>
            </p:nvGrpSpPr>
            <p:grpSpPr>
              <a:xfrm>
                <a:off x="4751008" y="2135678"/>
                <a:ext cx="252000" cy="811654"/>
                <a:chOff x="742950" y="2009678"/>
                <a:chExt cx="252000" cy="811654"/>
              </a:xfrm>
              <a:solidFill>
                <a:srgbClr val="0070C0"/>
              </a:solidFill>
            </p:grpSpPr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0714B465-CD28-4A9A-8D94-E72B271949D4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55F24F59-BCC8-4613-ADB9-DF18B4EF86EA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1EDE625F-A043-41DB-9187-BA1F0330DA65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BB26C4D2-DDAD-4E2A-96EC-43AFDCE30E9F}"/>
                  </a:ext>
                </a:extLst>
              </p:cNvPr>
              <p:cNvGrpSpPr/>
              <p:nvPr/>
            </p:nvGrpSpPr>
            <p:grpSpPr>
              <a:xfrm>
                <a:off x="5056016" y="2135678"/>
                <a:ext cx="252000" cy="811654"/>
                <a:chOff x="742950" y="2009678"/>
                <a:chExt cx="252000" cy="811654"/>
              </a:xfrm>
              <a:solidFill>
                <a:srgbClr val="0070C0"/>
              </a:solidFill>
            </p:grpSpPr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B36C6A23-C69E-4A8B-9A13-272D169379AA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E2BC5853-90D5-4DBE-9A5D-1646AEB4DBA8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D2623A07-B37F-4F0E-BD16-ADBA97B6800B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B04C4259-F763-46E3-8266-42E78BFC84E7}"/>
                  </a:ext>
                </a:extLst>
              </p:cNvPr>
              <p:cNvGrpSpPr/>
              <p:nvPr/>
            </p:nvGrpSpPr>
            <p:grpSpPr>
              <a:xfrm>
                <a:off x="5361024" y="2135678"/>
                <a:ext cx="252000" cy="811654"/>
                <a:chOff x="742950" y="2009678"/>
                <a:chExt cx="252000" cy="811654"/>
              </a:xfrm>
              <a:solidFill>
                <a:srgbClr val="0070C0"/>
              </a:solidFill>
            </p:grpSpPr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C9E8090B-4E64-4ADB-AFD8-4B102F0779D9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D19C8F8E-3336-45D5-8137-0156F2380058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7BE047B3-5A8E-403B-ABBC-24DB467FAB10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13E9391D-3C1C-4A47-8CF5-62E491EF0249}"/>
                  </a:ext>
                </a:extLst>
              </p:cNvPr>
              <p:cNvGrpSpPr/>
              <p:nvPr/>
            </p:nvGrpSpPr>
            <p:grpSpPr>
              <a:xfrm>
                <a:off x="5666031" y="2135678"/>
                <a:ext cx="252000" cy="811654"/>
                <a:chOff x="742950" y="2009678"/>
                <a:chExt cx="252000" cy="811654"/>
              </a:xfrm>
              <a:solidFill>
                <a:srgbClr val="0070C0"/>
              </a:solidFill>
            </p:grpSpPr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EEFF680F-6058-4B78-B66E-D1E0753B14CE}"/>
                    </a:ext>
                  </a:extLst>
                </p:cNvPr>
                <p:cNvSpPr/>
                <p:nvPr/>
              </p:nvSpPr>
              <p:spPr>
                <a:xfrm>
                  <a:off x="742950" y="2009678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852C8B1F-A58A-4748-9345-1B2A0E556D16}"/>
                    </a:ext>
                  </a:extLst>
                </p:cNvPr>
                <p:cNvSpPr/>
                <p:nvPr/>
              </p:nvSpPr>
              <p:spPr>
                <a:xfrm>
                  <a:off x="742950" y="2289505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BF33F0F2-621C-4D5E-B506-56C6067A55B4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1B71FA62-B32F-4681-91AB-77B091C1A7C6}"/>
                </a:ext>
              </a:extLst>
            </p:cNvPr>
            <p:cNvGrpSpPr/>
            <p:nvPr/>
          </p:nvGrpSpPr>
          <p:grpSpPr>
            <a:xfrm>
              <a:off x="4064169" y="2303418"/>
              <a:ext cx="1990471" cy="531827"/>
              <a:chOff x="3968873" y="2303418"/>
              <a:chExt cx="1990471" cy="531827"/>
            </a:xfrm>
            <a:solidFill>
              <a:srgbClr val="FFC000"/>
            </a:solidFill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4B100909-5329-432C-B44E-F4CF980DADB1}"/>
                  </a:ext>
                </a:extLst>
              </p:cNvPr>
              <p:cNvGrpSpPr/>
              <p:nvPr/>
            </p:nvGrpSpPr>
            <p:grpSpPr>
              <a:xfrm>
                <a:off x="3968873" y="2303418"/>
                <a:ext cx="252000" cy="531827"/>
                <a:chOff x="742950" y="2569332"/>
                <a:chExt cx="252000" cy="531827"/>
              </a:xfrm>
              <a:grpFill/>
            </p:grpSpPr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B3B24982-258E-48C4-965A-30E209FB587F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CC4DFF21-822E-4356-9C9B-AAD19A7B18A6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9E50BAE2-A8F7-4C24-B10B-D3E7072AFBC9}"/>
                  </a:ext>
                </a:extLst>
              </p:cNvPr>
              <p:cNvGrpSpPr/>
              <p:nvPr/>
            </p:nvGrpSpPr>
            <p:grpSpPr>
              <a:xfrm>
                <a:off x="4258618" y="2303418"/>
                <a:ext cx="252000" cy="531827"/>
                <a:chOff x="742950" y="2569332"/>
                <a:chExt cx="252000" cy="531827"/>
              </a:xfrm>
              <a:grpFill/>
            </p:grpSpPr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4D620D49-D5F3-46F8-A311-6E8AEFA83C47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60D14333-46AA-4EC5-80C1-912787571A55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D694F3B3-14A3-47B3-A5A4-5AC688995D15}"/>
                  </a:ext>
                </a:extLst>
              </p:cNvPr>
              <p:cNvGrpSpPr/>
              <p:nvPr/>
            </p:nvGrpSpPr>
            <p:grpSpPr>
              <a:xfrm>
                <a:off x="4548363" y="2303418"/>
                <a:ext cx="252000" cy="531827"/>
                <a:chOff x="742950" y="2569332"/>
                <a:chExt cx="252000" cy="531827"/>
              </a:xfrm>
              <a:grpFill/>
            </p:grpSpPr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397C1160-02D3-4BB0-BBFB-C84F18733A45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id="{229FE9C5-3441-4DE9-9B47-74ECA05DA6F8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5C5F90D7-B1DD-4753-A888-01F288F1CA82}"/>
                  </a:ext>
                </a:extLst>
              </p:cNvPr>
              <p:cNvGrpSpPr/>
              <p:nvPr/>
            </p:nvGrpSpPr>
            <p:grpSpPr>
              <a:xfrm>
                <a:off x="4838108" y="2303418"/>
                <a:ext cx="252000" cy="531827"/>
                <a:chOff x="742950" y="2569332"/>
                <a:chExt cx="252000" cy="531827"/>
              </a:xfrm>
              <a:grpFill/>
            </p:grpSpPr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B9D18D99-42A6-46EB-9E5D-4E17DF3A7FC3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3" name="Oval 22">
                  <a:extLst>
                    <a:ext uri="{FF2B5EF4-FFF2-40B4-BE49-F238E27FC236}">
                      <a16:creationId xmlns:a16="http://schemas.microsoft.com/office/drawing/2014/main" id="{CB50D4CF-D068-49D5-B213-6E8DF657F389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8F03AFAA-068B-40F9-99E2-8CF9E6AA93EF}"/>
                  </a:ext>
                </a:extLst>
              </p:cNvPr>
              <p:cNvGrpSpPr/>
              <p:nvPr/>
            </p:nvGrpSpPr>
            <p:grpSpPr>
              <a:xfrm>
                <a:off x="5127853" y="2303418"/>
                <a:ext cx="252000" cy="531827"/>
                <a:chOff x="742950" y="2569332"/>
                <a:chExt cx="252000" cy="531827"/>
              </a:xfrm>
              <a:grpFill/>
            </p:grpSpPr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DD0A25AC-ACF5-4BF2-AB59-A8A6095B95B3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8526776D-ABA7-447E-8336-BFEFA91FAEA1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46366967-1FC1-4060-87E9-CD6752EEFC65}"/>
                  </a:ext>
                </a:extLst>
              </p:cNvPr>
              <p:cNvGrpSpPr/>
              <p:nvPr/>
            </p:nvGrpSpPr>
            <p:grpSpPr>
              <a:xfrm>
                <a:off x="5417598" y="2303418"/>
                <a:ext cx="252000" cy="531827"/>
                <a:chOff x="742950" y="2569332"/>
                <a:chExt cx="252000" cy="531827"/>
              </a:xfrm>
              <a:grpFill/>
            </p:grpSpPr>
            <p:sp>
              <p:nvSpPr>
                <p:cNvPr id="18" name="Oval 17">
                  <a:extLst>
                    <a:ext uri="{FF2B5EF4-FFF2-40B4-BE49-F238E27FC236}">
                      <a16:creationId xmlns:a16="http://schemas.microsoft.com/office/drawing/2014/main" id="{D3583278-C1AE-488C-9D38-BBF117584446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C6FDF8EE-1F8F-40DA-95C0-1B751382AACD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56A2EB65-4CBB-482D-BB3A-117DE5E05135}"/>
                  </a:ext>
                </a:extLst>
              </p:cNvPr>
              <p:cNvGrpSpPr/>
              <p:nvPr/>
            </p:nvGrpSpPr>
            <p:grpSpPr>
              <a:xfrm>
                <a:off x="5707344" y="2303418"/>
                <a:ext cx="252000" cy="531827"/>
                <a:chOff x="742950" y="2569332"/>
                <a:chExt cx="252000" cy="531827"/>
              </a:xfrm>
              <a:grpFill/>
            </p:grpSpPr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5761B0F5-7130-400A-AC3E-D1B0C80E62B9}"/>
                    </a:ext>
                  </a:extLst>
                </p:cNvPr>
                <p:cNvSpPr/>
                <p:nvPr/>
              </p:nvSpPr>
              <p:spPr>
                <a:xfrm>
                  <a:off x="742950" y="2569332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" name="Oval 16">
                  <a:extLst>
                    <a:ext uri="{FF2B5EF4-FFF2-40B4-BE49-F238E27FC236}">
                      <a16:creationId xmlns:a16="http://schemas.microsoft.com/office/drawing/2014/main" id="{BE9CA861-DDD2-41D8-96CB-B0D791CD420C}"/>
                    </a:ext>
                  </a:extLst>
                </p:cNvPr>
                <p:cNvSpPr/>
                <p:nvPr/>
              </p:nvSpPr>
              <p:spPr>
                <a:xfrm>
                  <a:off x="742950" y="2849159"/>
                  <a:ext cx="252000" cy="252000"/>
                </a:xfrm>
                <a:prstGeom prst="ellipse">
                  <a:avLst/>
                </a:prstGeom>
                <a:grp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CB0CEF41-CFD6-418D-A1DA-AF9C6EEC276C}"/>
              </a:ext>
            </a:extLst>
          </p:cNvPr>
          <p:cNvSpPr txBox="1"/>
          <p:nvPr/>
        </p:nvSpPr>
        <p:spPr>
          <a:xfrm>
            <a:off x="1838721" y="4559931"/>
            <a:ext cx="1872229" cy="510778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7 x 2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7A653B6-6BCA-4042-8E62-028BD3FB727E}"/>
              </a:ext>
            </a:extLst>
          </p:cNvPr>
          <p:cNvSpPr txBox="1"/>
          <p:nvPr/>
        </p:nvSpPr>
        <p:spPr>
          <a:xfrm>
            <a:off x="5830765" y="4559931"/>
            <a:ext cx="1872229" cy="510778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8 x 4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A53DCEE-7C1B-4150-B324-EE751716FDEF}"/>
              </a:ext>
            </a:extLst>
          </p:cNvPr>
          <p:cNvSpPr txBox="1"/>
          <p:nvPr/>
        </p:nvSpPr>
        <p:spPr>
          <a:xfrm>
            <a:off x="9350768" y="4559931"/>
            <a:ext cx="1872229" cy="510778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5 x 3</a:t>
            </a:r>
          </a:p>
        </p:txBody>
      </p:sp>
    </p:spTree>
    <p:extLst>
      <p:ext uri="{BB962C8B-B14F-4D97-AF65-F5344CB8AC3E}">
        <p14:creationId xmlns:p14="http://schemas.microsoft.com/office/powerpoint/2010/main" val="1978426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B5707D9-1FD6-44EE-AC33-613D0F7C04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4E43C8F-4E3C-496C-AD9B-F761E2DCAE5A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symbol to make the statement correct.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66E2605-571D-408F-8C8C-772C618B4C12}"/>
              </a:ext>
            </a:extLst>
          </p:cNvPr>
          <p:cNvSpPr/>
          <p:nvPr/>
        </p:nvSpPr>
        <p:spPr>
          <a:xfrm>
            <a:off x="5913425" y="2930290"/>
            <a:ext cx="808069" cy="1026977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&lt;</a:t>
            </a: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&gt; </a:t>
            </a: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190749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B5707D9-1FD6-44EE-AC33-613D0F7C04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4E43C8F-4E3C-496C-AD9B-F761E2DCAE5A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symbol to make the statement correct.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33ACC50-A4A9-40E9-AF6D-ECA4B1419C99}"/>
              </a:ext>
            </a:extLst>
          </p:cNvPr>
          <p:cNvSpPr/>
          <p:nvPr/>
        </p:nvSpPr>
        <p:spPr>
          <a:xfrm>
            <a:off x="5913426" y="2930290"/>
            <a:ext cx="808069" cy="1026977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&lt;</a:t>
            </a: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&gt; </a:t>
            </a: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ABE5BA5-A1C7-4831-A68A-6EC64FF6D412}"/>
              </a:ext>
            </a:extLst>
          </p:cNvPr>
          <p:cNvSpPr/>
          <p:nvPr/>
        </p:nvSpPr>
        <p:spPr>
          <a:xfrm>
            <a:off x="6158600" y="2980477"/>
            <a:ext cx="316800" cy="3168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985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b="40560"/>
          <a:stretch/>
        </p:blipFill>
        <p:spPr>
          <a:xfrm>
            <a:off x="168312" y="1997481"/>
            <a:ext cx="5985164" cy="4579152"/>
          </a:xfrm>
          <a:prstGeom prst="rect">
            <a:avLst/>
          </a:prstGeom>
        </p:spPr>
      </p:pic>
      <p:sp>
        <p:nvSpPr>
          <p:cNvPr id="11" name="Title 1"/>
          <p:cNvSpPr txBox="1">
            <a:spLocks noGrp="1"/>
          </p:cNvSpPr>
          <p:nvPr>
            <p:ph type="title"/>
          </p:nvPr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</a:t>
            </a:r>
            <a:r>
              <a:rPr lang="en-GB" sz="3200" u="sng" dirty="0" smtClean="0"/>
              <a:t>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</a:t>
            </a:r>
            <a:r>
              <a:rPr lang="en-GB" sz="3200" u="sng" dirty="0" smtClean="0"/>
              <a:t>you have the </a:t>
            </a:r>
            <a:r>
              <a:rPr lang="en-GB" sz="3200" u="sng" dirty="0" smtClean="0"/>
              <a:t>worksheet </a:t>
            </a:r>
            <a:r>
              <a:rPr lang="en-GB" sz="3200" u="sng" dirty="0" smtClean="0"/>
              <a:t>printed they are the </a:t>
            </a:r>
            <a:r>
              <a:rPr lang="en-GB" sz="3200" u="sng" dirty="0" smtClean="0"/>
              <a:t>same.</a:t>
            </a:r>
            <a:endParaRPr lang="en-GB" sz="3200" u="sng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0403" y="1658954"/>
            <a:ext cx="5543049" cy="491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16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6" y="2514600"/>
            <a:ext cx="6087383" cy="31579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1590" y="1796717"/>
            <a:ext cx="4998369" cy="4423109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44906" y="32721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3266182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856" y="2081462"/>
            <a:ext cx="5563973" cy="43985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7527" y="1933452"/>
            <a:ext cx="5027445" cy="45078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2506" y="1692698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</a:t>
            </a:r>
            <a:r>
              <a:rPr lang="en-GB" sz="2000" dirty="0" smtClean="0"/>
              <a:t>at back </a:t>
            </a:r>
            <a:r>
              <a:rPr lang="en-GB" sz="2000" dirty="0" smtClean="0"/>
              <a:t>of worksheet document </a:t>
            </a:r>
            <a:endParaRPr lang="en-GB" sz="20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smtClean="0"/>
          </a:p>
          <a:p>
            <a:pPr>
              <a:lnSpc>
                <a:spcPct val="50000"/>
              </a:lnSpc>
            </a:pPr>
            <a:r>
              <a:rPr lang="en-GB" sz="3200" u="sng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46406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models.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&lt;, &gt; or = to make the statement correct.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B016B35-CA5D-44E9-8225-31280349BEB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72843" y="2901304"/>
          <a:ext cx="2607504" cy="131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1876">
                  <a:extLst>
                    <a:ext uri="{9D8B030D-6E8A-4147-A177-3AD203B41FA5}">
                      <a16:colId xmlns:a16="http://schemas.microsoft.com/office/drawing/2014/main" val="3332956696"/>
                    </a:ext>
                  </a:extLst>
                </a:gridCol>
                <a:gridCol w="651876">
                  <a:extLst>
                    <a:ext uri="{9D8B030D-6E8A-4147-A177-3AD203B41FA5}">
                      <a16:colId xmlns:a16="http://schemas.microsoft.com/office/drawing/2014/main" val="4073853591"/>
                    </a:ext>
                  </a:extLst>
                </a:gridCol>
                <a:gridCol w="651876">
                  <a:extLst>
                    <a:ext uri="{9D8B030D-6E8A-4147-A177-3AD203B41FA5}">
                      <a16:colId xmlns:a16="http://schemas.microsoft.com/office/drawing/2014/main" val="1006165705"/>
                    </a:ext>
                  </a:extLst>
                </a:gridCol>
                <a:gridCol w="651876">
                  <a:extLst>
                    <a:ext uri="{9D8B030D-6E8A-4147-A177-3AD203B41FA5}">
                      <a16:colId xmlns:a16="http://schemas.microsoft.com/office/drawing/2014/main" val="4075657334"/>
                    </a:ext>
                  </a:extLst>
                </a:gridCol>
              </a:tblGrid>
              <a:tr h="653796">
                <a:tc gridSpan="4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7849959"/>
                  </a:ext>
                </a:extLst>
              </a:tr>
              <a:tr h="653796"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36401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8A5A567-4340-4B53-B26C-BE61DF6A13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13421" y="2901304"/>
          <a:ext cx="2623752" cy="131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292">
                  <a:extLst>
                    <a:ext uri="{9D8B030D-6E8A-4147-A177-3AD203B41FA5}">
                      <a16:colId xmlns:a16="http://schemas.microsoft.com/office/drawing/2014/main" val="3332956696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240331531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2615549710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4126819092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3143428156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4027991848"/>
                    </a:ext>
                  </a:extLst>
                </a:gridCol>
              </a:tblGrid>
              <a:tr h="653796">
                <a:tc gridSpan="6"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6 x ? = 18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078480"/>
                  </a:ext>
                </a:extLst>
              </a:tr>
              <a:tr h="653796"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364013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68F79D98-D80C-4E85-9B4B-0B092BED7E01}"/>
              </a:ext>
            </a:extLst>
          </p:cNvPr>
          <p:cNvSpPr/>
          <p:nvPr/>
        </p:nvSpPr>
        <p:spPr>
          <a:xfrm>
            <a:off x="5650150" y="3222338"/>
            <a:ext cx="718984" cy="762514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89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models.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&lt;, &gt; or = to make the statement correct.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B016B35-CA5D-44E9-8225-31280349BEB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72843" y="2901304"/>
          <a:ext cx="2607504" cy="131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1876">
                  <a:extLst>
                    <a:ext uri="{9D8B030D-6E8A-4147-A177-3AD203B41FA5}">
                      <a16:colId xmlns:a16="http://schemas.microsoft.com/office/drawing/2014/main" val="3332956696"/>
                    </a:ext>
                  </a:extLst>
                </a:gridCol>
                <a:gridCol w="651876">
                  <a:extLst>
                    <a:ext uri="{9D8B030D-6E8A-4147-A177-3AD203B41FA5}">
                      <a16:colId xmlns:a16="http://schemas.microsoft.com/office/drawing/2014/main" val="4073853591"/>
                    </a:ext>
                  </a:extLst>
                </a:gridCol>
                <a:gridCol w="651876">
                  <a:extLst>
                    <a:ext uri="{9D8B030D-6E8A-4147-A177-3AD203B41FA5}">
                      <a16:colId xmlns:a16="http://schemas.microsoft.com/office/drawing/2014/main" val="1006165705"/>
                    </a:ext>
                  </a:extLst>
                </a:gridCol>
                <a:gridCol w="651876">
                  <a:extLst>
                    <a:ext uri="{9D8B030D-6E8A-4147-A177-3AD203B41FA5}">
                      <a16:colId xmlns:a16="http://schemas.microsoft.com/office/drawing/2014/main" val="4075657334"/>
                    </a:ext>
                  </a:extLst>
                </a:gridCol>
              </a:tblGrid>
              <a:tr h="653796">
                <a:tc gridSpan="4"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7849959"/>
                  </a:ext>
                </a:extLst>
              </a:tr>
              <a:tr h="653796"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36401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8A5A567-4340-4B53-B26C-BE61DF6A13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13421" y="2901304"/>
          <a:ext cx="2623752" cy="131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292">
                  <a:extLst>
                    <a:ext uri="{9D8B030D-6E8A-4147-A177-3AD203B41FA5}">
                      <a16:colId xmlns:a16="http://schemas.microsoft.com/office/drawing/2014/main" val="3332956696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240331531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2615549710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4126819092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3143428156"/>
                    </a:ext>
                  </a:extLst>
                </a:gridCol>
                <a:gridCol w="437292">
                  <a:extLst>
                    <a:ext uri="{9D8B030D-6E8A-4147-A177-3AD203B41FA5}">
                      <a16:colId xmlns:a16="http://schemas.microsoft.com/office/drawing/2014/main" val="4027991848"/>
                    </a:ext>
                  </a:extLst>
                </a:gridCol>
              </a:tblGrid>
              <a:tr h="653796">
                <a:tc gridSpan="6"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6 x </a:t>
                      </a:r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4300" b="1" dirty="0">
                          <a:latin typeface="Century Gothic" panose="020B0502020202020204" pitchFamily="34" charset="0"/>
                        </a:rPr>
                        <a:t> = 18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4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078480"/>
                  </a:ext>
                </a:extLst>
              </a:tr>
              <a:tr h="653796"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364013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68F79D98-D80C-4E85-9B4B-0B092BED7E01}"/>
              </a:ext>
            </a:extLst>
          </p:cNvPr>
          <p:cNvSpPr/>
          <p:nvPr/>
        </p:nvSpPr>
        <p:spPr>
          <a:xfrm>
            <a:off x="5650150" y="3222338"/>
            <a:ext cx="718984" cy="762514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4287623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348916" y="42258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 sheet printed they are the same</a:t>
            </a:r>
            <a:endParaRPr lang="en-GB" sz="32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916" y="1844404"/>
            <a:ext cx="5353912" cy="31246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8912" y="1748152"/>
            <a:ext cx="4602330" cy="412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44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79" y="2780394"/>
            <a:ext cx="5442009" cy="31150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3766" y="2030157"/>
            <a:ext cx="4864518" cy="4326795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smtClean="0"/>
          </a:p>
          <a:p>
            <a:pPr>
              <a:lnSpc>
                <a:spcPct val="50000"/>
              </a:lnSpc>
            </a:pPr>
            <a:r>
              <a:rPr lang="en-GB" sz="3200" u="sng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1635577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47" y="2851482"/>
            <a:ext cx="5788396" cy="34049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8317" y="2386950"/>
            <a:ext cx="4463716" cy="40452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2506" y="1937064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</a:t>
            </a:r>
            <a:r>
              <a:rPr lang="en-GB" sz="2000" dirty="0" smtClean="0"/>
              <a:t>at back </a:t>
            </a:r>
            <a:r>
              <a:rPr lang="en-GB" sz="2000" dirty="0" smtClean="0"/>
              <a:t>of worksheet document </a:t>
            </a:r>
            <a:endParaRPr lang="en-GB" sz="20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2506" y="2118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smtClean="0"/>
          </a:p>
          <a:p>
            <a:pPr>
              <a:lnSpc>
                <a:spcPct val="50000"/>
              </a:lnSpc>
            </a:pPr>
            <a:r>
              <a:rPr lang="en-GB" sz="3200" u="sng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2324162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&lt;, &gt; or = to complete the number comparison statements.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3BC6338-CE10-46EA-B8D0-49A65A96AC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05402" y="1644483"/>
          <a:ext cx="5581196" cy="3376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0950">
                  <a:extLst>
                    <a:ext uri="{9D8B030D-6E8A-4147-A177-3AD203B41FA5}">
                      <a16:colId xmlns:a16="http://schemas.microsoft.com/office/drawing/2014/main" val="2035488786"/>
                    </a:ext>
                  </a:extLst>
                </a:gridCol>
                <a:gridCol w="1614874">
                  <a:extLst>
                    <a:ext uri="{9D8B030D-6E8A-4147-A177-3AD203B41FA5}">
                      <a16:colId xmlns:a16="http://schemas.microsoft.com/office/drawing/2014/main" val="1312019116"/>
                    </a:ext>
                  </a:extLst>
                </a:gridCol>
                <a:gridCol w="675372">
                  <a:extLst>
                    <a:ext uri="{9D8B030D-6E8A-4147-A177-3AD203B41FA5}">
                      <a16:colId xmlns:a16="http://schemas.microsoft.com/office/drawing/2014/main" val="3681830909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2356958921"/>
                    </a:ext>
                  </a:extLst>
                </a:gridCol>
              </a:tblGrid>
              <a:tr h="675372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 x 8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4 + 4 + 4 + 4 + 4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4286654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6598954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32 ÷ 8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24 ÷ 4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331893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1055653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36 ÷ 3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6 x 3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6547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7674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&lt;, &gt; or = to complete the number comparison statements.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3BC6338-CE10-46EA-B8D0-49A65A96AC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05402" y="1644483"/>
          <a:ext cx="5581196" cy="3376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0950">
                  <a:extLst>
                    <a:ext uri="{9D8B030D-6E8A-4147-A177-3AD203B41FA5}">
                      <a16:colId xmlns:a16="http://schemas.microsoft.com/office/drawing/2014/main" val="2035488786"/>
                    </a:ext>
                  </a:extLst>
                </a:gridCol>
                <a:gridCol w="1614874">
                  <a:extLst>
                    <a:ext uri="{9D8B030D-6E8A-4147-A177-3AD203B41FA5}">
                      <a16:colId xmlns:a16="http://schemas.microsoft.com/office/drawing/2014/main" val="1312019116"/>
                    </a:ext>
                  </a:extLst>
                </a:gridCol>
                <a:gridCol w="675372">
                  <a:extLst>
                    <a:ext uri="{9D8B030D-6E8A-4147-A177-3AD203B41FA5}">
                      <a16:colId xmlns:a16="http://schemas.microsoft.com/office/drawing/2014/main" val="3681830909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2356958921"/>
                    </a:ext>
                  </a:extLst>
                </a:gridCol>
              </a:tblGrid>
              <a:tr h="675372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 x 8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4 + 4 + 4 + 4 + 4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4286654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6598954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32 ÷ 8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24 ÷ 4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331893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1055653"/>
                  </a:ext>
                </a:extLst>
              </a:tr>
              <a:tr h="675372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36 ÷ 3</a:t>
                      </a:r>
                    </a:p>
                  </a:txBody>
                  <a:tcPr marL="107214" marR="107214" marT="107214" marB="10721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6 x 3</a:t>
                      </a:r>
                    </a:p>
                  </a:txBody>
                  <a:tcPr marL="107214" marR="107214" marT="107214" marB="1072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6547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02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791" y="1690688"/>
            <a:ext cx="5558588" cy="46353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1811003"/>
            <a:ext cx="5378115" cy="4423637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300791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3376058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3542" y="2139741"/>
            <a:ext cx="5121442" cy="42678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2425" y="1612891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</a:t>
            </a:r>
            <a:r>
              <a:rPr lang="en-GB" sz="2000" dirty="0" smtClean="0"/>
              <a:t>at back </a:t>
            </a:r>
            <a:r>
              <a:rPr lang="en-GB" sz="2000" dirty="0" smtClean="0"/>
              <a:t>of worksheet document </a:t>
            </a:r>
            <a:endParaRPr lang="en-GB" sz="20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07092" y="2873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17676317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863" y="3730006"/>
            <a:ext cx="8851232" cy="22907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050" name="Picture 2" descr="Think Solve Expl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73" y="252663"/>
            <a:ext cx="1475122" cy="1826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3"/>
          <a:srcRect b="18906"/>
          <a:stretch/>
        </p:blipFill>
        <p:spPr>
          <a:xfrm>
            <a:off x="2080390" y="1165834"/>
            <a:ext cx="6110177" cy="3442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656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420</Words>
  <Application>Microsoft Office PowerPoint</Application>
  <PresentationFormat>Widescreen</PresentationFormat>
  <Paragraphs>160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11/01/20 LO: Compare multiplication and division statements.</vt:lpstr>
      <vt:lpstr>PowerPoint Presentation</vt:lpstr>
      <vt:lpstr>PowerPoint Presentation</vt:lpstr>
      <vt:lpstr>PowerPoint Presentation</vt:lpstr>
      <vt:lpstr>Have a go at these similar questions.  If you have the worksheet printed they are the same.</vt:lpstr>
      <vt:lpstr>PowerPoint Presentation</vt:lpstr>
      <vt:lpstr>PowerPoint Presentation</vt:lpstr>
      <vt:lpstr>PowerPoint Presentation</vt:lpstr>
      <vt:lpstr>PowerPoint Presentation</vt:lpstr>
      <vt:lpstr>Have a go at these similar questions.  If you have the work sheet printed they are the same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11/01/20 LO: Compare multiplication and division statements.</dc:title>
  <dc:creator>C Dolman WOP</dc:creator>
  <cp:lastModifiedBy>C Dolman WOP</cp:lastModifiedBy>
  <cp:revision>26</cp:revision>
  <dcterms:created xsi:type="dcterms:W3CDTF">2021-01-08T20:44:39Z</dcterms:created>
  <dcterms:modified xsi:type="dcterms:W3CDTF">2021-01-09T11:33:43Z</dcterms:modified>
</cp:coreProperties>
</file>