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1" r:id="rId6"/>
    <p:sldId id="257" r:id="rId7"/>
    <p:sldId id="258" r:id="rId8"/>
    <p:sldId id="259"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934" autoAdjust="0"/>
    <p:restoredTop sz="94660"/>
  </p:normalViewPr>
  <p:slideViewPr>
    <p:cSldViewPr snapToGrid="0">
      <p:cViewPr varScale="1">
        <p:scale>
          <a:sx n="105" d="100"/>
          <a:sy n="105" d="100"/>
        </p:scale>
        <p:origin x="192"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9434478-80A5-4C52-A277-49F34D91BB15}" type="datetimeFigureOut">
              <a:rPr lang="en-GB" smtClean="0"/>
              <a:t>06/06/2024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618048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434478-80A5-4C52-A277-49F34D91BB15}" type="datetimeFigureOut">
              <a:rPr lang="en-GB" smtClean="0"/>
              <a:t>06/06/2024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3787550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434478-80A5-4C52-A277-49F34D91BB15}" type="datetimeFigureOut">
              <a:rPr lang="en-GB" smtClean="0"/>
              <a:t>06/06/2024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2150615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9434478-80A5-4C52-A277-49F34D91BB15}" type="datetimeFigureOut">
              <a:rPr lang="en-GB" smtClean="0"/>
              <a:t>06/06/2024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2360396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9434478-80A5-4C52-A277-49F34D91BB15}" type="datetimeFigureOut">
              <a:rPr lang="en-GB" smtClean="0"/>
              <a:t>06/06/2024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2322936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9434478-80A5-4C52-A277-49F34D91BB15}" type="datetimeFigureOut">
              <a:rPr lang="en-GB" smtClean="0"/>
              <a:t>06/06/2024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1484826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434478-80A5-4C52-A277-49F34D91BB15}" type="datetimeFigureOut">
              <a:rPr lang="en-GB" smtClean="0"/>
              <a:t>06/06/2024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19584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9434478-80A5-4C52-A277-49F34D91BB15}" type="datetimeFigureOut">
              <a:rPr lang="en-GB" smtClean="0"/>
              <a:t>06/06/2024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3983122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9434478-80A5-4C52-A277-49F34D91BB15}" type="datetimeFigureOut">
              <a:rPr lang="en-GB" smtClean="0"/>
              <a:t>06/06/2024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610463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434478-80A5-4C52-A277-49F34D91BB15}" type="datetimeFigureOut">
              <a:rPr lang="en-GB" smtClean="0"/>
              <a:t>06/06/2024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1483394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434478-80A5-4C52-A277-49F34D91BB15}" type="datetimeFigureOut">
              <a:rPr lang="en-GB" smtClean="0"/>
              <a:t>06/06/2024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86F31-DF4D-4265-BB78-CD39563C03E2}" type="slidenum">
              <a:rPr lang="en-GB" smtClean="0"/>
              <a:t>‹#›</a:t>
            </a:fld>
            <a:endParaRPr lang="en-GB"/>
          </a:p>
        </p:txBody>
      </p:sp>
    </p:spTree>
    <p:extLst>
      <p:ext uri="{BB962C8B-B14F-4D97-AF65-F5344CB8AC3E}">
        <p14:creationId xmlns:p14="http://schemas.microsoft.com/office/powerpoint/2010/main" val="3909264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34478-80A5-4C52-A277-49F34D91BB15}" type="datetimeFigureOut">
              <a:rPr lang="en-GB" smtClean="0"/>
              <a:t>06/06/2024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886F31-DF4D-4265-BB78-CD39563C03E2}" type="slidenum">
              <a:rPr lang="en-GB" smtClean="0"/>
              <a:t>‹#›</a:t>
            </a:fld>
            <a:endParaRPr lang="en-GB"/>
          </a:p>
        </p:txBody>
      </p:sp>
    </p:spTree>
    <p:extLst>
      <p:ext uri="{BB962C8B-B14F-4D97-AF65-F5344CB8AC3E}">
        <p14:creationId xmlns:p14="http://schemas.microsoft.com/office/powerpoint/2010/main" val="31557263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6700" y="266700"/>
            <a:ext cx="11778762" cy="3724096"/>
          </a:xfrm>
          <a:prstGeom prst="rect">
            <a:avLst/>
          </a:prstGeom>
          <a:noFill/>
        </p:spPr>
        <p:txBody>
          <a:bodyPr wrap="square" rtlCol="0">
            <a:spAutoFit/>
          </a:bodyPr>
          <a:lstStyle/>
          <a:p>
            <a:pPr algn="ctr"/>
            <a:r>
              <a:rPr lang="en-GB" sz="3200" b="1" u="sng" dirty="0">
                <a:latin typeface="Letter-join No-Lead 8" panose="02000503000000020003" pitchFamily="50" charset="0"/>
              </a:rPr>
              <a:t>Phonics</a:t>
            </a:r>
          </a:p>
          <a:p>
            <a:r>
              <a:rPr lang="en-GB" sz="2800" dirty="0">
                <a:latin typeface="Letter-join No-Lead 8" panose="02000503000000020003" pitchFamily="50" charset="0"/>
              </a:rPr>
              <a:t>Phonics is taught every day and we follow the scheme </a:t>
            </a:r>
            <a:r>
              <a:rPr lang="en-GB" sz="2800" b="1" i="1" dirty="0">
                <a:latin typeface="Letter-join No-Lead 8" panose="02000503000000020003" pitchFamily="50" charset="0"/>
              </a:rPr>
              <a:t>Little Wandle</a:t>
            </a:r>
            <a:r>
              <a:rPr lang="en-GB" sz="2800" b="1" dirty="0">
                <a:latin typeface="Letter-join No-Lead 8" panose="02000503000000020003" pitchFamily="50" charset="0"/>
              </a:rPr>
              <a:t>. </a:t>
            </a:r>
            <a:r>
              <a:rPr lang="en-GB" sz="2800" dirty="0">
                <a:latin typeface="Letter-join No-Lead 8" panose="02000503000000020003" pitchFamily="50" charset="0"/>
              </a:rPr>
              <a:t>During these lessons your children will begin to learn to read. In Reception the children will cover Phase 2, 3 and 4 of the scheme. </a:t>
            </a:r>
          </a:p>
          <a:p>
            <a:r>
              <a:rPr lang="en-GB" sz="2800" dirty="0">
                <a:latin typeface="Letter-join No-Lead 8" panose="02000503000000020003" pitchFamily="50" charset="0"/>
              </a:rPr>
              <a:t>A Phonics meeting will be held early in the Autumn Term.</a:t>
            </a:r>
          </a:p>
          <a:p>
            <a:pPr algn="ctr"/>
            <a:endParaRPr lang="en-GB" sz="3200" b="1" u="sng" dirty="0">
              <a:latin typeface="Letter-join No-Lead 8" panose="02000503000000020003" pitchFamily="50" charset="0"/>
            </a:endParaRPr>
          </a:p>
          <a:p>
            <a:pPr algn="ctr"/>
            <a:endParaRPr lang="en-GB" sz="3200" dirty="0">
              <a:latin typeface="Letter-join No-Lead 8" panose="02000503000000020003"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899" y="3008007"/>
            <a:ext cx="2396885" cy="179026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0654" y="4695038"/>
            <a:ext cx="2714546" cy="202753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4484" y="3324885"/>
            <a:ext cx="2586662" cy="193201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69715" y="4562836"/>
            <a:ext cx="2714546" cy="2027531"/>
          </a:xfrm>
          <a:prstGeom prst="rect">
            <a:avLst/>
          </a:prstGeom>
        </p:spPr>
      </p:pic>
    </p:spTree>
    <p:extLst>
      <p:ext uri="{BB962C8B-B14F-4D97-AF65-F5344CB8AC3E}">
        <p14:creationId xmlns:p14="http://schemas.microsoft.com/office/powerpoint/2010/main" val="488672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6700" y="266700"/>
            <a:ext cx="11778762" cy="3724096"/>
          </a:xfrm>
          <a:prstGeom prst="rect">
            <a:avLst/>
          </a:prstGeom>
          <a:noFill/>
        </p:spPr>
        <p:txBody>
          <a:bodyPr wrap="square" rtlCol="0">
            <a:spAutoFit/>
          </a:bodyPr>
          <a:lstStyle/>
          <a:p>
            <a:pPr algn="ctr"/>
            <a:r>
              <a:rPr lang="en-GB" sz="3200" b="1" u="sng" dirty="0">
                <a:latin typeface="Letter-join No-Lead 8" panose="02000503000000020003" pitchFamily="50" charset="0"/>
              </a:rPr>
              <a:t>Phonics</a:t>
            </a:r>
          </a:p>
          <a:p>
            <a:r>
              <a:rPr lang="en-GB" sz="2800" dirty="0">
                <a:latin typeface="Letter-join No-Lead 8" panose="02000503000000020003" pitchFamily="50" charset="0"/>
              </a:rPr>
              <a:t>Phonics is taught every day and we follow the scheme </a:t>
            </a:r>
            <a:r>
              <a:rPr lang="en-GB" sz="2800" b="1" i="1" dirty="0">
                <a:latin typeface="Letter-join No-Lead 8" panose="02000503000000020003" pitchFamily="50" charset="0"/>
              </a:rPr>
              <a:t>Little Wandle</a:t>
            </a:r>
            <a:r>
              <a:rPr lang="en-GB" sz="2800" b="1" dirty="0">
                <a:latin typeface="Letter-join No-Lead 8" panose="02000503000000020003" pitchFamily="50" charset="0"/>
              </a:rPr>
              <a:t>. </a:t>
            </a:r>
            <a:r>
              <a:rPr lang="en-GB" sz="2800" dirty="0">
                <a:latin typeface="Letter-join No-Lead 8" panose="02000503000000020003" pitchFamily="50" charset="0"/>
              </a:rPr>
              <a:t>During these lessons your children will begin to learn to read. In Reception the children will cover Phase 2, 3 and 4 of the scheme. </a:t>
            </a:r>
          </a:p>
          <a:p>
            <a:r>
              <a:rPr lang="en-GB" sz="2800" dirty="0">
                <a:latin typeface="Letter-join No-Lead 8" panose="02000503000000020003" pitchFamily="50" charset="0"/>
              </a:rPr>
              <a:t>A Phonics meeting will be held early in the Autumn Term.</a:t>
            </a:r>
          </a:p>
          <a:p>
            <a:pPr algn="ctr"/>
            <a:endParaRPr lang="en-GB" sz="3200" b="1" u="sng" dirty="0">
              <a:latin typeface="Letter-join No-Lead 8" panose="02000503000000020003" pitchFamily="50" charset="0"/>
            </a:endParaRPr>
          </a:p>
          <a:p>
            <a:pPr algn="ctr"/>
            <a:endParaRPr lang="en-GB" sz="3200" dirty="0">
              <a:latin typeface="Letter-join No-Lead 8" panose="02000503000000020003"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899" y="3008007"/>
            <a:ext cx="2396885" cy="179026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0654" y="4695038"/>
            <a:ext cx="2714546" cy="202753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4484" y="3324885"/>
            <a:ext cx="2586662" cy="193201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69715" y="4562836"/>
            <a:ext cx="2714546" cy="2027531"/>
          </a:xfrm>
          <a:prstGeom prst="rect">
            <a:avLst/>
          </a:prstGeom>
        </p:spPr>
      </p:pic>
    </p:spTree>
    <p:extLst>
      <p:ext uri="{BB962C8B-B14F-4D97-AF65-F5344CB8AC3E}">
        <p14:creationId xmlns:p14="http://schemas.microsoft.com/office/powerpoint/2010/main" val="3070506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7474" y="290146"/>
            <a:ext cx="7606811" cy="2800767"/>
          </a:xfrm>
          <a:prstGeom prst="rect">
            <a:avLst/>
          </a:prstGeom>
          <a:noFill/>
        </p:spPr>
        <p:txBody>
          <a:bodyPr wrap="square" rtlCol="0">
            <a:spAutoFit/>
          </a:bodyPr>
          <a:lstStyle/>
          <a:p>
            <a:pPr algn="ctr"/>
            <a:r>
              <a:rPr lang="en-GB" sz="3200" b="1" u="sng" dirty="0">
                <a:latin typeface="Letter-join No-Lead 8" panose="02000503000000020003" pitchFamily="50" charset="0"/>
              </a:rPr>
              <a:t>Literacy</a:t>
            </a:r>
          </a:p>
          <a:p>
            <a:r>
              <a:rPr lang="en-GB" sz="2400" dirty="0">
                <a:latin typeface="Letter-join No-Lead 8" panose="02000503000000020003" pitchFamily="50" charset="0"/>
              </a:rPr>
              <a:t>Literacy is taught every day. The children will engage in lots of story times and develop  skills in story telling as well as learning new vocabulary. The children will also have opportunities to develop their fine motor skills which aids letter formation and handwriting.</a:t>
            </a:r>
          </a:p>
        </p:txBody>
      </p:sp>
      <p:pic>
        <p:nvPicPr>
          <p:cNvPr id="2" name="Picture 1"/>
          <p:cNvPicPr>
            <a:picLocks noChangeAspect="1"/>
          </p:cNvPicPr>
          <p:nvPr/>
        </p:nvPicPr>
        <p:blipFill>
          <a:blip r:embed="rId2"/>
          <a:stretch>
            <a:fillRect/>
          </a:stretch>
        </p:blipFill>
        <p:spPr>
          <a:xfrm>
            <a:off x="8456735" y="1052999"/>
            <a:ext cx="2938901" cy="1619735"/>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26282"/>
          <a:stretch/>
        </p:blipFill>
        <p:spPr>
          <a:xfrm rot="5400000">
            <a:off x="668315" y="3279502"/>
            <a:ext cx="2629027" cy="266374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30161" y="3455377"/>
            <a:ext cx="3307625" cy="2470510"/>
          </a:xfrm>
          <a:prstGeom prst="rect">
            <a:avLst/>
          </a:prstGeom>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13974" r="30385"/>
          <a:stretch/>
        </p:blipFill>
        <p:spPr>
          <a:xfrm rot="5400000">
            <a:off x="8171833" y="2815926"/>
            <a:ext cx="2888217" cy="3877083"/>
          </a:xfrm>
          <a:prstGeom prst="rect">
            <a:avLst/>
          </a:prstGeom>
        </p:spPr>
      </p:pic>
    </p:spTree>
    <p:extLst>
      <p:ext uri="{BB962C8B-B14F-4D97-AF65-F5344CB8AC3E}">
        <p14:creationId xmlns:p14="http://schemas.microsoft.com/office/powerpoint/2010/main" val="2899001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8243" y="226402"/>
            <a:ext cx="11462241" cy="3354765"/>
          </a:xfrm>
          <a:prstGeom prst="rect">
            <a:avLst/>
          </a:prstGeom>
          <a:noFill/>
        </p:spPr>
        <p:txBody>
          <a:bodyPr wrap="square" rtlCol="0">
            <a:spAutoFit/>
          </a:bodyPr>
          <a:lstStyle/>
          <a:p>
            <a:pPr algn="ctr"/>
            <a:r>
              <a:rPr lang="en-GB" sz="3200" b="1" u="sng" dirty="0">
                <a:latin typeface="Letter-join No-Lead 8" panose="02000503000000020003" pitchFamily="50" charset="0"/>
              </a:rPr>
              <a:t>Mathematics</a:t>
            </a:r>
          </a:p>
          <a:p>
            <a:pPr algn="ctr"/>
            <a:endParaRPr lang="en-GB" sz="3200" b="1" u="sng" dirty="0">
              <a:latin typeface="Letter-join No-Lead 8" panose="02000503000000020003" pitchFamily="50" charset="0"/>
            </a:endParaRPr>
          </a:p>
          <a:p>
            <a:r>
              <a:rPr lang="en-GB" sz="2800" dirty="0">
                <a:latin typeface="Letter-join No-Lead 8" panose="02000503000000020003" pitchFamily="50" charset="0"/>
              </a:rPr>
              <a:t>In Maths, the children will begin to develop a deep understanding of numbers to 10. The children will be given lots of opportunities to explore patterns and shapes. </a:t>
            </a:r>
          </a:p>
          <a:p>
            <a:pPr algn="ctr"/>
            <a:endParaRPr lang="en-GB" sz="3200" b="1" u="sng" dirty="0">
              <a:latin typeface="Letter-join No-Lead 8" panose="02000503000000020003" pitchFamily="50" charset="0"/>
            </a:endParaRPr>
          </a:p>
          <a:p>
            <a:pPr algn="ctr"/>
            <a:endParaRPr lang="en-GB" sz="3200" dirty="0">
              <a:latin typeface="Letter-join No-Lead 8" panose="02000503000000020003" pitchFamily="50" charset="0"/>
            </a:endParaRPr>
          </a:p>
        </p:txBody>
      </p:sp>
      <p:pic>
        <p:nvPicPr>
          <p:cNvPr id="2" name="Picture 1"/>
          <p:cNvPicPr>
            <a:picLocks noChangeAspect="1"/>
          </p:cNvPicPr>
          <p:nvPr/>
        </p:nvPicPr>
        <p:blipFill>
          <a:blip r:embed="rId2"/>
          <a:stretch>
            <a:fillRect/>
          </a:stretch>
        </p:blipFill>
        <p:spPr>
          <a:xfrm>
            <a:off x="3857761" y="4281854"/>
            <a:ext cx="3404734" cy="2215662"/>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46473"/>
          <a:stretch/>
        </p:blipFill>
        <p:spPr>
          <a:xfrm rot="5400000">
            <a:off x="766259" y="3843840"/>
            <a:ext cx="2215661" cy="309169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t="50637"/>
          <a:stretch/>
        </p:blipFill>
        <p:spPr>
          <a:xfrm>
            <a:off x="7423404" y="4281854"/>
            <a:ext cx="4435485" cy="1635369"/>
          </a:xfrm>
          <a:prstGeom prst="rect">
            <a:avLst/>
          </a:prstGeom>
        </p:spPr>
      </p:pic>
    </p:spTree>
    <p:extLst>
      <p:ext uri="{BB962C8B-B14F-4D97-AF65-F5344CB8AC3E}">
        <p14:creationId xmlns:p14="http://schemas.microsoft.com/office/powerpoint/2010/main" val="1787425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23900" y="314325"/>
            <a:ext cx="10972800" cy="3724096"/>
          </a:xfrm>
          <a:prstGeom prst="rect">
            <a:avLst/>
          </a:prstGeom>
          <a:noFill/>
        </p:spPr>
        <p:txBody>
          <a:bodyPr wrap="square" rtlCol="0">
            <a:spAutoFit/>
          </a:bodyPr>
          <a:lstStyle/>
          <a:p>
            <a:pPr algn="ctr"/>
            <a:r>
              <a:rPr lang="en-GB" sz="3200" b="1" u="sng" dirty="0">
                <a:latin typeface="Letter-join No-Lead 8" panose="02000503000000020003" pitchFamily="50" charset="0"/>
              </a:rPr>
              <a:t>Child Initiated Play (CIP)</a:t>
            </a:r>
          </a:p>
          <a:p>
            <a:pPr algn="ctr"/>
            <a:endParaRPr lang="en-GB" sz="3200" b="1" u="sng" dirty="0">
              <a:latin typeface="Letter-join No-Lead 8" panose="02000503000000020003" pitchFamily="50" charset="0"/>
            </a:endParaRPr>
          </a:p>
          <a:p>
            <a:r>
              <a:rPr lang="en-GB" sz="2800" dirty="0">
                <a:latin typeface="Letter-join No-Lead 8" panose="02000503000000020003" pitchFamily="50" charset="0"/>
              </a:rPr>
              <a:t>Throughout the school day, the children will be encouraged to explore the provision with a free flow approach. Within this time, the children will be learning through experimental play and through activities designed by the adults. </a:t>
            </a:r>
          </a:p>
          <a:p>
            <a:pPr algn="ctr"/>
            <a:endParaRPr lang="en-GB" sz="3200" dirty="0">
              <a:latin typeface="Letter-join No-Lead 8" panose="02000503000000020003" pitchFamily="50" charset="0"/>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3396"/>
          <a:stretch/>
        </p:blipFill>
        <p:spPr>
          <a:xfrm rot="10800000">
            <a:off x="329058" y="3762970"/>
            <a:ext cx="3883265" cy="219807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6007" y="3736358"/>
            <a:ext cx="3014138" cy="225130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8130" y="3493375"/>
            <a:ext cx="3339455" cy="2494284"/>
          </a:xfrm>
          <a:prstGeom prst="rect">
            <a:avLst/>
          </a:prstGeom>
        </p:spPr>
      </p:pic>
    </p:spTree>
    <p:extLst>
      <p:ext uri="{BB962C8B-B14F-4D97-AF65-F5344CB8AC3E}">
        <p14:creationId xmlns:p14="http://schemas.microsoft.com/office/powerpoint/2010/main" val="2552982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678" y="367078"/>
            <a:ext cx="8124092" cy="3354765"/>
          </a:xfrm>
          <a:prstGeom prst="rect">
            <a:avLst/>
          </a:prstGeom>
          <a:noFill/>
        </p:spPr>
        <p:txBody>
          <a:bodyPr wrap="square" rtlCol="0">
            <a:spAutoFit/>
          </a:bodyPr>
          <a:lstStyle/>
          <a:p>
            <a:pPr algn="ctr"/>
            <a:r>
              <a:rPr lang="en-GB" sz="3200" b="1" u="sng" dirty="0">
                <a:latin typeface="Letter-join No-Lead 8" panose="02000503000000020003" pitchFamily="50" charset="0"/>
              </a:rPr>
              <a:t>Wider Opportunities</a:t>
            </a:r>
          </a:p>
          <a:p>
            <a:pPr algn="ctr"/>
            <a:endParaRPr lang="en-GB" sz="3200" b="1" u="sng" dirty="0">
              <a:latin typeface="Letter-join No-Lead 8" panose="02000503000000020003" pitchFamily="50" charset="0"/>
            </a:endParaRPr>
          </a:p>
          <a:p>
            <a:r>
              <a:rPr lang="en-GB" sz="2800" dirty="0">
                <a:latin typeface="Letter-join No-Lead 8" panose="02000503000000020003" pitchFamily="50" charset="0"/>
              </a:rPr>
              <a:t>Throughout the year, the children will have lots of visitors and go out into the local community.</a:t>
            </a:r>
            <a:endParaRPr lang="en-GB" sz="2400" dirty="0">
              <a:latin typeface="Letter-join No-Lead 8" panose="02000503000000020003" pitchFamily="50" charset="0"/>
            </a:endParaRPr>
          </a:p>
          <a:p>
            <a:pPr algn="ctr"/>
            <a:endParaRPr lang="en-GB" sz="3200" b="1" u="sng" dirty="0">
              <a:latin typeface="Letter-join No-Lead 8" panose="02000503000000020003" pitchFamily="50" charset="0"/>
            </a:endParaRPr>
          </a:p>
          <a:p>
            <a:pPr algn="ctr"/>
            <a:endParaRPr lang="en-GB" sz="3200" dirty="0">
              <a:latin typeface="Letter-join No-Lead 8" panose="02000503000000020003"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238" y="4342061"/>
            <a:ext cx="2732786" cy="2041156"/>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50885"/>
          <a:stretch/>
        </p:blipFill>
        <p:spPr>
          <a:xfrm>
            <a:off x="3731476" y="3965332"/>
            <a:ext cx="1593142" cy="2417885"/>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82070" y="4459788"/>
            <a:ext cx="2382699" cy="177967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60984" y="4439365"/>
            <a:ext cx="2565731" cy="1916380"/>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80692" y="668214"/>
            <a:ext cx="3496141" cy="2611315"/>
          </a:xfrm>
          <a:prstGeom prst="rect">
            <a:avLst/>
          </a:prstGeom>
        </p:spPr>
      </p:pic>
    </p:spTree>
    <p:extLst>
      <p:ext uri="{BB962C8B-B14F-4D97-AF65-F5344CB8AC3E}">
        <p14:creationId xmlns:p14="http://schemas.microsoft.com/office/powerpoint/2010/main" val="30856978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BC38D45EA399444A66A4A6FF669DD75" ma:contentTypeVersion="8" ma:contentTypeDescription="Create a new document." ma:contentTypeScope="" ma:versionID="36ce1aa0adecffe03cef07b8f48e9220">
  <xsd:schema xmlns:xsd="http://www.w3.org/2001/XMLSchema" xmlns:xs="http://www.w3.org/2001/XMLSchema" xmlns:p="http://schemas.microsoft.com/office/2006/metadata/properties" xmlns:ns2="9bbc7876-80cd-435d-bd51-c0eeae434fb6" xmlns:ns3="6cec398d-d0b0-45c8-8344-49a11b9fd0db" targetNamespace="http://schemas.microsoft.com/office/2006/metadata/properties" ma:root="true" ma:fieldsID="dce134be3dd392bdbda227fdadeef9bf" ns2:_="" ns3:_="">
    <xsd:import namespace="9bbc7876-80cd-435d-bd51-c0eeae434fb6"/>
    <xsd:import namespace="6cec398d-d0b0-45c8-8344-49a11b9fd0d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bc7876-80cd-435d-bd51-c0eeae434f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cec398d-d0b0-45c8-8344-49a11b9fd0d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C797776-C1E0-49C6-AB29-CE3CF074CB7A}">
  <ds:schemaRefs>
    <ds:schemaRef ds:uri="http://schemas.microsoft.com/sharepoint/v3/contenttype/forms"/>
  </ds:schemaRefs>
</ds:datastoreItem>
</file>

<file path=customXml/itemProps2.xml><?xml version="1.0" encoding="utf-8"?>
<ds:datastoreItem xmlns:ds="http://schemas.openxmlformats.org/officeDocument/2006/customXml" ds:itemID="{4865284D-D2FF-4CAD-AA0D-76D96C5625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bc7876-80cd-435d-bd51-c0eeae434fb6"/>
    <ds:schemaRef ds:uri="6cec398d-d0b0-45c8-8344-49a11b9fd0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D640A0-2DD9-48F1-A9A7-5BF5574D3B2A}">
  <ds:schemaRefs>
    <ds:schemaRef ds:uri="http://schemas.microsoft.com/office/2006/documentManagement/types"/>
    <ds:schemaRef ds:uri="http://purl.org/dc/elements/1.1/"/>
    <ds:schemaRef ds:uri="http://schemas.openxmlformats.org/package/2006/metadata/core-properties"/>
    <ds:schemaRef ds:uri="http://purl.org/dc/terms/"/>
    <ds:schemaRef ds:uri="http://www.w3.org/XML/1998/namespace"/>
    <ds:schemaRef ds:uri="6cec398d-d0b0-45c8-8344-49a11b9fd0db"/>
    <ds:schemaRef ds:uri="http://purl.org/dc/dcmitype/"/>
    <ds:schemaRef ds:uri="http://schemas.microsoft.com/office/infopath/2007/PartnerControls"/>
    <ds:schemaRef ds:uri="9bbc7876-80cd-435d-bd51-c0eeae434fb6"/>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86</TotalTime>
  <Words>255</Words>
  <Application>Microsoft Macintosh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Letter-join No-Lead 8</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Perks</dc:creator>
  <cp:lastModifiedBy>E Smith WOP</cp:lastModifiedBy>
  <cp:revision>12</cp:revision>
  <dcterms:created xsi:type="dcterms:W3CDTF">2023-06-07T10:20:05Z</dcterms:created>
  <dcterms:modified xsi:type="dcterms:W3CDTF">2024-06-06T12:51:51Z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0x010100CBC38D45EA399444A66A4A6FF669DD75</vt:lpwstr>
  </property>
</Properties>
</file>