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7" r:id="rId2"/>
    <p:sldId id="273" r:id="rId3"/>
    <p:sldId id="289" r:id="rId4"/>
    <p:sldId id="274" r:id="rId5"/>
    <p:sldId id="275" r:id="rId6"/>
    <p:sldId id="277" r:id="rId7"/>
    <p:sldId id="279" r:id="rId8"/>
    <p:sldId id="278" r:id="rId9"/>
    <p:sldId id="280" r:id="rId10"/>
    <p:sldId id="290" r:id="rId11"/>
    <p:sldId id="282" r:id="rId12"/>
    <p:sldId id="284" r:id="rId13"/>
    <p:sldId id="286" r:id="rId14"/>
    <p:sldId id="288" r:id="rId15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35" autoAdjust="0"/>
    <p:restoredTop sz="94280" autoAdjust="0"/>
  </p:normalViewPr>
  <p:slideViewPr>
    <p:cSldViewPr showGuides="1">
      <p:cViewPr varScale="1">
        <p:scale>
          <a:sx n="74" d="100"/>
          <a:sy n="74" d="100"/>
        </p:scale>
        <p:origin x="-552" y="-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10/14/2021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10/14/2021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10/14/2021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10/14/2021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10/14/2021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10/14/2021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10/14/2021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4132" y="2564904"/>
            <a:ext cx="8614693" cy="2088231"/>
          </a:xfrm>
        </p:spPr>
        <p:txBody>
          <a:bodyPr>
            <a:normAutofit fontScale="90000"/>
          </a:bodyPr>
          <a:lstStyle/>
          <a:p>
            <a:r>
              <a:rPr lang="en-US" sz="4400" u="sng" dirty="0" smtClean="0">
                <a:latin typeface="Letter-join 8" panose="02000805000000020003" pitchFamily="50" charset="0"/>
              </a:rPr>
              <a:t>Wednesday 20</a:t>
            </a:r>
            <a:r>
              <a:rPr lang="en-US" sz="4400" u="sng" baseline="30000" dirty="0" smtClean="0">
                <a:latin typeface="Letter-join 8" panose="02000805000000020003" pitchFamily="50" charset="0"/>
              </a:rPr>
              <a:t>th</a:t>
            </a:r>
            <a:r>
              <a:rPr lang="en-US" sz="4400" u="sng" dirty="0" smtClean="0">
                <a:latin typeface="Letter-join 8" panose="02000805000000020003" pitchFamily="50" charset="0"/>
              </a:rPr>
              <a:t> October 2021</a:t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/>
            </a:r>
            <a:br>
              <a:rPr lang="en-US" sz="4400" u="sng" dirty="0" smtClean="0">
                <a:latin typeface="Letter-join 8" panose="02000805000000020003" pitchFamily="50" charset="0"/>
              </a:rPr>
            </a:br>
            <a:r>
              <a:rPr lang="en-US" sz="4400" u="sng" dirty="0" smtClean="0">
                <a:latin typeface="Letter-join 8" panose="02000805000000020003" pitchFamily="50" charset="0"/>
              </a:rPr>
              <a:t>LO: </a:t>
            </a:r>
            <a:r>
              <a:rPr lang="en-US" sz="4400" u="sng" dirty="0" smtClean="0">
                <a:latin typeface="Letter-join 8" panose="02000805000000020003" pitchFamily="50" charset="0"/>
              </a:rPr>
              <a:t>To w</a:t>
            </a:r>
            <a:r>
              <a:rPr lang="en-US" sz="4400" u="sng" dirty="0" smtClean="0">
                <a:latin typeface="Letter-join 8" panose="02000805000000020003" pitchFamily="50" charset="0"/>
              </a:rPr>
              <a:t>rite Scene </a:t>
            </a:r>
            <a:r>
              <a:rPr lang="en-US" sz="4400" u="sng" dirty="0" smtClean="0">
                <a:latin typeface="Letter-join 8" panose="02000805000000020003" pitchFamily="50" charset="0"/>
              </a:rPr>
              <a:t>1 and </a:t>
            </a:r>
            <a:r>
              <a:rPr lang="en-US" sz="4400" u="sng" dirty="0" smtClean="0">
                <a:latin typeface="Letter-join 8" panose="02000805000000020003" pitchFamily="50" charset="0"/>
              </a:rPr>
              <a:t>2 of a playscript</a:t>
            </a:r>
            <a:endParaRPr lang="en-US" sz="4400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1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04" y="188640"/>
            <a:ext cx="9937104" cy="589923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262764" y="6087872"/>
            <a:ext cx="40766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Letter-join 8" panose="02000805000000020003" pitchFamily="50" charset="0"/>
              </a:rPr>
              <a:t>1. </a:t>
            </a:r>
            <a:r>
              <a:rPr lang="en-GB" dirty="0">
                <a:latin typeface="Letter-join 8" panose="02000805000000020003" pitchFamily="50" charset="0"/>
              </a:rPr>
              <a:t>Living room.</a:t>
            </a:r>
          </a:p>
          <a:p>
            <a:r>
              <a:rPr lang="en-GB" dirty="0">
                <a:latin typeface="Letter-join 8" panose="02000805000000020003" pitchFamily="50" charset="0"/>
              </a:rPr>
              <a:t>2. Toy cupboard.</a:t>
            </a:r>
          </a:p>
        </p:txBody>
      </p:sp>
    </p:spTree>
    <p:extLst>
      <p:ext uri="{BB962C8B-B14F-4D97-AF65-F5344CB8AC3E}">
        <p14:creationId xmlns:p14="http://schemas.microsoft.com/office/powerpoint/2010/main" val="72498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820" y="1268760"/>
            <a:ext cx="10157354" cy="4470400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 smtClean="0">
                <a:latin typeface="Letter-join 8" panose="02000805000000020003" pitchFamily="50" charset="0"/>
              </a:rPr>
              <a:t>When writing today…</a:t>
            </a:r>
          </a:p>
          <a:p>
            <a:endParaRPr lang="en-GB" sz="3200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Letter-join 8" panose="02000805000000020003" pitchFamily="50" charset="0"/>
              </a:rPr>
              <a:t>Start a new line for a new character.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5678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-221828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Set the scene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0000" y="476672"/>
            <a:ext cx="4705722" cy="5622565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93812" y="1772816"/>
            <a:ext cx="5760640" cy="2240067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Letter-join 8" panose="02000805000000020003" pitchFamily="50" charset="0"/>
              </a:rPr>
              <a:t>Where are the characters?</a:t>
            </a:r>
          </a:p>
          <a:p>
            <a:endParaRPr lang="en-US" sz="3600" dirty="0" smtClean="0">
              <a:latin typeface="Letter-join 8" panose="02000805000000020003" pitchFamily="50" charset="0"/>
            </a:endParaRPr>
          </a:p>
          <a:p>
            <a:r>
              <a:rPr lang="en-US" sz="3600" dirty="0" smtClean="0">
                <a:latin typeface="Letter-join 8" panose="02000805000000020003" pitchFamily="50" charset="0"/>
              </a:rPr>
              <a:t>What are they doing?</a:t>
            </a:r>
            <a:endParaRPr lang="en-US" sz="3600" dirty="0">
              <a:latin typeface="Letter-join 8" panose="02000805000000020003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118748" y="6237313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0000" lnSpcReduction="200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525345"/>
            <a:ext cx="8098453" cy="332656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93812" y="5949281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7788" y="983699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New line</a:t>
            </a:r>
            <a:endParaRPr lang="en-US" sz="2400" u="sng" dirty="0">
              <a:solidFill>
                <a:srgbClr val="FF0000"/>
              </a:solidFill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79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508" y="537394"/>
            <a:ext cx="4705722" cy="562256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Stage directions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idx="1"/>
          </p:nvPr>
        </p:nvSpPr>
        <p:spPr>
          <a:xfrm>
            <a:off x="837828" y="1802680"/>
            <a:ext cx="5625175" cy="3959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are the characters when starting the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06581" y="6208657"/>
            <a:ext cx="4559332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8" y="6309320"/>
            <a:ext cx="3599457" cy="47540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02680" y="5762128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7246540" y="471727"/>
            <a:ext cx="1800200" cy="158417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5302324" y="1124744"/>
            <a:ext cx="1512168" cy="13907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11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484" y="332656"/>
            <a:ext cx="5062346" cy="604867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93467" y="3212976"/>
            <a:ext cx="6048672" cy="1080120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What do they hear?</a:t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u="sng" dirty="0">
                <a:latin typeface="Letter-join 8" panose="02000805000000020003" pitchFamily="50" charset="0"/>
              </a:rPr>
              <a:t/>
            </a:r>
            <a:br>
              <a:rPr lang="en-GB" sz="3600" u="sng" dirty="0">
                <a:latin typeface="Letter-join 8" panose="02000805000000020003" pitchFamily="50" charset="0"/>
              </a:rPr>
            </a:br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u="sng" dirty="0" smtClean="0">
                <a:latin typeface="Letter-join 8" panose="02000805000000020003" pitchFamily="50" charset="0"/>
              </a:rPr>
              <a:t>Discuss. </a:t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u="sng" dirty="0" smtClean="0">
                <a:latin typeface="Letter-join 8" panose="02000805000000020003" pitchFamily="50" charset="0"/>
              </a:rPr>
              <a:t>Who is talking in this page?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26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508" y="188640"/>
            <a:ext cx="5062346" cy="604867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2228295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Turbo Dog: (</a:t>
            </a:r>
            <a:r>
              <a:rPr lang="en-GB" sz="2700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happy</a:t>
            </a:r>
            <a:r>
              <a:rPr lang="en-GB" sz="2700" dirty="0" smtClean="0">
                <a:latin typeface="Letter-join 8" panose="02000805000000020003" pitchFamily="50" charset="0"/>
              </a:rPr>
              <a:t> and 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3" y="139729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Turbo Dogs directions. 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Could he be saying something to himself also?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82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508" y="188640"/>
            <a:ext cx="5062346" cy="604867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2228295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(looking _________ and thinking out loud) 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2" y="1397298"/>
            <a:ext cx="67289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Mans directions and speech.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2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508" y="188640"/>
            <a:ext cx="5062346" cy="604867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41849" y="2994340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(Getting up and ____________ ) 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33772" y="1397298"/>
            <a:ext cx="67289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Mans directions and </a:t>
            </a:r>
            <a:r>
              <a:rPr lang="en-GB" u="sng" dirty="0">
                <a:solidFill>
                  <a:srgbClr val="FF0000"/>
                </a:solidFill>
                <a:latin typeface="Letter-join 8" panose="02000805000000020003" pitchFamily="50" charset="0"/>
              </a:rPr>
              <a:t>speech.</a:t>
            </a:r>
            <a:endParaRPr lang="en-GB" dirty="0">
              <a:solidFill>
                <a:srgbClr val="FF0000"/>
              </a:solidFill>
            </a:endParaRP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he going to do now?</a:t>
            </a: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might he say?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06581" y="6208657"/>
            <a:ext cx="4559332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1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5780" y="116632"/>
            <a:ext cx="10157354" cy="1397000"/>
          </a:xfrm>
        </p:spPr>
        <p:txBody>
          <a:bodyPr/>
          <a:lstStyle/>
          <a:p>
            <a:r>
              <a:rPr lang="en-GB" u="sng" dirty="0" smtClean="0">
                <a:latin typeface="Letter-join 8" panose="02000805000000020003" pitchFamily="50" charset="0"/>
              </a:rPr>
              <a:t>Discuss</a:t>
            </a:r>
            <a:endParaRPr lang="en-GB" u="sng" dirty="0">
              <a:latin typeface="Letter-join 8" panose="02000805000000020003" pitchFamily="50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275"/>
          <a:stretch/>
        </p:blipFill>
        <p:spPr>
          <a:xfrm>
            <a:off x="6022404" y="620688"/>
            <a:ext cx="5179817" cy="60621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65820" y="1772816"/>
            <a:ext cx="4896544" cy="2887996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Letter-join 8" panose="02000805000000020003" pitchFamily="50" charset="0"/>
              </a:rPr>
              <a:t>Why do you think we are we starting a new scene now?</a:t>
            </a:r>
            <a:endParaRPr lang="en-GB" sz="3600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43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-221828"/>
            <a:ext cx="10157354" cy="13970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Set the scene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15821" y="1753547"/>
            <a:ext cx="5760640" cy="2952328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Letter-join 8" panose="02000805000000020003" pitchFamily="50" charset="0"/>
              </a:rPr>
              <a:t>Who is going to the cupboard?</a:t>
            </a:r>
          </a:p>
          <a:p>
            <a:endParaRPr lang="en-US" sz="3600" dirty="0" smtClean="0">
              <a:latin typeface="Letter-join 8" panose="02000805000000020003" pitchFamily="50" charset="0"/>
            </a:endParaRPr>
          </a:p>
          <a:p>
            <a:r>
              <a:rPr lang="en-US" sz="3600" dirty="0" smtClean="0">
                <a:latin typeface="Letter-join 8" panose="02000805000000020003" pitchFamily="50" charset="0"/>
              </a:rPr>
              <a:t>What are the characters doing in the toy cupboard?</a:t>
            </a:r>
            <a:endParaRPr lang="en-US" sz="3600" dirty="0">
              <a:latin typeface="Letter-join 8" panose="02000805000000020003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118748" y="6237313"/>
            <a:ext cx="3824089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0000" lnSpcReduction="200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525345"/>
            <a:ext cx="8098453" cy="332656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93812" y="5949281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49275"/>
          <a:stretch/>
        </p:blipFill>
        <p:spPr>
          <a:xfrm>
            <a:off x="7065084" y="-24822"/>
            <a:ext cx="5104534" cy="597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3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>Stage directions</a:t>
            </a:r>
            <a:endParaRPr lang="en-GB" sz="3600" u="sng" dirty="0">
              <a:latin typeface="Letter-join 8" panose="02000805000000020003" pitchFamily="50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idx="1"/>
          </p:nvPr>
        </p:nvSpPr>
        <p:spPr>
          <a:xfrm>
            <a:off x="837828" y="1802680"/>
            <a:ext cx="5625175" cy="3959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Letter-join 8" panose="02000805000000020003" pitchFamily="50" charset="0"/>
              </a:rPr>
              <a:t>Where are the characters when starting the scene?</a:t>
            </a:r>
            <a:endParaRPr lang="en-GB" sz="2800" dirty="0">
              <a:latin typeface="Letter-join 8" panose="02000805000000020003" pitchFamily="50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06581" y="6208657"/>
            <a:ext cx="4559332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Teacher- model a sentence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8" y="6309320"/>
            <a:ext cx="3599457" cy="47540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02680" y="5762128"/>
            <a:ext cx="2831740" cy="5760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975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u="sng" dirty="0" smtClean="0">
                <a:latin typeface="Letter-join 8" panose="02000805000000020003" pitchFamily="50" charset="0"/>
              </a:rPr>
              <a:t>Sheet example</a:t>
            </a:r>
            <a:endParaRPr lang="en-US" sz="2400" u="sng" dirty="0">
              <a:latin typeface="Letter-join 8" panose="02000805000000020003" pitchFamily="50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9275"/>
          <a:stretch/>
        </p:blipFill>
        <p:spPr>
          <a:xfrm>
            <a:off x="6814492" y="234553"/>
            <a:ext cx="5104534" cy="597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85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3009352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/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Traction Man: (_____________________)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9275"/>
          <a:stretch/>
        </p:blipFill>
        <p:spPr>
          <a:xfrm>
            <a:off x="6958508" y="188640"/>
            <a:ext cx="5104534" cy="597410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3772" y="1397298"/>
            <a:ext cx="67289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Traction Mans directions and </a:t>
            </a:r>
            <a:r>
              <a:rPr lang="en-GB" u="sng" dirty="0">
                <a:solidFill>
                  <a:srgbClr val="FF0000"/>
                </a:solidFill>
                <a:latin typeface="Letter-join 8" panose="02000805000000020003" pitchFamily="50" charset="0"/>
              </a:rPr>
              <a:t>speech</a:t>
            </a:r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.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is Traction man doing?</a:t>
            </a:r>
            <a:endParaRPr lang="en-GB" u="sng" dirty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question is he asking?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190756" y="66601"/>
            <a:ext cx="2592288" cy="120215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3772" y="3548169"/>
            <a:ext cx="6912768" cy="2808312"/>
          </a:xfrm>
        </p:spPr>
        <p:txBody>
          <a:bodyPr>
            <a:normAutofit fontScale="90000"/>
          </a:bodyPr>
          <a:lstStyle/>
          <a:p>
            <a:r>
              <a:rPr lang="en-GB" sz="3600" u="sng" dirty="0" smtClean="0">
                <a:latin typeface="Letter-join 8" panose="02000805000000020003" pitchFamily="50" charset="0"/>
              </a:rPr>
              <a:t/>
            </a:r>
            <a:br>
              <a:rPr lang="en-GB" sz="3600" u="sng" dirty="0" smtClean="0">
                <a:latin typeface="Letter-join 8" panose="02000805000000020003" pitchFamily="50" charset="0"/>
              </a:rPr>
            </a:br>
            <a:r>
              <a:rPr lang="en-GB" sz="3600" dirty="0">
                <a:latin typeface="Letter-join 8" panose="02000805000000020003" pitchFamily="50" charset="0"/>
              </a:rPr>
              <a:t/>
            </a:r>
            <a:br>
              <a:rPr lang="en-GB" sz="3600" dirty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Girl doll: (_____________________) ____________________________________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____________________________________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Boy </a:t>
            </a:r>
            <a:r>
              <a:rPr lang="en-GB" sz="2700" dirty="0">
                <a:latin typeface="Letter-join 8" panose="02000805000000020003" pitchFamily="50" charset="0"/>
              </a:rPr>
              <a:t>doll: (_____________________) ____________________________________</a:t>
            </a:r>
            <a:br>
              <a:rPr lang="en-GB" sz="2700" dirty="0">
                <a:latin typeface="Letter-join 8" panose="02000805000000020003" pitchFamily="50" charset="0"/>
              </a:rPr>
            </a:br>
            <a:r>
              <a:rPr lang="en-GB" sz="2700" dirty="0">
                <a:latin typeface="Letter-join 8" panose="02000805000000020003" pitchFamily="50" charset="0"/>
              </a:rPr>
              <a:t>____________________________________</a:t>
            </a:r>
            <a:r>
              <a:rPr lang="en-GB" dirty="0">
                <a:latin typeface="Letter-join 8" panose="02000805000000020003" pitchFamily="50" charset="0"/>
              </a:rPr>
              <a:t/>
            </a:r>
            <a:br>
              <a:rPr lang="en-GB" dirty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813" y="320080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latin typeface="Letter-join 8" panose="02000805000000020003" pitchFamily="50" charset="0"/>
              </a:rPr>
              <a:t>Speech and </a:t>
            </a:r>
            <a:r>
              <a:rPr lang="en-GB" sz="3200" u="sng" dirty="0" smtClean="0">
                <a:latin typeface="Letter-join 8" panose="02000805000000020003" pitchFamily="50" charset="0"/>
              </a:rPr>
              <a:t>character </a:t>
            </a:r>
            <a:r>
              <a:rPr lang="en-GB" sz="3200" u="sng" dirty="0">
                <a:latin typeface="Letter-join 8" panose="02000805000000020003" pitchFamily="50" charset="0"/>
              </a:rPr>
              <a:t>directions.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49275"/>
          <a:stretch/>
        </p:blipFill>
        <p:spPr>
          <a:xfrm>
            <a:off x="6958508" y="188640"/>
            <a:ext cx="5104534" cy="597410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3772" y="1397298"/>
            <a:ext cx="67289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Add in the dolls directions and </a:t>
            </a:r>
            <a:r>
              <a:rPr lang="en-GB" u="sng" dirty="0">
                <a:solidFill>
                  <a:srgbClr val="FF0000"/>
                </a:solidFill>
                <a:latin typeface="Letter-join 8" panose="02000805000000020003" pitchFamily="50" charset="0"/>
              </a:rPr>
              <a:t>speech</a:t>
            </a:r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.</a:t>
            </a:r>
          </a:p>
          <a:p>
            <a:endParaRPr lang="en-GB" u="sng" dirty="0" smtClean="0">
              <a:solidFill>
                <a:srgbClr val="FF0000"/>
              </a:solidFill>
              <a:latin typeface="Letter-join 8" panose="02000805000000020003" pitchFamily="50" charset="0"/>
            </a:endParaRPr>
          </a:p>
          <a:p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What actions might these </a:t>
            </a:r>
            <a:r>
              <a:rPr lang="en-GB" u="sng" dirty="0" err="1" smtClean="0">
                <a:solidFill>
                  <a:srgbClr val="FF0000"/>
                </a:solidFill>
                <a:latin typeface="Letter-join 8" panose="02000805000000020003" pitchFamily="50" charset="0"/>
              </a:rPr>
              <a:t>chacacters</a:t>
            </a:r>
            <a:r>
              <a:rPr lang="en-GB" u="sng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 be doing, whilst talking?</a:t>
            </a:r>
          </a:p>
        </p:txBody>
      </p:sp>
    </p:spTree>
    <p:extLst>
      <p:ext uri="{BB962C8B-B14F-4D97-AF65-F5344CB8AC3E}">
        <p14:creationId xmlns:p14="http://schemas.microsoft.com/office/powerpoint/2010/main" val="238504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118</TotalTime>
  <Words>239</Words>
  <Application>Microsoft Office PowerPoint</Application>
  <PresentationFormat>Custom</PresentationFormat>
  <Paragraphs>55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Books 16x9</vt:lpstr>
      <vt:lpstr>Wednesday 20th October 2021  LO: To write Scene 1 and 2 of a playscript</vt:lpstr>
      <vt:lpstr>PowerPoint Presentation</vt:lpstr>
      <vt:lpstr>PowerPoint Presentation</vt:lpstr>
      <vt:lpstr>Set the scene</vt:lpstr>
      <vt:lpstr>Stage directions</vt:lpstr>
      <vt:lpstr>What do they hear?    Discuss.  Who is talking in this page?</vt:lpstr>
      <vt:lpstr>   Turbo Dog: (happy and ____________) ____________________________________ ____________________________________ </vt:lpstr>
      <vt:lpstr>   Traction Man: (looking _________ and thinking out loud) ___________________ ____________________________________ </vt:lpstr>
      <vt:lpstr>   Traction Man: (Getting up and ____________ ) _____________________ ____________________________________ </vt:lpstr>
      <vt:lpstr>Discuss</vt:lpstr>
      <vt:lpstr>Set the scene</vt:lpstr>
      <vt:lpstr>Stage directions</vt:lpstr>
      <vt:lpstr>   Traction Man: (_____________________) ____________________________________ ____________________________________ </vt:lpstr>
      <vt:lpstr>  Girl doll: (_____________________) ____________________________________ ____________________________________  Boy doll: (_____________________) ____________________________________ ____________________________________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C Dolman WOP</dc:creator>
  <cp:lastModifiedBy>ICT Department</cp:lastModifiedBy>
  <cp:revision>41</cp:revision>
  <dcterms:created xsi:type="dcterms:W3CDTF">2021-10-12T17:59:13Z</dcterms:created>
  <dcterms:modified xsi:type="dcterms:W3CDTF">2021-10-14T14:42:15Z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