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33"/>
  </p:notesMasterIdLst>
  <p:handoutMasterIdLst>
    <p:handoutMasterId r:id="rId34"/>
  </p:handoutMasterIdLst>
  <p:sldIdLst>
    <p:sldId id="258" r:id="rId2"/>
    <p:sldId id="324" r:id="rId3"/>
    <p:sldId id="259" r:id="rId4"/>
    <p:sldId id="326" r:id="rId5"/>
    <p:sldId id="328" r:id="rId6"/>
    <p:sldId id="327" r:id="rId7"/>
    <p:sldId id="325" r:id="rId8"/>
    <p:sldId id="329" r:id="rId9"/>
    <p:sldId id="260" r:id="rId10"/>
    <p:sldId id="330" r:id="rId11"/>
    <p:sldId id="331" r:id="rId12"/>
    <p:sldId id="332" r:id="rId13"/>
    <p:sldId id="261" r:id="rId14"/>
    <p:sldId id="262" r:id="rId15"/>
    <p:sldId id="333" r:id="rId16"/>
    <p:sldId id="334" r:id="rId17"/>
    <p:sldId id="264" r:id="rId18"/>
    <p:sldId id="335" r:id="rId19"/>
    <p:sldId id="336" r:id="rId20"/>
    <p:sldId id="265" r:id="rId21"/>
    <p:sldId id="337" r:id="rId22"/>
    <p:sldId id="266" r:id="rId23"/>
    <p:sldId id="338" r:id="rId24"/>
    <p:sldId id="267" r:id="rId25"/>
    <p:sldId id="268" r:id="rId26"/>
    <p:sldId id="340" r:id="rId27"/>
    <p:sldId id="269" r:id="rId28"/>
    <p:sldId id="339" r:id="rId29"/>
    <p:sldId id="270" r:id="rId30"/>
    <p:sldId id="271" r:id="rId31"/>
    <p:sldId id="304" r:id="rId32"/>
  </p:sldIdLst>
  <p:sldSz cx="9144000" cy="6858000" type="screen4x3"/>
  <p:notesSz cx="6858000" cy="9144000"/>
  <p:embeddedFontLst>
    <p:embeddedFont>
      <p:font typeface="Sassoon Infant Rg" panose="02000503030000020003" charset="0"/>
      <p:regular r:id="rId35"/>
      <p:bold r:id="rId36"/>
    </p:embeddedFont>
    <p:embeddedFont>
      <p:font typeface="BPreplay" panose="02000503000000020004" charset="0"/>
      <p:regular r:id="rId37"/>
      <p:bold r:id="rId38"/>
      <p:italic r:id="rId39"/>
      <p:boldItalic r:id="rId40"/>
    </p:embeddedFont>
    <p:embeddedFont>
      <p:font typeface="Twinkl" panose="020B0604020202020204" charset="0"/>
      <p:regular r:id="rId41"/>
      <p:bold r:id="rId42"/>
    </p:embeddedFont>
    <p:embeddedFont>
      <p:font typeface="Calibri" panose="020F0502020204030204" pitchFamily="34" charset="0"/>
      <p:regular r:id="rId43"/>
      <p:bold r:id="rId44"/>
      <p:italic r:id="rId45"/>
      <p:boldItalic r:id="rId4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7A4F1"/>
    <a:srgbClr val="80C1EB"/>
    <a:srgbClr val="ACDDFC"/>
    <a:srgbClr val="21A6F9"/>
    <a:srgbClr val="1C1C1C"/>
    <a:srgbClr val="2898A8"/>
    <a:srgbClr val="FEFBDA"/>
    <a:srgbClr val="FFFFE1"/>
    <a:srgbClr val="FDFDFD"/>
    <a:srgbClr val="AD8C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 showGuides="1">
      <p:cViewPr>
        <p:scale>
          <a:sx n="81" d="100"/>
          <a:sy n="81" d="100"/>
        </p:scale>
        <p:origin x="-954" y="210"/>
      </p:cViewPr>
      <p:guideLst>
        <p:guide orient="horz" pos="2160"/>
        <p:guide orient="horz" pos="3997"/>
        <p:guide orient="horz" pos="323"/>
        <p:guide orient="horz" pos="459"/>
        <p:guide orient="horz" pos="3838"/>
        <p:guide pos="2880"/>
        <p:guide pos="317"/>
        <p:guide pos="5443"/>
        <p:guide pos="476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handoutMaster" Target="handoutMasters/handoutMaster1.xml"/><Relationship Id="rId42" Type="http://schemas.openxmlformats.org/officeDocument/2006/relationships/font" Target="fonts/font8.fntdata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font" Target="fonts/font4.fntdata"/><Relationship Id="rId46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3.fntdata"/><Relationship Id="rId40" Type="http://schemas.openxmlformats.org/officeDocument/2006/relationships/font" Target="fonts/font6.fntdata"/><Relationship Id="rId45" Type="http://schemas.openxmlformats.org/officeDocument/2006/relationships/font" Target="fonts/font11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2.fntdata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1.fntdata"/><Relationship Id="rId43" Type="http://schemas.openxmlformats.org/officeDocument/2006/relationships/font" Target="fonts/font9.fntdata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438151"/>
            <a:ext cx="8220075" cy="5957887"/>
          </a:xfrm>
          <a:prstGeom prst="roundRect">
            <a:avLst>
              <a:gd name="adj" fmla="val 1874"/>
            </a:avLst>
          </a:prstGeom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buNone/>
              <a:defRPr sz="9600" b="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endParaRPr lang="en-US" dirty="0"/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55650" y="1513944"/>
            <a:ext cx="7632700" cy="457888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grpSp>
        <p:nvGrpSpPr>
          <p:cNvPr id="2" name="Group 1"/>
          <p:cNvGrpSpPr/>
          <p:nvPr userDrawn="1"/>
        </p:nvGrpSpPr>
        <p:grpSpPr>
          <a:xfrm>
            <a:off x="4002736" y="1721798"/>
            <a:ext cx="4189074" cy="4163173"/>
            <a:chOff x="4002736" y="1701428"/>
            <a:chExt cx="4189074" cy="4163173"/>
          </a:xfrm>
        </p:grpSpPr>
        <p:sp>
          <p:nvSpPr>
            <p:cNvPr id="9" name="Oval 8"/>
            <p:cNvSpPr/>
            <p:nvPr userDrawn="1"/>
          </p:nvSpPr>
          <p:spPr bwMode="auto">
            <a:xfrm>
              <a:off x="4002736" y="1735515"/>
              <a:ext cx="1998662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1" name="Oval 10"/>
            <p:cNvSpPr/>
            <p:nvPr userDrawn="1"/>
          </p:nvSpPr>
          <p:spPr bwMode="auto">
            <a:xfrm>
              <a:off x="6193147" y="1701428"/>
              <a:ext cx="1998663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2" name="Oval 11"/>
            <p:cNvSpPr/>
            <p:nvPr userDrawn="1"/>
          </p:nvSpPr>
          <p:spPr bwMode="auto">
            <a:xfrm>
              <a:off x="6193147" y="3860054"/>
              <a:ext cx="1997075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3" name="Oval 12"/>
            <p:cNvSpPr/>
            <p:nvPr userDrawn="1"/>
          </p:nvSpPr>
          <p:spPr bwMode="auto">
            <a:xfrm>
              <a:off x="4002736" y="3865939"/>
              <a:ext cx="1998663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</p:grpSp>
      <p:sp>
        <p:nvSpPr>
          <p:cNvPr id="14" name="Content Placeholder 2"/>
          <p:cNvSpPr>
            <a:spLocks noGrp="1"/>
          </p:cNvSpPr>
          <p:nvPr userDrawn="1">
            <p:ph idx="1" hasCustomPrompt="1"/>
          </p:nvPr>
        </p:nvSpPr>
        <p:spPr>
          <a:xfrm>
            <a:off x="755650" y="1513944"/>
            <a:ext cx="3048958" cy="457888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or illustrations here.</a:t>
            </a:r>
          </a:p>
        </p:txBody>
      </p:sp>
    </p:spTree>
    <p:extLst>
      <p:ext uri="{BB962C8B-B14F-4D97-AF65-F5344CB8AC3E}">
        <p14:creationId xmlns:p14="http://schemas.microsoft.com/office/powerpoint/2010/main" val="268757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60233" y="1513945"/>
            <a:ext cx="3691606" cy="457888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 bwMode="auto">
          <a:xfrm>
            <a:off x="750885" y="1513945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 bwMode="auto">
          <a:xfrm>
            <a:off x="750885" y="2678233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 bwMode="auto">
          <a:xfrm>
            <a:off x="750885" y="3842521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 bwMode="auto">
          <a:xfrm>
            <a:off x="750885" y="5006809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61849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2895600" y="1513944"/>
            <a:ext cx="5492750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4481513"/>
            <a:ext cx="7632700" cy="16113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755650" y="1513944"/>
            <a:ext cx="2036763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8567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755650" y="1513945"/>
            <a:ext cx="2852738" cy="45788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3683001" y="461427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3683001" y="1519198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3683001" y="306673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7622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12104" y="1513946"/>
            <a:ext cx="3776245" cy="281583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755650" y="4418013"/>
            <a:ext cx="7632700" cy="167481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2683877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34843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8" y="1503759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503238" y="2481263"/>
            <a:ext cx="8137525" cy="25876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</a:t>
            </a:r>
            <a:r>
              <a:rPr lang="en-GB" baseline="0" dirty="0">
                <a:solidFill>
                  <a:schemeClr val="tx1"/>
                </a:solidFill>
              </a:rPr>
              <a:t>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idx="10" hasCustomPrompt="1"/>
          </p:nvPr>
        </p:nvSpPr>
        <p:spPr>
          <a:xfrm>
            <a:off x="461962" y="5099446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</p:spTree>
    <p:extLst>
      <p:ext uri="{BB962C8B-B14F-4D97-AF65-F5344CB8AC3E}">
        <p14:creationId xmlns:p14="http://schemas.microsoft.com/office/powerpoint/2010/main" val="24036067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8" name="Rounded Rectangle 17"/>
          <p:cNvSpPr/>
          <p:nvPr userDrawn="1"/>
        </p:nvSpPr>
        <p:spPr>
          <a:xfrm>
            <a:off x="760416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9" name="Rounded Rectangle 18"/>
          <p:cNvSpPr/>
          <p:nvPr userDrawn="1"/>
        </p:nvSpPr>
        <p:spPr>
          <a:xfrm>
            <a:off x="3337553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20" name="Rounded Rectangle 19"/>
          <p:cNvSpPr/>
          <p:nvPr userDrawn="1"/>
        </p:nvSpPr>
        <p:spPr>
          <a:xfrm>
            <a:off x="5914690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ounded Rectangle 5"/>
          <p:cNvSpPr/>
          <p:nvPr userDrawn="1"/>
        </p:nvSpPr>
        <p:spPr>
          <a:xfrm>
            <a:off x="755650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9" name="Rounded Rectangle 8"/>
          <p:cNvSpPr/>
          <p:nvPr userDrawn="1"/>
        </p:nvSpPr>
        <p:spPr>
          <a:xfrm>
            <a:off x="3332787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1" name="Rounded Rectangle 10"/>
          <p:cNvSpPr/>
          <p:nvPr userDrawn="1"/>
        </p:nvSpPr>
        <p:spPr>
          <a:xfrm>
            <a:off x="5909924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8" y="1500011"/>
            <a:ext cx="8220075" cy="96731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</p:spTree>
    <p:extLst>
      <p:ext uri="{BB962C8B-B14F-4D97-AF65-F5344CB8AC3E}">
        <p14:creationId xmlns:p14="http://schemas.microsoft.com/office/powerpoint/2010/main" val="41114932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9" y="1513946"/>
            <a:ext cx="3295652" cy="4882092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752850" y="4616560"/>
            <a:ext cx="2275417" cy="146674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752850" y="3066910"/>
            <a:ext cx="2275417" cy="146011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3752850" y="1513945"/>
            <a:ext cx="2275417" cy="146342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3" name="Rectangle 22"/>
          <p:cNvSpPr/>
          <p:nvPr userDrawn="1"/>
        </p:nvSpPr>
        <p:spPr>
          <a:xfrm>
            <a:off x="6119282" y="4616560"/>
            <a:ext cx="2275417" cy="146674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4" name="Rectangle 23"/>
          <p:cNvSpPr/>
          <p:nvPr userDrawn="1"/>
        </p:nvSpPr>
        <p:spPr>
          <a:xfrm>
            <a:off x="6119282" y="3066910"/>
            <a:ext cx="2275417" cy="1460111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25" name="Rectangle 24"/>
          <p:cNvSpPr/>
          <p:nvPr userDrawn="1"/>
        </p:nvSpPr>
        <p:spPr>
          <a:xfrm>
            <a:off x="6119282" y="1513945"/>
            <a:ext cx="2275417" cy="146342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6887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2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2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pattFill prst="pct5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 userDrawn="1"/>
        </p:nvSpPr>
        <p:spPr>
          <a:xfrm>
            <a:off x="1532896" y="2078266"/>
            <a:ext cx="606868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BPreplay" panose="02000503000000020004" pitchFamily="50" charset="0"/>
              </a:rPr>
              <a:t>Please create your title slide, main slides and end slide backgrounds in </a:t>
            </a:r>
            <a:r>
              <a:rPr lang="en-GB" sz="2400" b="1" dirty="0">
                <a:latin typeface="BPreplay" panose="02000503000000020004" pitchFamily="50" charset="0"/>
              </a:rPr>
              <a:t>Photoshop</a:t>
            </a:r>
            <a:r>
              <a:rPr lang="en-GB" sz="2400" dirty="0">
                <a:latin typeface="BPreplay" panose="02000503000000020004" pitchFamily="50" charset="0"/>
              </a:rPr>
              <a:t> using the </a:t>
            </a:r>
            <a:r>
              <a:rPr lang="en-GB" sz="2400" b="1" dirty="0">
                <a:latin typeface="BPreplay" panose="02000503000000020004" pitchFamily="50" charset="0"/>
              </a:rPr>
              <a:t>PowerPoint Actions</a:t>
            </a:r>
            <a:r>
              <a:rPr lang="en-GB" sz="2400" b="0" baseline="0" dirty="0">
                <a:latin typeface="BPreplay" panose="02000503000000020004" pitchFamily="50" charset="0"/>
              </a:rPr>
              <a:t> (Z:\#Action Templates\#Actions\PowerPoint)</a:t>
            </a:r>
            <a:endParaRPr lang="en-GB" sz="2400" dirty="0">
              <a:latin typeface="BPreplay" panose="02000503000000020004" pitchFamily="50" charset="0"/>
            </a:endParaRPr>
          </a:p>
          <a:p>
            <a:pPr algn="ctr"/>
            <a:endParaRPr lang="en-GB" sz="2400" dirty="0">
              <a:latin typeface="BPreplay" panose="02000503000000020004" pitchFamily="50" charset="0"/>
            </a:endParaRPr>
          </a:p>
          <a:p>
            <a:pPr algn="ctr"/>
            <a:r>
              <a:rPr lang="en-GB" sz="2400" dirty="0">
                <a:latin typeface="BPreplay" panose="02000503000000020004" pitchFamily="50" charset="0"/>
              </a:rPr>
              <a:t>Add your backgrounds to the appropriate </a:t>
            </a:r>
            <a:r>
              <a:rPr lang="en-GB" sz="2400" b="1" dirty="0">
                <a:latin typeface="BPreplay" panose="02000503000000020004" pitchFamily="50" charset="0"/>
              </a:rPr>
              <a:t>Master Slides</a:t>
            </a:r>
            <a:r>
              <a:rPr lang="en-GB" sz="2400" dirty="0">
                <a:latin typeface="BPreplay" panose="02000503000000020004" pitchFamily="50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2" r:id="rId3"/>
    <p:sldLayoutId id="2147483671" r:id="rId4"/>
    <p:sldLayoutId id="2147483667" r:id="rId5"/>
    <p:sldLayoutId id="2147483668" r:id="rId6"/>
    <p:sldLayoutId id="2147483669" r:id="rId7"/>
    <p:sldLayoutId id="2147483670" r:id="rId8"/>
    <p:sldLayoutId id="2147483673" r:id="rId9"/>
    <p:sldLayoutId id="2147483674" r:id="rId10"/>
    <p:sldLayoutId id="2147483663" r:id="rId11"/>
    <p:sldLayoutId id="214748366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Twinkl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9"/>
          <p:cNvSpPr/>
          <p:nvPr/>
        </p:nvSpPr>
        <p:spPr>
          <a:xfrm>
            <a:off x="642937" y="422254"/>
            <a:ext cx="7858126" cy="6435746"/>
          </a:xfrm>
          <a:custGeom>
            <a:avLst/>
            <a:gdLst>
              <a:gd name="connsiteX0" fmla="*/ 3929063 w 7858126"/>
              <a:gd name="connsiteY0" fmla="*/ 0 h 6435746"/>
              <a:gd name="connsiteX1" fmla="*/ 7858126 w 7858126"/>
              <a:gd name="connsiteY1" fmla="*/ 3929063 h 6435746"/>
              <a:gd name="connsiteX2" fmla="*/ 6960919 w 7858126"/>
              <a:gd name="connsiteY2" fmla="*/ 6428312 h 6435746"/>
              <a:gd name="connsiteX3" fmla="*/ 6954163 w 7858126"/>
              <a:gd name="connsiteY3" fmla="*/ 6435746 h 6435746"/>
              <a:gd name="connsiteX4" fmla="*/ 903963 w 7858126"/>
              <a:gd name="connsiteY4" fmla="*/ 6435746 h 6435746"/>
              <a:gd name="connsiteX5" fmla="*/ 897207 w 7858126"/>
              <a:gd name="connsiteY5" fmla="*/ 6428312 h 6435746"/>
              <a:gd name="connsiteX6" fmla="*/ 0 w 7858126"/>
              <a:gd name="connsiteY6" fmla="*/ 3929063 h 6435746"/>
              <a:gd name="connsiteX7" fmla="*/ 3929063 w 7858126"/>
              <a:gd name="connsiteY7" fmla="*/ 0 h 64357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858126" h="6435746">
                <a:moveTo>
                  <a:pt x="3929063" y="0"/>
                </a:moveTo>
                <a:cubicBezTo>
                  <a:pt x="6099025" y="0"/>
                  <a:pt x="7858126" y="1759101"/>
                  <a:pt x="7858126" y="3929063"/>
                </a:cubicBezTo>
                <a:cubicBezTo>
                  <a:pt x="7858126" y="4878422"/>
                  <a:pt x="7521423" y="5749139"/>
                  <a:pt x="6960919" y="6428312"/>
                </a:cubicBezTo>
                <a:lnTo>
                  <a:pt x="6954163" y="6435746"/>
                </a:lnTo>
                <a:lnTo>
                  <a:pt x="903963" y="6435746"/>
                </a:lnTo>
                <a:lnTo>
                  <a:pt x="897207" y="6428312"/>
                </a:lnTo>
                <a:cubicBezTo>
                  <a:pt x="336703" y="5749139"/>
                  <a:pt x="0" y="4878422"/>
                  <a:pt x="0" y="3929063"/>
                </a:cubicBezTo>
                <a:cubicBezTo>
                  <a:pt x="0" y="1759101"/>
                  <a:pt x="1759101" y="0"/>
                  <a:pt x="3929063" y="0"/>
                </a:cubicBezTo>
                <a:close/>
              </a:path>
            </a:pathLst>
          </a:custGeom>
          <a:solidFill>
            <a:schemeClr val="accent4">
              <a:lumMod val="75000"/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3363175" y="1861898"/>
            <a:ext cx="241765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6000" b="1" dirty="0">
                <a:solidFill>
                  <a:schemeClr val="bg1"/>
                </a:solidFill>
                <a:latin typeface="Twinkl" pitchFamily="2" charset="0"/>
              </a:rPr>
              <a:t>Year 2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919212" y="2390239"/>
            <a:ext cx="517770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9600" b="1" dirty="0">
                <a:solidFill>
                  <a:schemeClr val="bg1"/>
                </a:solidFill>
                <a:latin typeface="Twinkl" pitchFamily="2" charset="0"/>
              </a:rPr>
              <a:t>Common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30859" y="3513653"/>
            <a:ext cx="555440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9600" b="1" dirty="0">
                <a:solidFill>
                  <a:schemeClr val="bg1"/>
                </a:solidFill>
                <a:latin typeface="Twinkl" pitchFamily="2" charset="0"/>
              </a:rPr>
              <a:t>Exception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814973" y="4818042"/>
            <a:ext cx="247029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6000" b="1" dirty="0">
                <a:solidFill>
                  <a:schemeClr val="bg1"/>
                </a:solidFill>
                <a:latin typeface="Twinkl" pitchFamily="2" charset="0"/>
              </a:rPr>
              <a:t>Words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67508" y="562708"/>
            <a:ext cx="74324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solidFill>
                  <a:schemeClr val="bg1"/>
                </a:solidFill>
              </a:rPr>
              <a:t>Thursday 11</a:t>
            </a:r>
            <a:r>
              <a:rPr lang="en-GB" sz="4800" baseline="30000" dirty="0" smtClean="0">
                <a:solidFill>
                  <a:schemeClr val="bg1"/>
                </a:solidFill>
              </a:rPr>
              <a:t>th</a:t>
            </a:r>
            <a:r>
              <a:rPr lang="en-GB" sz="4800" dirty="0" smtClean="0">
                <a:solidFill>
                  <a:schemeClr val="bg1"/>
                </a:solidFill>
              </a:rPr>
              <a:t> February </a:t>
            </a:r>
            <a:endParaRPr lang="en-GB" sz="4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GB" dirty="0"/>
              <a:t>Common exception words for Year </a:t>
            </a:r>
            <a:r>
              <a:rPr lang="en-GB" dirty="0" smtClean="0"/>
              <a:t>2. Here </a:t>
            </a:r>
            <a:r>
              <a:rPr lang="en-GB" dirty="0"/>
              <a:t>are some common exception words – words that are spelled without using the normal spelling rules – that children in England are expected to be able to spell by the end of Year 2 (age 7).</a:t>
            </a:r>
          </a:p>
        </p:txBody>
      </p:sp>
    </p:spTree>
    <p:extLst>
      <p:ext uri="{BB962C8B-B14F-4D97-AF65-F5344CB8AC3E}">
        <p14:creationId xmlns:p14="http://schemas.microsoft.com/office/powerpoint/2010/main" val="237279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627" y="873564"/>
            <a:ext cx="7135221" cy="5087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32973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1101" y="1168880"/>
            <a:ext cx="6792273" cy="44964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32837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Let’s have a try and spelling 10 of these words.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2603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 smtClean="0"/>
              <a:t>Try your best and you can mark them with your adult helper.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3490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any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4684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277" y="633045"/>
            <a:ext cx="7748954" cy="57091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7" name="Straight Connector 6"/>
          <p:cNvCxnSpPr/>
          <p:nvPr/>
        </p:nvCxnSpPr>
        <p:spPr>
          <a:xfrm>
            <a:off x="4829908" y="5580186"/>
            <a:ext cx="7033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91466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</a:t>
            </a:r>
            <a:r>
              <a:rPr lang="en-GB" dirty="0" smtClean="0"/>
              <a:t>ecause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2962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787" y="408317"/>
            <a:ext cx="8040222" cy="4915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50985" y="5451231"/>
            <a:ext cx="77489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Can you write down or think of a sentence that includes </a:t>
            </a:r>
            <a:r>
              <a:rPr lang="en-GB" b="1" u="sng" dirty="0" smtClean="0"/>
              <a:t>because</a:t>
            </a:r>
            <a:r>
              <a:rPr lang="en-GB" dirty="0" smtClean="0"/>
              <a:t> based on the picture and description of Georgie?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72671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787" y="408317"/>
            <a:ext cx="8040222" cy="4915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50985" y="5451231"/>
            <a:ext cx="77489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Georgie was chased by several dogs </a:t>
            </a:r>
            <a:r>
              <a:rPr lang="en-GB" b="1" u="sng" dirty="0" smtClean="0"/>
              <a:t>because</a:t>
            </a:r>
            <a:r>
              <a:rPr lang="en-GB" dirty="0" smtClean="0"/>
              <a:t> he hadn’t changed his socks and was beginning to smell like a fox!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5459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find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2789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923" y="417842"/>
            <a:ext cx="8217877" cy="4896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" name="Straight Connector 3"/>
          <p:cNvCxnSpPr/>
          <p:nvPr/>
        </p:nvCxnSpPr>
        <p:spPr>
          <a:xfrm flipV="1">
            <a:off x="2661138" y="5158155"/>
            <a:ext cx="504093" cy="1172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966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children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3730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925" y="432243"/>
            <a:ext cx="7516274" cy="4906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902676" y="5417458"/>
            <a:ext cx="750276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Can you write down or think of a sentence that </a:t>
            </a:r>
            <a:r>
              <a:rPr lang="en-GB" dirty="0"/>
              <a:t>includes </a:t>
            </a:r>
            <a:r>
              <a:rPr lang="en-GB" b="1" u="sng" dirty="0" smtClean="0"/>
              <a:t>children</a:t>
            </a:r>
            <a:r>
              <a:rPr lang="en-GB" dirty="0" smtClean="0"/>
              <a:t> </a:t>
            </a:r>
            <a:r>
              <a:rPr lang="en-GB" dirty="0"/>
              <a:t>based on the picture </a:t>
            </a:r>
            <a:r>
              <a:rPr lang="en-GB" dirty="0" smtClean="0"/>
              <a:t>and description of </a:t>
            </a:r>
            <a:r>
              <a:rPr lang="en-GB" dirty="0"/>
              <a:t>Georgie</a:t>
            </a:r>
            <a:r>
              <a:rPr lang="en-GB" dirty="0" smtClean="0"/>
              <a:t>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9145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925" y="432243"/>
            <a:ext cx="7516274" cy="4906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902676" y="5417458"/>
            <a:ext cx="750276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The </a:t>
            </a:r>
            <a:r>
              <a:rPr lang="en-GB" b="1" u="sng" dirty="0" smtClean="0"/>
              <a:t>children</a:t>
            </a:r>
            <a:r>
              <a:rPr lang="en-GB" dirty="0" smtClean="0"/>
              <a:t> refused to sit near Georgie as his vest and socks were so dirty they began to rot!!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6807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climb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01338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climb</a:t>
            </a:r>
            <a:endParaRPr lang="en-GB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293" y="447675"/>
            <a:ext cx="7516813" cy="454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707292" y="5089212"/>
            <a:ext cx="751681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Can you write </a:t>
            </a:r>
            <a:r>
              <a:rPr lang="en-GB" dirty="0" smtClean="0"/>
              <a:t>down or think of </a:t>
            </a:r>
            <a:r>
              <a:rPr lang="en-GB" dirty="0"/>
              <a:t>a sentence that includes </a:t>
            </a:r>
            <a:r>
              <a:rPr lang="en-GB" b="1" u="sng" dirty="0" smtClean="0"/>
              <a:t>climb</a:t>
            </a:r>
            <a:r>
              <a:rPr lang="en-GB" dirty="0" smtClean="0"/>
              <a:t> </a:t>
            </a:r>
            <a:r>
              <a:rPr lang="en-GB" dirty="0"/>
              <a:t>based on the picture and description of Georgie?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4374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climb</a:t>
            </a:r>
            <a:endParaRPr lang="en-GB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293" y="447675"/>
            <a:ext cx="7516813" cy="454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707292" y="5089212"/>
            <a:ext cx="751681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As no one would let him in, Georgie decided to </a:t>
            </a:r>
            <a:r>
              <a:rPr lang="en-GB" b="1" u="sng" dirty="0" smtClean="0"/>
              <a:t>climb</a:t>
            </a:r>
            <a:r>
              <a:rPr lang="en-GB" dirty="0" smtClean="0"/>
              <a:t> inside a rubbish bin full of rotten cabbage, slimy stew and porridge lumps.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0235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wild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4436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</a:t>
            </a:r>
            <a:r>
              <a:rPr lang="en-GB" dirty="0" smtClean="0"/>
              <a:t>ild</a:t>
            </a:r>
            <a:endParaRPr lang="en-GB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669" y="530469"/>
            <a:ext cx="7440613" cy="475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33669" y="5427785"/>
            <a:ext cx="75545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What suggests that Georgie’s behaviour may be a bit </a:t>
            </a:r>
            <a:r>
              <a:rPr lang="en-GB" b="1" u="sng" dirty="0" smtClean="0"/>
              <a:t>wild</a:t>
            </a:r>
            <a:r>
              <a:rPr lang="en-GB" dirty="0" smtClean="0"/>
              <a:t>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7618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beautiful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2297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3846" y="330691"/>
            <a:ext cx="2503466" cy="29884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476" y="2792657"/>
            <a:ext cx="2684585" cy="33910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7312" y="2792657"/>
            <a:ext cx="2878892" cy="3412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33046" y="703385"/>
            <a:ext cx="22742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Georgie can’t be described as </a:t>
            </a:r>
            <a:r>
              <a:rPr lang="en-GB" b="1" u="sng" dirty="0" smtClean="0"/>
              <a:t>beautiful!</a:t>
            </a:r>
            <a:endParaRPr lang="en-GB" b="1" u="sng" dirty="0"/>
          </a:p>
        </p:txBody>
      </p:sp>
      <p:sp>
        <p:nvSpPr>
          <p:cNvPr id="4" name="TextBox 3"/>
          <p:cNvSpPr txBox="1"/>
          <p:nvPr/>
        </p:nvSpPr>
        <p:spPr>
          <a:xfrm>
            <a:off x="6025662" y="621323"/>
            <a:ext cx="23797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Write down as many words as you can to describe Georgie’s appearance.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4207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everybody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39115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446" y="440222"/>
            <a:ext cx="7127631" cy="44297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32338" y="4982308"/>
            <a:ext cx="69048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Which word is the opposite of everybody?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7957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446" y="440222"/>
            <a:ext cx="7127631" cy="44297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32338" y="4982308"/>
            <a:ext cx="69048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For </a:t>
            </a:r>
            <a:r>
              <a:rPr lang="en-GB" b="1" u="sng" dirty="0" smtClean="0"/>
              <a:t>nobody</a:t>
            </a:r>
            <a:r>
              <a:rPr lang="en-GB" dirty="0" smtClean="0"/>
              <a:t> could stand the smell.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3714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bath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11991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7218" y="539858"/>
            <a:ext cx="6488597" cy="4582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711569" y="5287108"/>
            <a:ext cx="62132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Georgie clearly doesn’t like having a </a:t>
            </a:r>
            <a:r>
              <a:rPr lang="en-GB" b="1" u="sng" dirty="0" smtClean="0"/>
              <a:t>bath</a:t>
            </a:r>
            <a:r>
              <a:rPr lang="en-GB" dirty="0" smtClean="0"/>
              <a:t>!! How do you make your bath-time fun and relaxing?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713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class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66439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815" y="359478"/>
            <a:ext cx="8042031" cy="39112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86154" y="4419600"/>
            <a:ext cx="79716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Thinking about your school, what are the things you like most about being in your </a:t>
            </a:r>
            <a:r>
              <a:rPr lang="en-GB" b="1" u="sng" dirty="0" smtClean="0"/>
              <a:t>class</a:t>
            </a:r>
            <a:r>
              <a:rPr lang="en-GB" dirty="0" smtClean="0"/>
              <a:t>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9935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642937" y="422254"/>
            <a:ext cx="7858126" cy="6435746"/>
          </a:xfrm>
          <a:custGeom>
            <a:avLst/>
            <a:gdLst>
              <a:gd name="connsiteX0" fmla="*/ 3929063 w 7858126"/>
              <a:gd name="connsiteY0" fmla="*/ 0 h 6435746"/>
              <a:gd name="connsiteX1" fmla="*/ 7858126 w 7858126"/>
              <a:gd name="connsiteY1" fmla="*/ 3929063 h 6435746"/>
              <a:gd name="connsiteX2" fmla="*/ 6960919 w 7858126"/>
              <a:gd name="connsiteY2" fmla="*/ 6428312 h 6435746"/>
              <a:gd name="connsiteX3" fmla="*/ 6954163 w 7858126"/>
              <a:gd name="connsiteY3" fmla="*/ 6435746 h 6435746"/>
              <a:gd name="connsiteX4" fmla="*/ 903963 w 7858126"/>
              <a:gd name="connsiteY4" fmla="*/ 6435746 h 6435746"/>
              <a:gd name="connsiteX5" fmla="*/ 897207 w 7858126"/>
              <a:gd name="connsiteY5" fmla="*/ 6428312 h 6435746"/>
              <a:gd name="connsiteX6" fmla="*/ 0 w 7858126"/>
              <a:gd name="connsiteY6" fmla="*/ 3929063 h 6435746"/>
              <a:gd name="connsiteX7" fmla="*/ 3929063 w 7858126"/>
              <a:gd name="connsiteY7" fmla="*/ 0 h 64357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858126" h="6435746">
                <a:moveTo>
                  <a:pt x="3929063" y="0"/>
                </a:moveTo>
                <a:cubicBezTo>
                  <a:pt x="6099025" y="0"/>
                  <a:pt x="7858126" y="1759101"/>
                  <a:pt x="7858126" y="3929063"/>
                </a:cubicBezTo>
                <a:cubicBezTo>
                  <a:pt x="7858126" y="4878422"/>
                  <a:pt x="7521423" y="5749139"/>
                  <a:pt x="6960919" y="6428312"/>
                </a:cubicBezTo>
                <a:lnTo>
                  <a:pt x="6954163" y="6435746"/>
                </a:lnTo>
                <a:lnTo>
                  <a:pt x="903963" y="6435746"/>
                </a:lnTo>
                <a:lnTo>
                  <a:pt x="897207" y="6428312"/>
                </a:lnTo>
                <a:cubicBezTo>
                  <a:pt x="336703" y="5749139"/>
                  <a:pt x="0" y="4878422"/>
                  <a:pt x="0" y="3929063"/>
                </a:cubicBezTo>
                <a:cubicBezTo>
                  <a:pt x="0" y="1759101"/>
                  <a:pt x="1759101" y="0"/>
                  <a:pt x="3929063" y="0"/>
                </a:cubicBezTo>
                <a:close/>
              </a:path>
            </a:pathLst>
          </a:custGeom>
          <a:solidFill>
            <a:schemeClr val="accent4">
              <a:lumMod val="75000"/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2649415" y="2555631"/>
            <a:ext cx="344658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Well done everybody!!</a:t>
            </a:r>
          </a:p>
          <a:p>
            <a:r>
              <a:rPr lang="en-GB" sz="3600" dirty="0" smtClean="0"/>
              <a:t>Keep up the hard work and we will see you online again later!</a:t>
            </a:r>
            <a:r>
              <a:rPr lang="en-GB" sz="3600" dirty="0" smtClean="0">
                <a:sym typeface="Wingdings"/>
              </a:rPr>
              <a:t>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062155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1305</TotalTime>
  <Words>323</Words>
  <Application>Microsoft Office PowerPoint</Application>
  <PresentationFormat>On-screen Show (4:3)</PresentationFormat>
  <Paragraphs>36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8" baseType="lpstr">
      <vt:lpstr>Arial</vt:lpstr>
      <vt:lpstr>Sassoon Infant Rg</vt:lpstr>
      <vt:lpstr>BPreplay</vt:lpstr>
      <vt:lpstr>Twinkl</vt:lpstr>
      <vt:lpstr>Wingdings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ICT Department</cp:lastModifiedBy>
  <cp:revision>114</cp:revision>
  <dcterms:created xsi:type="dcterms:W3CDTF">2014-10-01T16:09:27Z</dcterms:created>
  <dcterms:modified xsi:type="dcterms:W3CDTF">2021-02-06T12:35:47Z</dcterms:modified>
</cp:coreProperties>
</file>