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8" r:id="rId3"/>
    <p:sldId id="279" r:id="rId4"/>
    <p:sldId id="289" r:id="rId5"/>
    <p:sldId id="290" r:id="rId6"/>
    <p:sldId id="282" r:id="rId7"/>
    <p:sldId id="291" r:id="rId8"/>
    <p:sldId id="288" r:id="rId9"/>
    <p:sldId id="286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541"/>
    <a:srgbClr val="F18214"/>
    <a:srgbClr val="AFDEF8"/>
    <a:srgbClr val="90C7E5"/>
    <a:srgbClr val="0079C2"/>
    <a:srgbClr val="4DB1E3"/>
    <a:srgbClr val="6C9D6E"/>
    <a:srgbClr val="E52122"/>
    <a:srgbClr val="E9C501"/>
    <a:srgbClr val="A673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8" y="510"/>
      </p:cViewPr>
      <p:guideLst>
        <p:guide orient="horz" pos="2160"/>
        <p:guide pos="2880"/>
        <p:guide pos="363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3-white-rose-maths-resources-key-stage-1-year-1-year-2/spring-block-1-multiplication-and-division-year-3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3-white-rose-maths-resources-key-stage-1-year-1-year-2/spring-block-1-multiplication-and-division-year-3-white-rose-maths-supporting-resource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51195847-7D3E-487C-A95E-F848C3BD6E69}"/>
              </a:ext>
            </a:extLst>
          </p:cNvPr>
          <p:cNvSpPr/>
          <p:nvPr/>
        </p:nvSpPr>
        <p:spPr>
          <a:xfrm>
            <a:off x="182881" y="5715181"/>
            <a:ext cx="1445622" cy="8772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36977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Write and calculate mathematical statements for multiplication and division using the multiplication tables that they know, including for two-digit numbers times one-digit numbers, using mental and progressing to formal written methods.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Box 104">
            <a:extLst>
              <a:ext uri="{FF2B5EF4-FFF2-40B4-BE49-F238E27FC236}">
                <a16:creationId xmlns:a16="http://schemas.microsoft.com/office/drawing/2014/main" id="{FE273B1F-7D1A-4F5C-B4BB-E8E81A49BF29}"/>
              </a:ext>
            </a:extLst>
          </p:cNvPr>
          <p:cNvSpPr txBox="1"/>
          <p:nvPr/>
        </p:nvSpPr>
        <p:spPr>
          <a:xfrm>
            <a:off x="755651" y="1805769"/>
            <a:ext cx="3816350" cy="4287057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CBBAD4D-BDFE-4E84-B4ED-4FA9B7631A42}"/>
              </a:ext>
            </a:extLst>
          </p:cNvPr>
          <p:cNvSpPr txBox="1"/>
          <p:nvPr/>
        </p:nvSpPr>
        <p:spPr>
          <a:xfrm>
            <a:off x="4572000" y="1805769"/>
            <a:ext cx="3816349" cy="4287057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B079B53-02B6-482D-B731-7950666F43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397145"/>
              </p:ext>
            </p:extLst>
          </p:nvPr>
        </p:nvGraphicFramePr>
        <p:xfrm>
          <a:off x="5150922" y="2274858"/>
          <a:ext cx="2658504" cy="15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9252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329252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Tens</a:t>
                      </a:r>
                    </a:p>
                  </a:txBody>
                  <a:tcPr marL="44862" marR="4486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Ones</a:t>
                      </a:r>
                    </a:p>
                  </a:txBody>
                  <a:tcPr marL="44862" marR="44862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sz="12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34070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180"/>
                  </a:ext>
                </a:extLst>
              </a:tr>
            </a:tbl>
          </a:graphicData>
        </a:graphic>
      </p:graphicFrame>
      <p:sp>
        <p:nvSpPr>
          <p:cNvPr id="97" name="Rectangle 96"/>
          <p:cNvSpPr/>
          <p:nvPr/>
        </p:nvSpPr>
        <p:spPr>
          <a:xfrm>
            <a:off x="360521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30" y="670981"/>
            <a:ext cx="31577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2 Digits by 1 Digit (1)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60521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Complete each calculation to match the representation shown in the picture.</a:t>
            </a:r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DEA560CA-ED5E-4425-A0E9-AF63CA9399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46781" y="2192872"/>
            <a:ext cx="152928" cy="1122702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AE7300E-5754-43DD-A293-81A148450716}"/>
              </a:ext>
            </a:extLst>
          </p:cNvPr>
          <p:cNvGrpSpPr/>
          <p:nvPr/>
        </p:nvGrpSpPr>
        <p:grpSpPr>
          <a:xfrm>
            <a:off x="6856984" y="2669050"/>
            <a:ext cx="594850" cy="152928"/>
            <a:chOff x="3091909" y="5440258"/>
            <a:chExt cx="653146" cy="167915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A004B8C1-E607-459B-85F6-44DBCC12B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091637" y="5440530"/>
              <a:ext cx="167915" cy="167371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325BD121-94DD-448F-87B5-1E081FC47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336112" y="5440530"/>
              <a:ext cx="167915" cy="167371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20C08214-1145-48FC-BED9-235D8A44E9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577412" y="5440530"/>
              <a:ext cx="167915" cy="167371"/>
            </a:xfrm>
            <a:prstGeom prst="rect">
              <a:avLst/>
            </a:prstGeom>
          </p:spPr>
        </p:pic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92CCBE3-C06F-4B5B-AB10-F99DF319B4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769659"/>
              </p:ext>
            </p:extLst>
          </p:nvPr>
        </p:nvGraphicFramePr>
        <p:xfrm>
          <a:off x="1334574" y="2274858"/>
          <a:ext cx="2658504" cy="18079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9252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329252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</a:tblGrid>
              <a:tr h="2507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Tens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4862" marR="4486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Ones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4862" marR="44862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38931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389310">
                <a:tc>
                  <a:txBody>
                    <a:bodyPr/>
                    <a:lstStyle/>
                    <a:p>
                      <a:pPr algn="ctr"/>
                      <a:endParaRPr lang="en-GB" sz="12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340708"/>
                  </a:ext>
                </a:extLst>
              </a:tr>
              <a:tr h="38931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038470"/>
                  </a:ext>
                </a:extLst>
              </a:tr>
              <a:tr h="38931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180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84B4E01D-35D1-4864-B3A0-34CC73367328}"/>
              </a:ext>
            </a:extLst>
          </p:cNvPr>
          <p:cNvGrpSpPr/>
          <p:nvPr/>
        </p:nvGrpSpPr>
        <p:grpSpPr>
          <a:xfrm>
            <a:off x="2936523" y="2553124"/>
            <a:ext cx="356336" cy="338554"/>
            <a:chOff x="2551251" y="2280267"/>
            <a:chExt cx="356336" cy="338554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6C8D693E-E753-48D0-856E-BDD59BC7278F}"/>
                </a:ext>
              </a:extLst>
            </p:cNvPr>
            <p:cNvSpPr/>
            <p:nvPr/>
          </p:nvSpPr>
          <p:spPr>
            <a:xfrm>
              <a:off x="2586755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D4736BF-6FB6-4248-B0B1-AE3DC10F7F03}"/>
                </a:ext>
              </a:extLst>
            </p:cNvPr>
            <p:cNvSpPr/>
            <p:nvPr/>
          </p:nvSpPr>
          <p:spPr>
            <a:xfrm>
              <a:off x="2551251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A6B714A-EAAD-4439-8855-66199269E1AE}"/>
              </a:ext>
            </a:extLst>
          </p:cNvPr>
          <p:cNvGrpSpPr/>
          <p:nvPr/>
        </p:nvGrpSpPr>
        <p:grpSpPr>
          <a:xfrm>
            <a:off x="3325458" y="2553124"/>
            <a:ext cx="356336" cy="338554"/>
            <a:chOff x="2946536" y="2280267"/>
            <a:chExt cx="356336" cy="338554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C2D209D-835B-4EB5-B2EF-C9F3B1BEDE88}"/>
                </a:ext>
              </a:extLst>
            </p:cNvPr>
            <p:cNvSpPr/>
            <p:nvPr/>
          </p:nvSpPr>
          <p:spPr>
            <a:xfrm>
              <a:off x="2977277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9F29925-5FC3-47C3-8B67-4E2E0F320B9C}"/>
                </a:ext>
              </a:extLst>
            </p:cNvPr>
            <p:cNvSpPr/>
            <p:nvPr/>
          </p:nvSpPr>
          <p:spPr>
            <a:xfrm>
              <a:off x="2946536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88D06A9-17F7-4996-9D3B-3DBBA2B8E3FC}"/>
              </a:ext>
            </a:extLst>
          </p:cNvPr>
          <p:cNvGrpSpPr/>
          <p:nvPr/>
        </p:nvGrpSpPr>
        <p:grpSpPr>
          <a:xfrm>
            <a:off x="1602558" y="2563294"/>
            <a:ext cx="388704" cy="307777"/>
            <a:chOff x="1289495" y="2290437"/>
            <a:chExt cx="388704" cy="307777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31CF77C-299B-4FA1-ACBB-C4EF556438CF}"/>
                </a:ext>
              </a:extLst>
            </p:cNvPr>
            <p:cNvSpPr/>
            <p:nvPr/>
          </p:nvSpPr>
          <p:spPr>
            <a:xfrm>
              <a:off x="13369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565C673-AF38-4D4D-9D36-0F9DA9B3B535}"/>
                </a:ext>
              </a:extLst>
            </p:cNvPr>
            <p:cNvSpPr/>
            <p:nvPr/>
          </p:nvSpPr>
          <p:spPr>
            <a:xfrm>
              <a:off x="1289495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B04AFFF-B96E-41D5-A892-58BB88DAA395}"/>
              </a:ext>
            </a:extLst>
          </p:cNvPr>
          <p:cNvGrpSpPr/>
          <p:nvPr/>
        </p:nvGrpSpPr>
        <p:grpSpPr>
          <a:xfrm>
            <a:off x="1991221" y="2563294"/>
            <a:ext cx="388704" cy="307777"/>
            <a:chOff x="1709908" y="2290437"/>
            <a:chExt cx="388704" cy="307777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4A80C397-4F58-44FE-94D7-232B98E982C8}"/>
                </a:ext>
              </a:extLst>
            </p:cNvPr>
            <p:cNvSpPr/>
            <p:nvPr/>
          </p:nvSpPr>
          <p:spPr>
            <a:xfrm>
              <a:off x="17560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0E7A503-2E60-4E72-9E12-DCDFBBBF1C28}"/>
                </a:ext>
              </a:extLst>
            </p:cNvPr>
            <p:cNvSpPr/>
            <p:nvPr/>
          </p:nvSpPr>
          <p:spPr>
            <a:xfrm>
              <a:off x="1709908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3FDAB15-4356-495B-9F56-F54C8C21AD37}"/>
              </a:ext>
            </a:extLst>
          </p:cNvPr>
          <p:cNvSpPr/>
          <p:nvPr/>
        </p:nvSpPr>
        <p:spPr>
          <a:xfrm>
            <a:off x="5787304" y="4803307"/>
            <a:ext cx="364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4DF84CC-ACBD-43FF-88DA-874E666F9AB6}"/>
              </a:ext>
            </a:extLst>
          </p:cNvPr>
          <p:cNvSpPr/>
          <p:nvPr/>
        </p:nvSpPr>
        <p:spPr>
          <a:xfrm>
            <a:off x="6798956" y="4803307"/>
            <a:ext cx="396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351D6A0-CD9E-4304-8136-78800F670C4D}"/>
              </a:ext>
            </a:extLst>
          </p:cNvPr>
          <p:cNvSpPr/>
          <p:nvPr/>
        </p:nvSpPr>
        <p:spPr>
          <a:xfrm>
            <a:off x="5129249" y="4728756"/>
            <a:ext cx="650352" cy="6503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A7D4ABA-1B5B-474B-9F25-3611C31EF574}"/>
              </a:ext>
            </a:extLst>
          </p:cNvPr>
          <p:cNvSpPr/>
          <p:nvPr/>
        </p:nvSpPr>
        <p:spPr>
          <a:xfrm>
            <a:off x="6154998" y="4728756"/>
            <a:ext cx="650352" cy="6503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8C81FF06-CD3C-4CD1-9923-1B5E3100E2C9}"/>
              </a:ext>
            </a:extLst>
          </p:cNvPr>
          <p:cNvSpPr/>
          <p:nvPr/>
        </p:nvSpPr>
        <p:spPr>
          <a:xfrm>
            <a:off x="7180747" y="4728756"/>
            <a:ext cx="650352" cy="6503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247D77F-35E5-4FEF-982F-3F9218CE295B}"/>
              </a:ext>
            </a:extLst>
          </p:cNvPr>
          <p:cNvSpPr/>
          <p:nvPr/>
        </p:nvSpPr>
        <p:spPr>
          <a:xfrm>
            <a:off x="5153395" y="4785893"/>
            <a:ext cx="6174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9541"/>
                </a:solidFill>
              </a:rPr>
              <a:t>13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5B2F9E4B-3969-47C7-B841-60428D8226B4}"/>
              </a:ext>
            </a:extLst>
          </p:cNvPr>
          <p:cNvSpPr/>
          <p:nvPr/>
        </p:nvSpPr>
        <p:spPr>
          <a:xfrm>
            <a:off x="6236683" y="4785893"/>
            <a:ext cx="471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9541"/>
                </a:solidFill>
              </a:rPr>
              <a:t>3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735D3F6D-30FC-4774-8297-460812C839DF}"/>
              </a:ext>
            </a:extLst>
          </p:cNvPr>
          <p:cNvSpPr/>
          <p:nvPr/>
        </p:nvSpPr>
        <p:spPr>
          <a:xfrm>
            <a:off x="7179495" y="4785893"/>
            <a:ext cx="669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9541"/>
                </a:solidFill>
              </a:rPr>
              <a:t>39</a:t>
            </a: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ED725FC8-A479-400A-80E0-0B1BB88BAF8D}"/>
              </a:ext>
            </a:extLst>
          </p:cNvPr>
          <p:cNvGrpSpPr/>
          <p:nvPr/>
        </p:nvGrpSpPr>
        <p:grpSpPr>
          <a:xfrm>
            <a:off x="2936523" y="2940474"/>
            <a:ext cx="356336" cy="338554"/>
            <a:chOff x="2551251" y="2280267"/>
            <a:chExt cx="356336" cy="338554"/>
          </a:xfrm>
        </p:grpSpPr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52C2499F-7190-45B6-8F1F-5C25B92639A2}"/>
                </a:ext>
              </a:extLst>
            </p:cNvPr>
            <p:cNvSpPr/>
            <p:nvPr/>
          </p:nvSpPr>
          <p:spPr>
            <a:xfrm>
              <a:off x="2586755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14606B4C-9856-45C9-8044-E43475FFA6FC}"/>
                </a:ext>
              </a:extLst>
            </p:cNvPr>
            <p:cNvSpPr/>
            <p:nvPr/>
          </p:nvSpPr>
          <p:spPr>
            <a:xfrm>
              <a:off x="2551251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E2A5BAFD-82F4-43F8-A516-A31A11A73420}"/>
              </a:ext>
            </a:extLst>
          </p:cNvPr>
          <p:cNvGrpSpPr/>
          <p:nvPr/>
        </p:nvGrpSpPr>
        <p:grpSpPr>
          <a:xfrm>
            <a:off x="3325458" y="2940474"/>
            <a:ext cx="356336" cy="338554"/>
            <a:chOff x="2946536" y="2280267"/>
            <a:chExt cx="356336" cy="338554"/>
          </a:xfrm>
        </p:grpSpPr>
        <p:sp>
          <p:nvSpPr>
            <p:cNvPr id="140" name="Oval 139">
              <a:extLst>
                <a:ext uri="{FF2B5EF4-FFF2-40B4-BE49-F238E27FC236}">
                  <a16:creationId xmlns:a16="http://schemas.microsoft.com/office/drawing/2014/main" id="{B97B5120-910E-49A1-8493-8906E4EB8897}"/>
                </a:ext>
              </a:extLst>
            </p:cNvPr>
            <p:cNvSpPr/>
            <p:nvPr/>
          </p:nvSpPr>
          <p:spPr>
            <a:xfrm>
              <a:off x="2977277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8737C865-F6BD-4796-9B86-E20BADD46433}"/>
                </a:ext>
              </a:extLst>
            </p:cNvPr>
            <p:cNvSpPr/>
            <p:nvPr/>
          </p:nvSpPr>
          <p:spPr>
            <a:xfrm>
              <a:off x="2946536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288BD5F8-10B5-49E4-8960-866BDDA6BD7F}"/>
              </a:ext>
            </a:extLst>
          </p:cNvPr>
          <p:cNvGrpSpPr/>
          <p:nvPr/>
        </p:nvGrpSpPr>
        <p:grpSpPr>
          <a:xfrm>
            <a:off x="1602558" y="2950644"/>
            <a:ext cx="388704" cy="307777"/>
            <a:chOff x="1289495" y="2290437"/>
            <a:chExt cx="388704" cy="307777"/>
          </a:xfrm>
        </p:grpSpPr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74ED82B8-6459-48A7-BBFA-CE9EC0561824}"/>
                </a:ext>
              </a:extLst>
            </p:cNvPr>
            <p:cNvSpPr/>
            <p:nvPr/>
          </p:nvSpPr>
          <p:spPr>
            <a:xfrm>
              <a:off x="13369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4A04E70C-0E7C-4D26-BB91-13BC12F944EE}"/>
                </a:ext>
              </a:extLst>
            </p:cNvPr>
            <p:cNvSpPr/>
            <p:nvPr/>
          </p:nvSpPr>
          <p:spPr>
            <a:xfrm>
              <a:off x="1289495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1D1106DE-B259-4807-ADAC-AC13801C59B9}"/>
              </a:ext>
            </a:extLst>
          </p:cNvPr>
          <p:cNvGrpSpPr/>
          <p:nvPr/>
        </p:nvGrpSpPr>
        <p:grpSpPr>
          <a:xfrm>
            <a:off x="1991221" y="2950644"/>
            <a:ext cx="388704" cy="307777"/>
            <a:chOff x="1709908" y="2290437"/>
            <a:chExt cx="388704" cy="307777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8AA0278D-2643-4BD1-B4A8-F4DF649F5B2F}"/>
                </a:ext>
              </a:extLst>
            </p:cNvPr>
            <p:cNvSpPr/>
            <p:nvPr/>
          </p:nvSpPr>
          <p:spPr>
            <a:xfrm>
              <a:off x="17560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CC9236C9-8318-474D-8767-9F37A4EDA7BB}"/>
                </a:ext>
              </a:extLst>
            </p:cNvPr>
            <p:cNvSpPr/>
            <p:nvPr/>
          </p:nvSpPr>
          <p:spPr>
            <a:xfrm>
              <a:off x="1709908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E5E93DED-CC5B-4073-8198-AB775179E515}"/>
              </a:ext>
            </a:extLst>
          </p:cNvPr>
          <p:cNvGrpSpPr/>
          <p:nvPr/>
        </p:nvGrpSpPr>
        <p:grpSpPr>
          <a:xfrm>
            <a:off x="2936523" y="3334174"/>
            <a:ext cx="356336" cy="338554"/>
            <a:chOff x="2551251" y="2280267"/>
            <a:chExt cx="356336" cy="338554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2529BF72-14A3-44CC-8C79-CF0947DB65B1}"/>
                </a:ext>
              </a:extLst>
            </p:cNvPr>
            <p:cNvSpPr/>
            <p:nvPr/>
          </p:nvSpPr>
          <p:spPr>
            <a:xfrm>
              <a:off x="2586755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DBCD93D8-48B1-4199-882A-C3DB26D74539}"/>
                </a:ext>
              </a:extLst>
            </p:cNvPr>
            <p:cNvSpPr/>
            <p:nvPr/>
          </p:nvSpPr>
          <p:spPr>
            <a:xfrm>
              <a:off x="2551251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458CDBE7-9038-44D0-96CE-E05A3A962F47}"/>
              </a:ext>
            </a:extLst>
          </p:cNvPr>
          <p:cNvGrpSpPr/>
          <p:nvPr/>
        </p:nvGrpSpPr>
        <p:grpSpPr>
          <a:xfrm>
            <a:off x="3325458" y="3334174"/>
            <a:ext cx="356336" cy="338554"/>
            <a:chOff x="2946536" y="2280267"/>
            <a:chExt cx="356336" cy="338554"/>
          </a:xfrm>
        </p:grpSpPr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09876D53-B0B0-44E7-9F91-B5F48288751A}"/>
                </a:ext>
              </a:extLst>
            </p:cNvPr>
            <p:cNvSpPr/>
            <p:nvPr/>
          </p:nvSpPr>
          <p:spPr>
            <a:xfrm>
              <a:off x="2977277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BFBAB63D-2944-4E28-B061-0B6019884AEB}"/>
                </a:ext>
              </a:extLst>
            </p:cNvPr>
            <p:cNvSpPr/>
            <p:nvPr/>
          </p:nvSpPr>
          <p:spPr>
            <a:xfrm>
              <a:off x="2946536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111B167B-F97C-4504-BDD7-CAAB8341A207}"/>
              </a:ext>
            </a:extLst>
          </p:cNvPr>
          <p:cNvGrpSpPr/>
          <p:nvPr/>
        </p:nvGrpSpPr>
        <p:grpSpPr>
          <a:xfrm>
            <a:off x="1602558" y="3344344"/>
            <a:ext cx="388704" cy="307777"/>
            <a:chOff x="1289495" y="2290437"/>
            <a:chExt cx="388704" cy="307777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33467AB5-3FE2-4970-8860-F08B4E0DF78D}"/>
                </a:ext>
              </a:extLst>
            </p:cNvPr>
            <p:cNvSpPr/>
            <p:nvPr/>
          </p:nvSpPr>
          <p:spPr>
            <a:xfrm>
              <a:off x="13369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396590C9-1B38-4017-A643-791B9C63A77F}"/>
                </a:ext>
              </a:extLst>
            </p:cNvPr>
            <p:cNvSpPr/>
            <p:nvPr/>
          </p:nvSpPr>
          <p:spPr>
            <a:xfrm>
              <a:off x="1289495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94F12D29-2782-43A6-851A-32BC97598CB3}"/>
              </a:ext>
            </a:extLst>
          </p:cNvPr>
          <p:cNvGrpSpPr/>
          <p:nvPr/>
        </p:nvGrpSpPr>
        <p:grpSpPr>
          <a:xfrm>
            <a:off x="1991221" y="3344344"/>
            <a:ext cx="388704" cy="307777"/>
            <a:chOff x="1709908" y="2290437"/>
            <a:chExt cx="388704" cy="307777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FC37BD0-F31A-4F3A-B25D-42BEBDF82FDD}"/>
                </a:ext>
              </a:extLst>
            </p:cNvPr>
            <p:cNvSpPr/>
            <p:nvPr/>
          </p:nvSpPr>
          <p:spPr>
            <a:xfrm>
              <a:off x="17560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5933F7E5-542E-480A-AA3E-88647280C42A}"/>
                </a:ext>
              </a:extLst>
            </p:cNvPr>
            <p:cNvSpPr/>
            <p:nvPr/>
          </p:nvSpPr>
          <p:spPr>
            <a:xfrm>
              <a:off x="1709908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9B9D6609-0110-4F07-9670-60B107FE9E8D}"/>
              </a:ext>
            </a:extLst>
          </p:cNvPr>
          <p:cNvGrpSpPr/>
          <p:nvPr/>
        </p:nvGrpSpPr>
        <p:grpSpPr>
          <a:xfrm>
            <a:off x="2936523" y="3721524"/>
            <a:ext cx="356336" cy="338554"/>
            <a:chOff x="2551251" y="2280267"/>
            <a:chExt cx="356336" cy="338554"/>
          </a:xfrm>
        </p:grpSpPr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354AFAD5-FA56-44E8-A8E1-0E2B1666A327}"/>
                </a:ext>
              </a:extLst>
            </p:cNvPr>
            <p:cNvSpPr/>
            <p:nvPr/>
          </p:nvSpPr>
          <p:spPr>
            <a:xfrm>
              <a:off x="2586755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58D9CE66-8B45-401A-927E-955A8A576BF8}"/>
                </a:ext>
              </a:extLst>
            </p:cNvPr>
            <p:cNvSpPr/>
            <p:nvPr/>
          </p:nvSpPr>
          <p:spPr>
            <a:xfrm>
              <a:off x="2551251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F656F394-C98F-46B3-9F18-88A2ABD04694}"/>
              </a:ext>
            </a:extLst>
          </p:cNvPr>
          <p:cNvGrpSpPr/>
          <p:nvPr/>
        </p:nvGrpSpPr>
        <p:grpSpPr>
          <a:xfrm>
            <a:off x="3325458" y="3721524"/>
            <a:ext cx="356336" cy="338554"/>
            <a:chOff x="2946536" y="2280267"/>
            <a:chExt cx="356336" cy="338554"/>
          </a:xfrm>
        </p:grpSpPr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8F5FF117-E9A8-42EE-A374-8A2375FC5C27}"/>
                </a:ext>
              </a:extLst>
            </p:cNvPr>
            <p:cNvSpPr/>
            <p:nvPr/>
          </p:nvSpPr>
          <p:spPr>
            <a:xfrm>
              <a:off x="2977277" y="2296728"/>
              <a:ext cx="300422" cy="300422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ACE36EBB-817D-4512-8748-50DAA379AC52}"/>
                </a:ext>
              </a:extLst>
            </p:cNvPr>
            <p:cNvSpPr/>
            <p:nvPr/>
          </p:nvSpPr>
          <p:spPr>
            <a:xfrm>
              <a:off x="2946536" y="2280267"/>
              <a:ext cx="35633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FB6C92DF-C0B3-4B3F-8CB0-4DD5333B752F}"/>
              </a:ext>
            </a:extLst>
          </p:cNvPr>
          <p:cNvGrpSpPr/>
          <p:nvPr/>
        </p:nvGrpSpPr>
        <p:grpSpPr>
          <a:xfrm>
            <a:off x="1602558" y="3731694"/>
            <a:ext cx="388704" cy="307777"/>
            <a:chOff x="1289495" y="2290437"/>
            <a:chExt cx="388704" cy="307777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1ED012EA-14D6-4D08-AF4E-5FC04D3D4D7D}"/>
                </a:ext>
              </a:extLst>
            </p:cNvPr>
            <p:cNvSpPr/>
            <p:nvPr/>
          </p:nvSpPr>
          <p:spPr>
            <a:xfrm>
              <a:off x="13369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290B1CC-F915-46A4-BBAD-4B0D9967EFCE}"/>
                </a:ext>
              </a:extLst>
            </p:cNvPr>
            <p:cNvSpPr/>
            <p:nvPr/>
          </p:nvSpPr>
          <p:spPr>
            <a:xfrm>
              <a:off x="1289495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8BF99202-6218-4515-94E0-3FEA3BFAFC33}"/>
              </a:ext>
            </a:extLst>
          </p:cNvPr>
          <p:cNvGrpSpPr/>
          <p:nvPr/>
        </p:nvGrpSpPr>
        <p:grpSpPr>
          <a:xfrm>
            <a:off x="1991221" y="3731694"/>
            <a:ext cx="388704" cy="307777"/>
            <a:chOff x="1709908" y="2290437"/>
            <a:chExt cx="388704" cy="307777"/>
          </a:xfrm>
        </p:grpSpPr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0FD50F08-C60E-44A9-B6B2-C4EE08A5E176}"/>
                </a:ext>
              </a:extLst>
            </p:cNvPr>
            <p:cNvSpPr/>
            <p:nvPr/>
          </p:nvSpPr>
          <p:spPr>
            <a:xfrm>
              <a:off x="1756012" y="2296728"/>
              <a:ext cx="300422" cy="300422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7BBB0F51-4F58-4817-8EF3-9A4EE83A150E}"/>
                </a:ext>
              </a:extLst>
            </p:cNvPr>
            <p:cNvSpPr/>
            <p:nvPr/>
          </p:nvSpPr>
          <p:spPr>
            <a:xfrm>
              <a:off x="1709908" y="2290437"/>
              <a:ext cx="38870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pic>
        <p:nvPicPr>
          <p:cNvPr id="182" name="Picture 181">
            <a:extLst>
              <a:ext uri="{FF2B5EF4-FFF2-40B4-BE49-F238E27FC236}">
                <a16:creationId xmlns:a16="http://schemas.microsoft.com/office/drawing/2014/main" id="{DA27F89E-A578-41EC-B41E-A6A3E9D23C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46781" y="2631022"/>
            <a:ext cx="152928" cy="1122702"/>
          </a:xfrm>
          <a:prstGeom prst="rect">
            <a:avLst/>
          </a:prstGeom>
        </p:spPr>
      </p:pic>
      <p:grpSp>
        <p:nvGrpSpPr>
          <p:cNvPr id="183" name="Group 182">
            <a:extLst>
              <a:ext uri="{FF2B5EF4-FFF2-40B4-BE49-F238E27FC236}">
                <a16:creationId xmlns:a16="http://schemas.microsoft.com/office/drawing/2014/main" id="{E31D6357-2D31-4AD3-89AB-77AF7C0A9FF7}"/>
              </a:ext>
            </a:extLst>
          </p:cNvPr>
          <p:cNvGrpSpPr/>
          <p:nvPr/>
        </p:nvGrpSpPr>
        <p:grpSpPr>
          <a:xfrm>
            <a:off x="6856984" y="3107200"/>
            <a:ext cx="594850" cy="152928"/>
            <a:chOff x="3091909" y="5440258"/>
            <a:chExt cx="653146" cy="167915"/>
          </a:xfrm>
        </p:grpSpPr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854D14E9-1C76-4A95-9DD9-01B8E79443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091637" y="5440530"/>
              <a:ext cx="167915" cy="167371"/>
            </a:xfrm>
            <a:prstGeom prst="rect">
              <a:avLst/>
            </a:prstGeom>
          </p:spPr>
        </p:pic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2EB597E7-1842-43C5-B867-9FA2E2470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336112" y="5440530"/>
              <a:ext cx="167915" cy="167371"/>
            </a:xfrm>
            <a:prstGeom prst="rect">
              <a:avLst/>
            </a:prstGeom>
          </p:spPr>
        </p:pic>
        <p:pic>
          <p:nvPicPr>
            <p:cNvPr id="186" name="Picture 185">
              <a:extLst>
                <a:ext uri="{FF2B5EF4-FFF2-40B4-BE49-F238E27FC236}">
                  <a16:creationId xmlns:a16="http://schemas.microsoft.com/office/drawing/2014/main" id="{A64E2DD5-0FEC-456F-B5AA-D4B477503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577412" y="5440530"/>
              <a:ext cx="167915" cy="167371"/>
            </a:xfrm>
            <a:prstGeom prst="rect">
              <a:avLst/>
            </a:prstGeom>
          </p:spPr>
        </p:pic>
      </p:grpSp>
      <p:pic>
        <p:nvPicPr>
          <p:cNvPr id="187" name="Picture 186">
            <a:extLst>
              <a:ext uri="{FF2B5EF4-FFF2-40B4-BE49-F238E27FC236}">
                <a16:creationId xmlns:a16="http://schemas.microsoft.com/office/drawing/2014/main" id="{1717CBEE-3261-421C-838A-69C6690667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46781" y="3063593"/>
            <a:ext cx="152928" cy="1122702"/>
          </a:xfrm>
          <a:prstGeom prst="rect">
            <a:avLst/>
          </a:prstGeom>
        </p:spPr>
      </p:pic>
      <p:grpSp>
        <p:nvGrpSpPr>
          <p:cNvPr id="188" name="Group 187">
            <a:extLst>
              <a:ext uri="{FF2B5EF4-FFF2-40B4-BE49-F238E27FC236}">
                <a16:creationId xmlns:a16="http://schemas.microsoft.com/office/drawing/2014/main" id="{0466DF06-01AE-4A02-9C71-3E674F6A0D3C}"/>
              </a:ext>
            </a:extLst>
          </p:cNvPr>
          <p:cNvGrpSpPr/>
          <p:nvPr/>
        </p:nvGrpSpPr>
        <p:grpSpPr>
          <a:xfrm>
            <a:off x="6856984" y="3539771"/>
            <a:ext cx="594850" cy="152928"/>
            <a:chOff x="3091909" y="5440258"/>
            <a:chExt cx="653146" cy="167915"/>
          </a:xfrm>
        </p:grpSpPr>
        <p:pic>
          <p:nvPicPr>
            <p:cNvPr id="189" name="Picture 188">
              <a:extLst>
                <a:ext uri="{FF2B5EF4-FFF2-40B4-BE49-F238E27FC236}">
                  <a16:creationId xmlns:a16="http://schemas.microsoft.com/office/drawing/2014/main" id="{B5CBDA84-7BC6-4239-94DD-255BBDD715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091637" y="5440530"/>
              <a:ext cx="167915" cy="167371"/>
            </a:xfrm>
            <a:prstGeom prst="rect">
              <a:avLst/>
            </a:prstGeom>
          </p:spPr>
        </p:pic>
        <p:pic>
          <p:nvPicPr>
            <p:cNvPr id="190" name="Picture 189">
              <a:extLst>
                <a:ext uri="{FF2B5EF4-FFF2-40B4-BE49-F238E27FC236}">
                  <a16:creationId xmlns:a16="http://schemas.microsoft.com/office/drawing/2014/main" id="{FCDF5C05-811B-424F-9785-54387D3CDE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336112" y="5440530"/>
              <a:ext cx="167915" cy="167371"/>
            </a:xfrm>
            <a:prstGeom prst="rect">
              <a:avLst/>
            </a:prstGeom>
          </p:spPr>
        </p:pic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0BFCBE40-7186-4629-9531-A2770792DD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577412" y="5440530"/>
              <a:ext cx="167915" cy="167371"/>
            </a:xfrm>
            <a:prstGeom prst="rect">
              <a:avLst/>
            </a:prstGeom>
          </p:spPr>
        </p:pic>
      </p:grp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0D819D5-DC0D-4451-8EA9-82A2ACEFE99F}"/>
              </a:ext>
            </a:extLst>
          </p:cNvPr>
          <p:cNvSpPr/>
          <p:nvPr/>
        </p:nvSpPr>
        <p:spPr>
          <a:xfrm>
            <a:off x="1972950" y="4803307"/>
            <a:ext cx="364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289506F6-34FA-45A3-BB9F-7EF66C0D0F83}"/>
              </a:ext>
            </a:extLst>
          </p:cNvPr>
          <p:cNvSpPr/>
          <p:nvPr/>
        </p:nvSpPr>
        <p:spPr>
          <a:xfrm>
            <a:off x="2984602" y="4803307"/>
            <a:ext cx="396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6DC26AD6-3C8B-42B3-838D-654A498E3769}"/>
              </a:ext>
            </a:extLst>
          </p:cNvPr>
          <p:cNvSpPr/>
          <p:nvPr/>
        </p:nvSpPr>
        <p:spPr>
          <a:xfrm>
            <a:off x="1314895" y="4728756"/>
            <a:ext cx="650352" cy="6503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85F5022B-46C0-48F2-B928-9A87ED28D879}"/>
              </a:ext>
            </a:extLst>
          </p:cNvPr>
          <p:cNvSpPr/>
          <p:nvPr/>
        </p:nvSpPr>
        <p:spPr>
          <a:xfrm>
            <a:off x="2340644" y="4728756"/>
            <a:ext cx="650352" cy="6503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D8E4B736-8D4F-4255-868E-CD61232A0892}"/>
              </a:ext>
            </a:extLst>
          </p:cNvPr>
          <p:cNvSpPr/>
          <p:nvPr/>
        </p:nvSpPr>
        <p:spPr>
          <a:xfrm>
            <a:off x="3366393" y="4728756"/>
            <a:ext cx="650352" cy="6503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1723268-2A12-4085-AFFC-F5E7889449D1}"/>
              </a:ext>
            </a:extLst>
          </p:cNvPr>
          <p:cNvSpPr/>
          <p:nvPr/>
        </p:nvSpPr>
        <p:spPr>
          <a:xfrm>
            <a:off x="1339041" y="4785893"/>
            <a:ext cx="6174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9541"/>
                </a:solidFill>
              </a:rPr>
              <a:t>22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83DACB8F-2D40-486D-B282-46CE0339B33D}"/>
              </a:ext>
            </a:extLst>
          </p:cNvPr>
          <p:cNvSpPr/>
          <p:nvPr/>
        </p:nvSpPr>
        <p:spPr>
          <a:xfrm>
            <a:off x="2422329" y="4785893"/>
            <a:ext cx="471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9541"/>
                </a:solidFill>
              </a:rPr>
              <a:t>4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A2F14DE9-D8B8-4F1E-A43E-A459A750A8B9}"/>
              </a:ext>
            </a:extLst>
          </p:cNvPr>
          <p:cNvSpPr/>
          <p:nvPr/>
        </p:nvSpPr>
        <p:spPr>
          <a:xfrm>
            <a:off x="3365141" y="4785893"/>
            <a:ext cx="669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9541"/>
                </a:solidFill>
              </a:rPr>
              <a:t>88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5" grpId="0"/>
      <p:bldP spid="125" grpId="0"/>
      <p:bldP spid="118" grpId="0"/>
      <p:bldP spid="119" grpId="0"/>
      <p:bldP spid="1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id="{54811ED7-4F4F-48AA-8F1E-F7B8D6AA17F7}"/>
              </a:ext>
            </a:extLst>
          </p:cNvPr>
          <p:cNvSpPr txBox="1"/>
          <p:nvPr/>
        </p:nvSpPr>
        <p:spPr>
          <a:xfrm>
            <a:off x="755650" y="2113544"/>
            <a:ext cx="7632699" cy="2319119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FE673-9859-440C-8FE8-712F3BA152CC}"/>
              </a:ext>
            </a:extLst>
          </p:cNvPr>
          <p:cNvSpPr txBox="1"/>
          <p:nvPr/>
        </p:nvSpPr>
        <p:spPr>
          <a:xfrm>
            <a:off x="1248582" y="2831828"/>
            <a:ext cx="2797716" cy="882550"/>
          </a:xfrm>
          <a:prstGeom prst="rect">
            <a:avLst/>
          </a:prstGeom>
          <a:solidFill>
            <a:schemeClr val="bg1"/>
          </a:solidFill>
          <a:ln w="28575">
            <a:solidFill>
              <a:srgbClr val="F18214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360521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30" y="670981"/>
            <a:ext cx="31577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2 Digits by 1 Digit (1)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60521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41438"/>
            <a:ext cx="7632700" cy="772107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How would you use place value counters to represent the calculation and find the answer?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92CCBE3-C06F-4B5B-AB10-F99DF319B4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429731"/>
              </p:ext>
            </p:extLst>
          </p:nvPr>
        </p:nvGraphicFramePr>
        <p:xfrm>
          <a:off x="4700039" y="2341061"/>
          <a:ext cx="3493170" cy="1864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6585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746585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</a:tblGrid>
              <a:tr h="3294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Tens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947" marR="5894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Ones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947" marR="58947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340708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180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3C1406E6-E892-4F61-B9A0-C6295FD8519B}"/>
              </a:ext>
            </a:extLst>
          </p:cNvPr>
          <p:cNvSpPr/>
          <p:nvPr/>
        </p:nvSpPr>
        <p:spPr>
          <a:xfrm>
            <a:off x="1455643" y="2980716"/>
            <a:ext cx="16514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200" dirty="0">
                <a:ea typeface="Calibri" panose="020F0502020204030204" pitchFamily="34" charset="0"/>
                <a:cs typeface="Calibri" panose="020F0502020204030204" pitchFamily="34" charset="0"/>
              </a:rPr>
              <a:t>21 × 3 =</a:t>
            </a:r>
            <a:endParaRPr lang="en-GB" sz="3200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163E797-1807-4602-B49F-04DEBA682C2A}"/>
              </a:ext>
            </a:extLst>
          </p:cNvPr>
          <p:cNvSpPr/>
          <p:nvPr/>
        </p:nvSpPr>
        <p:spPr>
          <a:xfrm>
            <a:off x="3115236" y="2945281"/>
            <a:ext cx="655644" cy="65564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BE8D1CFA-3AC5-4CD1-9C2A-9CE7EC73DE00}"/>
              </a:ext>
            </a:extLst>
          </p:cNvPr>
          <p:cNvSpPr/>
          <p:nvPr/>
        </p:nvSpPr>
        <p:spPr>
          <a:xfrm>
            <a:off x="3123356" y="2980716"/>
            <a:ext cx="6254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9541"/>
                </a:solidFill>
              </a:rPr>
              <a:t>63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06E4122-6656-4033-AE48-37CF661E9792}"/>
              </a:ext>
            </a:extLst>
          </p:cNvPr>
          <p:cNvGrpSpPr/>
          <p:nvPr/>
        </p:nvGrpSpPr>
        <p:grpSpPr>
          <a:xfrm>
            <a:off x="5112893" y="2732614"/>
            <a:ext cx="2426574" cy="1400774"/>
            <a:chOff x="5139020" y="3265207"/>
            <a:chExt cx="2426574" cy="1400774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2413D1B-3290-41B1-8E0C-9DC8C9869C1F}"/>
                </a:ext>
              </a:extLst>
            </p:cNvPr>
            <p:cNvGrpSpPr/>
            <p:nvPr/>
          </p:nvGrpSpPr>
          <p:grpSpPr>
            <a:xfrm>
              <a:off x="7181403" y="3265207"/>
              <a:ext cx="384191" cy="384191"/>
              <a:chOff x="6968667" y="3265207"/>
              <a:chExt cx="384191" cy="384191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6C8D693E-E753-48D0-856E-BDD59BC7278F}"/>
                  </a:ext>
                </a:extLst>
              </p:cNvPr>
              <p:cNvSpPr/>
              <p:nvPr/>
            </p:nvSpPr>
            <p:spPr>
              <a:xfrm>
                <a:off x="6968667" y="3265207"/>
                <a:ext cx="384191" cy="384191"/>
              </a:xfrm>
              <a:prstGeom prst="ellipse">
                <a:avLst/>
              </a:prstGeom>
              <a:solidFill>
                <a:srgbClr val="E52122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7D4736BF-6FB6-4248-B0B1-AE3DC10F7F03}"/>
                  </a:ext>
                </a:extLst>
              </p:cNvPr>
              <p:cNvSpPr/>
              <p:nvPr/>
            </p:nvSpPr>
            <p:spPr>
              <a:xfrm>
                <a:off x="6984943" y="3277907"/>
                <a:ext cx="344518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9AF49E2-A6DB-4214-967C-B15556A0DF11}"/>
                </a:ext>
              </a:extLst>
            </p:cNvPr>
            <p:cNvGrpSpPr/>
            <p:nvPr/>
          </p:nvGrpSpPr>
          <p:grpSpPr>
            <a:xfrm>
              <a:off x="5139020" y="3265791"/>
              <a:ext cx="384191" cy="384190"/>
              <a:chOff x="5129406" y="3265791"/>
              <a:chExt cx="384191" cy="384190"/>
            </a:xfrm>
          </p:grpSpPr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731CF77C-299B-4FA1-ACBB-C4EF556438CF}"/>
                  </a:ext>
                </a:extLst>
              </p:cNvPr>
              <p:cNvSpPr/>
              <p:nvPr/>
            </p:nvSpPr>
            <p:spPr>
              <a:xfrm>
                <a:off x="5129406" y="3265791"/>
                <a:ext cx="384191" cy="384190"/>
              </a:xfrm>
              <a:prstGeom prst="ellipse">
                <a:avLst/>
              </a:prstGeom>
              <a:solidFill>
                <a:srgbClr val="E9C501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D565C673-AF38-4D4D-9D36-0F9DA9B3B535}"/>
                  </a:ext>
                </a:extLst>
              </p:cNvPr>
              <p:cNvSpPr/>
              <p:nvPr/>
            </p:nvSpPr>
            <p:spPr>
              <a:xfrm>
                <a:off x="5129406" y="3297588"/>
                <a:ext cx="37581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3F497A4-34E5-4A78-85C8-F3A346BD5BB1}"/>
                </a:ext>
              </a:extLst>
            </p:cNvPr>
            <p:cNvGrpSpPr/>
            <p:nvPr/>
          </p:nvGrpSpPr>
          <p:grpSpPr>
            <a:xfrm>
              <a:off x="5633954" y="3265791"/>
              <a:ext cx="384191" cy="384190"/>
              <a:chOff x="5662440" y="3265791"/>
              <a:chExt cx="384191" cy="384190"/>
            </a:xfrm>
          </p:grpSpPr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4A80C397-4F58-44FE-94D7-232B98E982C8}"/>
                  </a:ext>
                </a:extLst>
              </p:cNvPr>
              <p:cNvSpPr/>
              <p:nvPr/>
            </p:nvSpPr>
            <p:spPr>
              <a:xfrm>
                <a:off x="5662440" y="3265791"/>
                <a:ext cx="384191" cy="384190"/>
              </a:xfrm>
              <a:prstGeom prst="ellipse">
                <a:avLst/>
              </a:prstGeom>
              <a:solidFill>
                <a:srgbClr val="E9C501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50E7A503-2E60-4E72-9E12-DCDFBBBF1C28}"/>
                  </a:ext>
                </a:extLst>
              </p:cNvPr>
              <p:cNvSpPr/>
              <p:nvPr/>
            </p:nvSpPr>
            <p:spPr>
              <a:xfrm>
                <a:off x="5664119" y="3297588"/>
                <a:ext cx="37581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D665A00C-727D-4F7D-8904-5E61FEC79B3D}"/>
                </a:ext>
              </a:extLst>
            </p:cNvPr>
            <p:cNvGrpSpPr/>
            <p:nvPr/>
          </p:nvGrpSpPr>
          <p:grpSpPr>
            <a:xfrm>
              <a:off x="7181403" y="3766857"/>
              <a:ext cx="384191" cy="384191"/>
              <a:chOff x="6968667" y="3265207"/>
              <a:chExt cx="384191" cy="384191"/>
            </a:xfrm>
          </p:grpSpPr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7205194F-8B2D-45AE-B491-7810D45C0545}"/>
                  </a:ext>
                </a:extLst>
              </p:cNvPr>
              <p:cNvSpPr/>
              <p:nvPr/>
            </p:nvSpPr>
            <p:spPr>
              <a:xfrm>
                <a:off x="6968667" y="3265207"/>
                <a:ext cx="384191" cy="384191"/>
              </a:xfrm>
              <a:prstGeom prst="ellipse">
                <a:avLst/>
              </a:prstGeom>
              <a:solidFill>
                <a:srgbClr val="E52122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AA965ED7-3A64-4301-AA0B-5DCDB0359828}"/>
                  </a:ext>
                </a:extLst>
              </p:cNvPr>
              <p:cNvSpPr/>
              <p:nvPr/>
            </p:nvSpPr>
            <p:spPr>
              <a:xfrm>
                <a:off x="6984943" y="3277907"/>
                <a:ext cx="344518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0D716428-C2FD-4172-A09F-837B03311FCF}"/>
                </a:ext>
              </a:extLst>
            </p:cNvPr>
            <p:cNvGrpSpPr/>
            <p:nvPr/>
          </p:nvGrpSpPr>
          <p:grpSpPr>
            <a:xfrm>
              <a:off x="5139020" y="3767441"/>
              <a:ext cx="384191" cy="384190"/>
              <a:chOff x="5129406" y="3265791"/>
              <a:chExt cx="384191" cy="384190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9B6C8E23-4C9C-4D7F-B57D-D4407C5F9EC3}"/>
                  </a:ext>
                </a:extLst>
              </p:cNvPr>
              <p:cNvSpPr/>
              <p:nvPr/>
            </p:nvSpPr>
            <p:spPr>
              <a:xfrm>
                <a:off x="5129406" y="3265791"/>
                <a:ext cx="384191" cy="384190"/>
              </a:xfrm>
              <a:prstGeom prst="ellipse">
                <a:avLst/>
              </a:prstGeom>
              <a:solidFill>
                <a:srgbClr val="E9C501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FAA7B901-C2F4-4132-BC1A-32CA165B2A13}"/>
                  </a:ext>
                </a:extLst>
              </p:cNvPr>
              <p:cNvSpPr/>
              <p:nvPr/>
            </p:nvSpPr>
            <p:spPr>
              <a:xfrm>
                <a:off x="5129406" y="3297588"/>
                <a:ext cx="37581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8B1DA34A-F86B-4220-A51E-9EA43F1FB4B8}"/>
                </a:ext>
              </a:extLst>
            </p:cNvPr>
            <p:cNvGrpSpPr/>
            <p:nvPr/>
          </p:nvGrpSpPr>
          <p:grpSpPr>
            <a:xfrm>
              <a:off x="5633954" y="3767441"/>
              <a:ext cx="384191" cy="384190"/>
              <a:chOff x="5662440" y="3265791"/>
              <a:chExt cx="384191" cy="384190"/>
            </a:xfrm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EB9AB1C8-09CF-4D79-A54D-2180B45D17BB}"/>
                  </a:ext>
                </a:extLst>
              </p:cNvPr>
              <p:cNvSpPr/>
              <p:nvPr/>
            </p:nvSpPr>
            <p:spPr>
              <a:xfrm>
                <a:off x="5662440" y="3265791"/>
                <a:ext cx="384191" cy="384190"/>
              </a:xfrm>
              <a:prstGeom prst="ellipse">
                <a:avLst/>
              </a:prstGeom>
              <a:solidFill>
                <a:srgbClr val="E9C501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AC636441-D4FA-4A60-971B-F9F25965BA2A}"/>
                  </a:ext>
                </a:extLst>
              </p:cNvPr>
              <p:cNvSpPr/>
              <p:nvPr/>
            </p:nvSpPr>
            <p:spPr>
              <a:xfrm>
                <a:off x="5664119" y="3297588"/>
                <a:ext cx="37581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9F99CABF-308B-4D64-852B-10528763D8D7}"/>
                </a:ext>
              </a:extLst>
            </p:cNvPr>
            <p:cNvGrpSpPr/>
            <p:nvPr/>
          </p:nvGrpSpPr>
          <p:grpSpPr>
            <a:xfrm>
              <a:off x="7181403" y="4281207"/>
              <a:ext cx="384191" cy="384191"/>
              <a:chOff x="6968667" y="3265207"/>
              <a:chExt cx="384191" cy="384191"/>
            </a:xfrm>
          </p:grpSpPr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A7652317-86F8-475B-BAAA-91FA6C87F08E}"/>
                  </a:ext>
                </a:extLst>
              </p:cNvPr>
              <p:cNvSpPr/>
              <p:nvPr/>
            </p:nvSpPr>
            <p:spPr>
              <a:xfrm>
                <a:off x="6968667" y="3265207"/>
                <a:ext cx="384191" cy="384191"/>
              </a:xfrm>
              <a:prstGeom prst="ellipse">
                <a:avLst/>
              </a:prstGeom>
              <a:solidFill>
                <a:srgbClr val="E52122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E868AA63-3A5D-4D4C-A926-B9C0CFC4D970}"/>
                  </a:ext>
                </a:extLst>
              </p:cNvPr>
              <p:cNvSpPr/>
              <p:nvPr/>
            </p:nvSpPr>
            <p:spPr>
              <a:xfrm>
                <a:off x="6984943" y="3277907"/>
                <a:ext cx="344518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6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B2553270-A21D-42C5-923F-BDDCE1B86900}"/>
                </a:ext>
              </a:extLst>
            </p:cNvPr>
            <p:cNvGrpSpPr/>
            <p:nvPr/>
          </p:nvGrpSpPr>
          <p:grpSpPr>
            <a:xfrm>
              <a:off x="5139020" y="4281791"/>
              <a:ext cx="384191" cy="384190"/>
              <a:chOff x="5129406" y="3265791"/>
              <a:chExt cx="384191" cy="384190"/>
            </a:xfrm>
          </p:grpSpPr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08823DDA-6053-4CCC-AE5C-AE23D22870A6}"/>
                  </a:ext>
                </a:extLst>
              </p:cNvPr>
              <p:cNvSpPr/>
              <p:nvPr/>
            </p:nvSpPr>
            <p:spPr>
              <a:xfrm>
                <a:off x="5129406" y="3265791"/>
                <a:ext cx="384191" cy="384190"/>
              </a:xfrm>
              <a:prstGeom prst="ellipse">
                <a:avLst/>
              </a:prstGeom>
              <a:solidFill>
                <a:srgbClr val="E9C501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1B736810-F292-456D-9A3F-752B03AA977E}"/>
                  </a:ext>
                </a:extLst>
              </p:cNvPr>
              <p:cNvSpPr/>
              <p:nvPr/>
            </p:nvSpPr>
            <p:spPr>
              <a:xfrm>
                <a:off x="5129406" y="3297588"/>
                <a:ext cx="37581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E339B14F-99EB-4B5E-8ABD-75CCF2B7D0D9}"/>
                </a:ext>
              </a:extLst>
            </p:cNvPr>
            <p:cNvGrpSpPr/>
            <p:nvPr/>
          </p:nvGrpSpPr>
          <p:grpSpPr>
            <a:xfrm>
              <a:off x="5633954" y="4281791"/>
              <a:ext cx="384191" cy="384190"/>
              <a:chOff x="5662440" y="3265791"/>
              <a:chExt cx="384191" cy="384190"/>
            </a:xfrm>
          </p:grpSpPr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CDFCAB65-FC81-4314-9F82-5B91424B7CC9}"/>
                  </a:ext>
                </a:extLst>
              </p:cNvPr>
              <p:cNvSpPr/>
              <p:nvPr/>
            </p:nvSpPr>
            <p:spPr>
              <a:xfrm>
                <a:off x="5662440" y="3265791"/>
                <a:ext cx="384191" cy="384190"/>
              </a:xfrm>
              <a:prstGeom prst="ellipse">
                <a:avLst/>
              </a:prstGeom>
              <a:solidFill>
                <a:srgbClr val="E9C501"/>
              </a:solidFill>
              <a:ln>
                <a:solidFill>
                  <a:srgbClr val="24242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2FE048A1-1D9C-4442-82BC-CC37C73FB58B}"/>
                  </a:ext>
                </a:extLst>
              </p:cNvPr>
              <p:cNvSpPr/>
              <p:nvPr/>
            </p:nvSpPr>
            <p:spPr>
              <a:xfrm>
                <a:off x="5664119" y="3297588"/>
                <a:ext cx="37581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3997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id="{54811ED7-4F4F-48AA-8F1E-F7B8D6AA17F7}"/>
              </a:ext>
            </a:extLst>
          </p:cNvPr>
          <p:cNvSpPr txBox="1"/>
          <p:nvPr/>
        </p:nvSpPr>
        <p:spPr>
          <a:xfrm>
            <a:off x="755650" y="1805769"/>
            <a:ext cx="7632699" cy="4287057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360521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30" y="670981"/>
            <a:ext cx="31577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2 Digits by 1 Digit (1)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60521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41438"/>
            <a:ext cx="7632700" cy="772107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Use place value counters or base ten to find the answer to this calculation. Then, show the answer as column multiplication.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92CCBE3-C06F-4B5B-AB10-F99DF319B4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590221"/>
              </p:ext>
            </p:extLst>
          </p:nvPr>
        </p:nvGraphicFramePr>
        <p:xfrm>
          <a:off x="4549821" y="2342605"/>
          <a:ext cx="3493170" cy="1337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6585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746585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</a:tblGrid>
              <a:tr h="3142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Tens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947" marR="5894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Ones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947" marR="58947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18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B2413D1B-3290-41B1-8E0C-9DC8C9869C1F}"/>
              </a:ext>
            </a:extLst>
          </p:cNvPr>
          <p:cNvGrpSpPr/>
          <p:nvPr/>
        </p:nvGrpSpPr>
        <p:grpSpPr>
          <a:xfrm>
            <a:off x="7205447" y="2725816"/>
            <a:ext cx="384191" cy="384191"/>
            <a:chOff x="6968667" y="3265207"/>
            <a:chExt cx="384191" cy="384191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6C8D693E-E753-48D0-856E-BDD59BC7278F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D4736BF-6FB6-4248-B0B1-AE3DC10F7F03}"/>
                </a:ext>
              </a:extLst>
            </p:cNvPr>
            <p:cNvSpPr/>
            <p:nvPr/>
          </p:nvSpPr>
          <p:spPr>
            <a:xfrm>
              <a:off x="6984943" y="3277907"/>
              <a:ext cx="34451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665A00C-727D-4F7D-8904-5E61FEC79B3D}"/>
              </a:ext>
            </a:extLst>
          </p:cNvPr>
          <p:cNvGrpSpPr/>
          <p:nvPr/>
        </p:nvGrpSpPr>
        <p:grpSpPr>
          <a:xfrm>
            <a:off x="7205447" y="3231367"/>
            <a:ext cx="384191" cy="384191"/>
            <a:chOff x="6968667" y="3265207"/>
            <a:chExt cx="384191" cy="384191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7205194F-8B2D-45AE-B491-7810D45C0545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A965ED7-3A64-4301-AA0B-5DCDB0359828}"/>
                </a:ext>
              </a:extLst>
            </p:cNvPr>
            <p:cNvSpPr/>
            <p:nvPr/>
          </p:nvSpPr>
          <p:spPr>
            <a:xfrm>
              <a:off x="6984943" y="3277907"/>
              <a:ext cx="34451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0D716428-C2FD-4172-A09F-837B03311FCF}"/>
              </a:ext>
            </a:extLst>
          </p:cNvPr>
          <p:cNvGrpSpPr/>
          <p:nvPr/>
        </p:nvGrpSpPr>
        <p:grpSpPr>
          <a:xfrm>
            <a:off x="4727540" y="3231367"/>
            <a:ext cx="384191" cy="384190"/>
            <a:chOff x="5129406" y="3265791"/>
            <a:chExt cx="384191" cy="38419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9B6C8E23-4C9C-4D7F-B57D-D4407C5F9EC3}"/>
                </a:ext>
              </a:extLst>
            </p:cNvPr>
            <p:cNvSpPr/>
            <p:nvPr/>
          </p:nvSpPr>
          <p:spPr>
            <a:xfrm>
              <a:off x="5129406" y="3265791"/>
              <a:ext cx="384191" cy="384190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AA7B901-C2F4-4132-BC1A-32CA165B2A13}"/>
                </a:ext>
              </a:extLst>
            </p:cNvPr>
            <p:cNvSpPr/>
            <p:nvPr/>
          </p:nvSpPr>
          <p:spPr>
            <a:xfrm>
              <a:off x="5129406" y="3297588"/>
              <a:ext cx="3758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8B1DA34A-F86B-4220-A51E-9EA43F1FB4B8}"/>
              </a:ext>
            </a:extLst>
          </p:cNvPr>
          <p:cNvGrpSpPr/>
          <p:nvPr/>
        </p:nvGrpSpPr>
        <p:grpSpPr>
          <a:xfrm>
            <a:off x="5223202" y="3231367"/>
            <a:ext cx="384191" cy="384190"/>
            <a:chOff x="5662440" y="3265791"/>
            <a:chExt cx="384191" cy="38419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EB9AB1C8-09CF-4D79-A54D-2180B45D17BB}"/>
                </a:ext>
              </a:extLst>
            </p:cNvPr>
            <p:cNvSpPr/>
            <p:nvPr/>
          </p:nvSpPr>
          <p:spPr>
            <a:xfrm>
              <a:off x="5662440" y="3265791"/>
              <a:ext cx="384191" cy="384190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AC636441-D4FA-4A60-971B-F9F25965BA2A}"/>
                </a:ext>
              </a:extLst>
            </p:cNvPr>
            <p:cNvSpPr/>
            <p:nvPr/>
          </p:nvSpPr>
          <p:spPr>
            <a:xfrm>
              <a:off x="5664119" y="3297588"/>
              <a:ext cx="3758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72376398-8CDB-489A-B1C8-36ACB8331D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302955"/>
              </p:ext>
            </p:extLst>
          </p:nvPr>
        </p:nvGraphicFramePr>
        <p:xfrm>
          <a:off x="1523913" y="2830809"/>
          <a:ext cx="2081301" cy="20762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3767">
                  <a:extLst>
                    <a:ext uri="{9D8B030D-6E8A-4147-A177-3AD203B41FA5}">
                      <a16:colId xmlns:a16="http://schemas.microsoft.com/office/drawing/2014/main" val="3293519950"/>
                    </a:ext>
                  </a:extLst>
                </a:gridCol>
                <a:gridCol w="693767">
                  <a:extLst>
                    <a:ext uri="{9D8B030D-6E8A-4147-A177-3AD203B41FA5}">
                      <a16:colId xmlns:a16="http://schemas.microsoft.com/office/drawing/2014/main" val="2800918580"/>
                    </a:ext>
                  </a:extLst>
                </a:gridCol>
                <a:gridCol w="693767">
                  <a:extLst>
                    <a:ext uri="{9D8B030D-6E8A-4147-A177-3AD203B41FA5}">
                      <a16:colId xmlns:a16="http://schemas.microsoft.com/office/drawing/2014/main" val="3241071773"/>
                    </a:ext>
                  </a:extLst>
                </a:gridCol>
              </a:tblGrid>
              <a:tr h="692067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latin typeface="+mn-lt"/>
                        </a:rPr>
                        <a:t>3</a:t>
                      </a: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latin typeface="+mn-lt"/>
                        </a:rPr>
                        <a:t>2</a:t>
                      </a: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466287"/>
                  </a:ext>
                </a:extLst>
              </a:tr>
              <a:tr h="6920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0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×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latin typeface="+mn-lt"/>
                        </a:rPr>
                        <a:t>2</a:t>
                      </a: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641460"/>
                  </a:ext>
                </a:extLst>
              </a:tr>
              <a:tr h="692067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marL="159639" marR="159639" marT="79819" marB="79819" anchor="ctr">
                    <a:lnL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DB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424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4903630"/>
                  </a:ext>
                </a:extLst>
              </a:tr>
            </a:tbl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71F203BD-4DFB-4B8F-BF41-0C4B13CE3C2F}"/>
              </a:ext>
            </a:extLst>
          </p:cNvPr>
          <p:cNvSpPr/>
          <p:nvPr/>
        </p:nvSpPr>
        <p:spPr>
          <a:xfrm>
            <a:off x="2274877" y="4280828"/>
            <a:ext cx="579371" cy="5763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8743A"/>
                </a:solidFill>
              </a:rPr>
              <a:t>6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95AFE25-F7AB-46AB-AD2B-A448135FF46C}"/>
              </a:ext>
            </a:extLst>
          </p:cNvPr>
          <p:cNvSpPr/>
          <p:nvPr/>
        </p:nvSpPr>
        <p:spPr>
          <a:xfrm>
            <a:off x="2955456" y="4281260"/>
            <a:ext cx="579371" cy="5763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8743A"/>
                </a:solidFill>
              </a:rPr>
              <a:t>4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96723AF4-C03D-48CA-A182-BC51C7A43C14}"/>
              </a:ext>
            </a:extLst>
          </p:cNvPr>
          <p:cNvGrpSpPr/>
          <p:nvPr/>
        </p:nvGrpSpPr>
        <p:grpSpPr>
          <a:xfrm>
            <a:off x="5718863" y="3231367"/>
            <a:ext cx="384191" cy="384190"/>
            <a:chOff x="5662440" y="3265791"/>
            <a:chExt cx="384191" cy="384190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A0DC9BD-8710-41E3-AB09-7655C2E52A2E}"/>
                </a:ext>
              </a:extLst>
            </p:cNvPr>
            <p:cNvSpPr/>
            <p:nvPr/>
          </p:nvSpPr>
          <p:spPr>
            <a:xfrm>
              <a:off x="5662440" y="3265791"/>
              <a:ext cx="384191" cy="384190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DBCE67B-FA74-4E9E-907A-0DB0DE4A56A5}"/>
                </a:ext>
              </a:extLst>
            </p:cNvPr>
            <p:cNvSpPr/>
            <p:nvPr/>
          </p:nvSpPr>
          <p:spPr>
            <a:xfrm>
              <a:off x="5664119" y="3297588"/>
              <a:ext cx="3758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F5266F3F-3BA2-419E-B4BB-E00692350543}"/>
              </a:ext>
            </a:extLst>
          </p:cNvPr>
          <p:cNvGrpSpPr/>
          <p:nvPr/>
        </p:nvGrpSpPr>
        <p:grpSpPr>
          <a:xfrm>
            <a:off x="6735184" y="2725816"/>
            <a:ext cx="384191" cy="384191"/>
            <a:chOff x="6968667" y="3265207"/>
            <a:chExt cx="384191" cy="384191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BD96FB06-6A44-4CE0-AB9E-A0D04127FE4F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5C7DA64-C3F2-4DD6-92C8-3961E448F900}"/>
                </a:ext>
              </a:extLst>
            </p:cNvPr>
            <p:cNvSpPr/>
            <p:nvPr/>
          </p:nvSpPr>
          <p:spPr>
            <a:xfrm>
              <a:off x="6984943" y="3277907"/>
              <a:ext cx="34451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171A9D35-9EAD-41F1-8BED-D64BBBC62B38}"/>
              </a:ext>
            </a:extLst>
          </p:cNvPr>
          <p:cNvGrpSpPr/>
          <p:nvPr/>
        </p:nvGrpSpPr>
        <p:grpSpPr>
          <a:xfrm>
            <a:off x="6735184" y="3231367"/>
            <a:ext cx="384191" cy="384191"/>
            <a:chOff x="6968667" y="3265207"/>
            <a:chExt cx="384191" cy="384191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C331ED5B-0462-4B87-8BD7-4A1A8A27233C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4C936B46-C24D-4330-ACF6-C0782BBB4EFE}"/>
                </a:ext>
              </a:extLst>
            </p:cNvPr>
            <p:cNvSpPr/>
            <p:nvPr/>
          </p:nvSpPr>
          <p:spPr>
            <a:xfrm>
              <a:off x="6984943" y="3277907"/>
              <a:ext cx="34451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B9F30677-5048-4853-A705-9AA02DE06EB8}"/>
              </a:ext>
            </a:extLst>
          </p:cNvPr>
          <p:cNvGrpSpPr/>
          <p:nvPr/>
        </p:nvGrpSpPr>
        <p:grpSpPr>
          <a:xfrm>
            <a:off x="4727540" y="2725816"/>
            <a:ext cx="384191" cy="384190"/>
            <a:chOff x="5129406" y="3265791"/>
            <a:chExt cx="384191" cy="384190"/>
          </a:xfrm>
        </p:grpSpPr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F1D568A2-4731-48E2-B8D0-0087B24D04D6}"/>
                </a:ext>
              </a:extLst>
            </p:cNvPr>
            <p:cNvSpPr/>
            <p:nvPr/>
          </p:nvSpPr>
          <p:spPr>
            <a:xfrm>
              <a:off x="5129406" y="3265791"/>
              <a:ext cx="384191" cy="384190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D52B16DC-AAF9-4EF2-A24F-7FF823BA8115}"/>
                </a:ext>
              </a:extLst>
            </p:cNvPr>
            <p:cNvSpPr/>
            <p:nvPr/>
          </p:nvSpPr>
          <p:spPr>
            <a:xfrm>
              <a:off x="5129406" y="3297588"/>
              <a:ext cx="3758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E11EFA8-A3AC-43EC-8DAF-6FA74236FCA2}"/>
              </a:ext>
            </a:extLst>
          </p:cNvPr>
          <p:cNvGrpSpPr/>
          <p:nvPr/>
        </p:nvGrpSpPr>
        <p:grpSpPr>
          <a:xfrm>
            <a:off x="5223202" y="2725816"/>
            <a:ext cx="384191" cy="384190"/>
            <a:chOff x="5662440" y="3265791"/>
            <a:chExt cx="384191" cy="384190"/>
          </a:xfrm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513B4CC7-5DB3-4F36-B7AF-2A0F2DC2BA62}"/>
                </a:ext>
              </a:extLst>
            </p:cNvPr>
            <p:cNvSpPr/>
            <p:nvPr/>
          </p:nvSpPr>
          <p:spPr>
            <a:xfrm>
              <a:off x="5662440" y="3265791"/>
              <a:ext cx="384191" cy="384190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F64F1C4E-2FB5-497F-B9DB-84115444BADA}"/>
                </a:ext>
              </a:extLst>
            </p:cNvPr>
            <p:cNvSpPr/>
            <p:nvPr/>
          </p:nvSpPr>
          <p:spPr>
            <a:xfrm>
              <a:off x="5664119" y="3297588"/>
              <a:ext cx="3758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235A70AB-669B-4B3D-8784-E163DF82E0FA}"/>
              </a:ext>
            </a:extLst>
          </p:cNvPr>
          <p:cNvGrpSpPr/>
          <p:nvPr/>
        </p:nvGrpSpPr>
        <p:grpSpPr>
          <a:xfrm>
            <a:off x="5718863" y="2725816"/>
            <a:ext cx="384191" cy="384190"/>
            <a:chOff x="5662440" y="3265791"/>
            <a:chExt cx="384191" cy="384190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0758EC28-4A15-4313-B320-2B797983E117}"/>
                </a:ext>
              </a:extLst>
            </p:cNvPr>
            <p:cNvSpPr/>
            <p:nvPr/>
          </p:nvSpPr>
          <p:spPr>
            <a:xfrm>
              <a:off x="5662440" y="3265791"/>
              <a:ext cx="384191" cy="384190"/>
            </a:xfrm>
            <a:prstGeom prst="ellipse">
              <a:avLst/>
            </a:prstGeom>
            <a:solidFill>
              <a:srgbClr val="E9C50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63BEC412-C3B6-42B4-9010-4E1D7E9C8DA3}"/>
                </a:ext>
              </a:extLst>
            </p:cNvPr>
            <p:cNvSpPr/>
            <p:nvPr/>
          </p:nvSpPr>
          <p:spPr>
            <a:xfrm>
              <a:off x="5664119" y="3297588"/>
              <a:ext cx="3758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BA976849-5427-4A8A-9577-B25937E20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437517"/>
              </p:ext>
            </p:extLst>
          </p:nvPr>
        </p:nvGraphicFramePr>
        <p:xfrm>
          <a:off x="4549821" y="3879468"/>
          <a:ext cx="3493170" cy="20255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6585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746585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</a:tblGrid>
              <a:tr h="3132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Tens</a:t>
                      </a:r>
                    </a:p>
                  </a:txBody>
                  <a:tcPr marL="44862" marR="44862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Ones</a:t>
                      </a:r>
                    </a:p>
                  </a:txBody>
                  <a:tcPr marL="44862" marR="44862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856154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856154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816" marR="59816" marT="29909" marB="2990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180"/>
                  </a:ext>
                </a:extLst>
              </a:tr>
            </a:tbl>
          </a:graphicData>
        </a:graphic>
      </p:graphicFrame>
      <p:grpSp>
        <p:nvGrpSpPr>
          <p:cNvPr id="91" name="Group 90">
            <a:extLst>
              <a:ext uri="{FF2B5EF4-FFF2-40B4-BE49-F238E27FC236}">
                <a16:creationId xmlns:a16="http://schemas.microsoft.com/office/drawing/2014/main" id="{143B2F9E-EFE2-4A27-B554-C6BCCACA2928}"/>
              </a:ext>
            </a:extLst>
          </p:cNvPr>
          <p:cNvGrpSpPr/>
          <p:nvPr/>
        </p:nvGrpSpPr>
        <p:grpSpPr>
          <a:xfrm>
            <a:off x="6990199" y="4527147"/>
            <a:ext cx="375087" cy="152928"/>
            <a:chOff x="3091909" y="5440258"/>
            <a:chExt cx="411846" cy="167915"/>
          </a:xfrm>
        </p:grpSpPr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84A3FE7E-CF7F-4014-A7E1-CBBB27C5D3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091637" y="5440530"/>
              <a:ext cx="167915" cy="167371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CA06C48A-EDA1-4A00-85CF-B50FEF379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336112" y="5440530"/>
              <a:ext cx="167915" cy="167371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103BFB4-461E-4508-8DFB-3A18278E043E}"/>
              </a:ext>
            </a:extLst>
          </p:cNvPr>
          <p:cNvGrpSpPr/>
          <p:nvPr/>
        </p:nvGrpSpPr>
        <p:grpSpPr>
          <a:xfrm>
            <a:off x="4851436" y="4322496"/>
            <a:ext cx="1122702" cy="597066"/>
            <a:chOff x="5027781" y="4644828"/>
            <a:chExt cx="1122702" cy="597066"/>
          </a:xfrm>
        </p:grpSpPr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722292B0-75CE-4690-8A53-9ECEEADBD7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512668" y="4159941"/>
              <a:ext cx="152928" cy="1122702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C74F9D5C-A074-4F20-B033-E18D17CC6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512668" y="4382010"/>
              <a:ext cx="152928" cy="1122702"/>
            </a:xfrm>
            <a:prstGeom prst="rect">
              <a:avLst/>
            </a:prstGeom>
          </p:spPr>
        </p:pic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EB54A8FF-70E1-4C84-838C-558C5798C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512668" y="4604079"/>
              <a:ext cx="152928" cy="1122702"/>
            </a:xfrm>
            <a:prstGeom prst="rect">
              <a:avLst/>
            </a:prstGeom>
          </p:spPr>
        </p:pic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E6CD1902-45B0-498F-9634-492C7E6F4A24}"/>
              </a:ext>
            </a:extLst>
          </p:cNvPr>
          <p:cNvGrpSpPr/>
          <p:nvPr/>
        </p:nvGrpSpPr>
        <p:grpSpPr>
          <a:xfrm>
            <a:off x="4851436" y="5180370"/>
            <a:ext cx="1122702" cy="597066"/>
            <a:chOff x="5027781" y="4644828"/>
            <a:chExt cx="1122702" cy="597066"/>
          </a:xfrm>
        </p:grpSpPr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57232AEB-4879-462A-B4EA-572F288C5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512668" y="4159941"/>
              <a:ext cx="152928" cy="1122702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9BE9BD6A-15F0-4A51-83E2-D042C08285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512668" y="4382010"/>
              <a:ext cx="152928" cy="1122702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5E7EEDC5-05D1-4C95-9D12-66695EDE6B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512668" y="4604079"/>
              <a:ext cx="152928" cy="1122702"/>
            </a:xfrm>
            <a:prstGeom prst="rect">
              <a:avLst/>
            </a:prstGeom>
          </p:spPr>
        </p:pic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4E3DA1E2-4850-4496-9C2C-47BC4310CB82}"/>
              </a:ext>
            </a:extLst>
          </p:cNvPr>
          <p:cNvGrpSpPr/>
          <p:nvPr/>
        </p:nvGrpSpPr>
        <p:grpSpPr>
          <a:xfrm>
            <a:off x="6990199" y="5398004"/>
            <a:ext cx="375087" cy="152928"/>
            <a:chOff x="3091909" y="5440258"/>
            <a:chExt cx="411846" cy="167915"/>
          </a:xfrm>
        </p:grpSpPr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AC2E3380-A6B4-4691-9640-720D9D2CC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091637" y="5440530"/>
              <a:ext cx="167915" cy="167371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EEFA3736-C9DD-4C1F-8E4A-D12107144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336112" y="5440530"/>
              <a:ext cx="167915" cy="167371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DA00CD4-C547-49FF-B5C2-96E35928992E}"/>
              </a:ext>
            </a:extLst>
          </p:cNvPr>
          <p:cNvGrpSpPr/>
          <p:nvPr/>
        </p:nvGrpSpPr>
        <p:grpSpPr>
          <a:xfrm>
            <a:off x="5103352" y="2687844"/>
            <a:ext cx="2652994" cy="3017524"/>
            <a:chOff x="5288122" y="2845965"/>
            <a:chExt cx="2652994" cy="3017524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0926C4DA-98BA-4A35-B350-0435C0EB89D4}"/>
                </a:ext>
              </a:extLst>
            </p:cNvPr>
            <p:cNvGrpSpPr/>
            <p:nvPr/>
          </p:nvGrpSpPr>
          <p:grpSpPr>
            <a:xfrm>
              <a:off x="5288122" y="2845965"/>
              <a:ext cx="1210100" cy="2650340"/>
              <a:chOff x="5607393" y="2382359"/>
              <a:chExt cx="1624063" cy="3556994"/>
            </a:xfrm>
          </p:grpSpPr>
          <p:pic>
            <p:nvPicPr>
              <p:cNvPr id="120" name="Picture 119">
                <a:extLst>
                  <a:ext uri="{FF2B5EF4-FFF2-40B4-BE49-F238E27FC236}">
                    <a16:creationId xmlns:a16="http://schemas.microsoft.com/office/drawing/2014/main" id="{1EE14AFF-7073-4363-9615-897C58AF74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71494" y="5465913"/>
                <a:ext cx="474977" cy="473440"/>
              </a:xfrm>
              <a:prstGeom prst="rect">
                <a:avLst/>
              </a:prstGeom>
            </p:spPr>
          </p:pic>
          <p:pic>
            <p:nvPicPr>
              <p:cNvPr id="121" name="Picture 120">
                <a:extLst>
                  <a:ext uri="{FF2B5EF4-FFF2-40B4-BE49-F238E27FC236}">
                    <a16:creationId xmlns:a16="http://schemas.microsoft.com/office/drawing/2014/main" id="{E33CB545-8474-44B5-8D6F-8814DA4BCE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07393" y="2382359"/>
                <a:ext cx="479827" cy="3522617"/>
              </a:xfrm>
              <a:prstGeom prst="rect">
                <a:avLst/>
              </a:prstGeom>
            </p:spPr>
          </p:pic>
          <p:pic>
            <p:nvPicPr>
              <p:cNvPr id="122" name="Picture 121">
                <a:extLst>
                  <a:ext uri="{FF2B5EF4-FFF2-40B4-BE49-F238E27FC236}">
                    <a16:creationId xmlns:a16="http://schemas.microsoft.com/office/drawing/2014/main" id="{CA0C0A3A-D3BD-4262-9DD6-B9ED4FAE8B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07621" y="5386275"/>
                <a:ext cx="423835" cy="422463"/>
              </a:xfrm>
              <a:prstGeom prst="rect">
                <a:avLst/>
              </a:prstGeom>
            </p:spPr>
          </p:pic>
          <p:pic>
            <p:nvPicPr>
              <p:cNvPr id="123" name="Picture 122">
                <a:extLst>
                  <a:ext uri="{FF2B5EF4-FFF2-40B4-BE49-F238E27FC236}">
                    <a16:creationId xmlns:a16="http://schemas.microsoft.com/office/drawing/2014/main" id="{186EBEC8-101B-43B2-8004-25F4D0243F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93060" y="5124067"/>
                <a:ext cx="474977" cy="473440"/>
              </a:xfrm>
              <a:prstGeom prst="rect">
                <a:avLst/>
              </a:prstGeom>
            </p:spPr>
          </p:pic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C57219CB-8670-4890-B1CA-DA8A303C3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4947" y="5115756"/>
              <a:ext cx="1276169" cy="7477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0559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0E4CBC-DE98-4E98-B674-0B3B0A4F4922}"/>
              </a:ext>
            </a:extLst>
          </p:cNvPr>
          <p:cNvSpPr/>
          <p:nvPr/>
        </p:nvSpPr>
        <p:spPr>
          <a:xfrm>
            <a:off x="447430" y="670981"/>
            <a:ext cx="31577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2 Digits by 1 Digit (1)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0521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60521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AE924A55-FEAB-4B6E-8CD5-5614BB830BFC}"/>
              </a:ext>
            </a:extLst>
          </p:cNvPr>
          <p:cNvSpPr txBox="1"/>
          <p:nvPr/>
        </p:nvSpPr>
        <p:spPr>
          <a:xfrm>
            <a:off x="755650" y="1805769"/>
            <a:ext cx="7632699" cy="3162471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24591D-55A4-4AE3-A057-3A8A742AC473}"/>
              </a:ext>
            </a:extLst>
          </p:cNvPr>
          <p:cNvSpPr txBox="1"/>
          <p:nvPr/>
        </p:nvSpPr>
        <p:spPr>
          <a:xfrm>
            <a:off x="755650" y="1341438"/>
            <a:ext cx="7632700" cy="772107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Diana has used place value counters to represent a calculation.</a:t>
            </a: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Which calculation has she represented? What would the answer be?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E7689FD-56F7-4D97-B627-896396566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111402"/>
              </p:ext>
            </p:extLst>
          </p:nvPr>
        </p:nvGraphicFramePr>
        <p:xfrm>
          <a:off x="5727513" y="2355709"/>
          <a:ext cx="1505324" cy="23163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5324">
                  <a:extLst>
                    <a:ext uri="{9D8B030D-6E8A-4147-A177-3AD203B41FA5}">
                      <a16:colId xmlns:a16="http://schemas.microsoft.com/office/drawing/2014/main" val="2343786203"/>
                    </a:ext>
                  </a:extLst>
                </a:gridCol>
              </a:tblGrid>
              <a:tr h="772107">
                <a:tc>
                  <a:txBody>
                    <a:bodyPr/>
                    <a:lstStyle/>
                    <a:p>
                      <a:pPr algn="ctr"/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× 3</a:t>
                      </a:r>
                      <a:endParaRPr lang="en-GB" sz="3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36721514"/>
                  </a:ext>
                </a:extLst>
              </a:tr>
              <a:tr h="7721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32 × 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1084435"/>
                  </a:ext>
                </a:extLst>
              </a:tr>
              <a:tr h="7721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32 × 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54372910"/>
                  </a:ext>
                </a:extLst>
              </a:tr>
            </a:tbl>
          </a:graphicData>
        </a:graphic>
      </p:graphicFrame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BF002D1C-F823-4533-AEE5-206C1F1C5C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907363"/>
              </p:ext>
            </p:extLst>
          </p:nvPr>
        </p:nvGraphicFramePr>
        <p:xfrm>
          <a:off x="1078830" y="2608850"/>
          <a:ext cx="3493170" cy="1864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6585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746585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</a:tblGrid>
              <a:tr h="3294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Tens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947" marR="5894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Ones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947" marR="58947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340708"/>
                  </a:ext>
                </a:extLst>
              </a:tr>
              <a:tr h="511538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8596" marR="78596" marT="39299" marB="3929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614180"/>
                  </a:ext>
                </a:extLst>
              </a:tr>
            </a:tbl>
          </a:graphicData>
        </a:graphic>
      </p:graphicFrame>
      <p:grpSp>
        <p:nvGrpSpPr>
          <p:cNvPr id="63" name="Group 62">
            <a:extLst>
              <a:ext uri="{FF2B5EF4-FFF2-40B4-BE49-F238E27FC236}">
                <a16:creationId xmlns:a16="http://schemas.microsoft.com/office/drawing/2014/main" id="{8A569BB4-EEA1-4AB2-B8DE-066241F6FB9E}"/>
              </a:ext>
            </a:extLst>
          </p:cNvPr>
          <p:cNvGrpSpPr/>
          <p:nvPr/>
        </p:nvGrpSpPr>
        <p:grpSpPr>
          <a:xfrm>
            <a:off x="3279345" y="3031811"/>
            <a:ext cx="342360" cy="342358"/>
            <a:chOff x="6968667" y="3265207"/>
            <a:chExt cx="384191" cy="384191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ED236AA7-8FE9-4BAF-9F97-F9F3B84D835E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00" b="1" dirty="0">
                <a:solidFill>
                  <a:schemeClr val="bg1"/>
                </a:solidFill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E2941E54-39BA-4048-9F83-B50C7FC16E0E}"/>
                </a:ext>
              </a:extLst>
            </p:cNvPr>
            <p:cNvSpPr/>
            <p:nvPr/>
          </p:nvSpPr>
          <p:spPr>
            <a:xfrm>
              <a:off x="6984943" y="3277907"/>
              <a:ext cx="34451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87" name="Oval 86">
            <a:extLst>
              <a:ext uri="{FF2B5EF4-FFF2-40B4-BE49-F238E27FC236}">
                <a16:creationId xmlns:a16="http://schemas.microsoft.com/office/drawing/2014/main" id="{EACBEF4C-8FF5-4262-A271-FCD7A4F03A9D}"/>
              </a:ext>
            </a:extLst>
          </p:cNvPr>
          <p:cNvSpPr/>
          <p:nvPr/>
        </p:nvSpPr>
        <p:spPr>
          <a:xfrm>
            <a:off x="1286539" y="303239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EE71D0EB-5360-43A6-9014-75A419C3C5AD}"/>
              </a:ext>
            </a:extLst>
          </p:cNvPr>
          <p:cNvSpPr/>
          <p:nvPr/>
        </p:nvSpPr>
        <p:spPr>
          <a:xfrm>
            <a:off x="1279072" y="306072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C334705C-B9AB-4E75-8369-25870669C55A}"/>
              </a:ext>
            </a:extLst>
          </p:cNvPr>
          <p:cNvSpPr/>
          <p:nvPr/>
        </p:nvSpPr>
        <p:spPr>
          <a:xfrm>
            <a:off x="1781473" y="303239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5B6E0C9D-1DBA-487C-8018-0E50A8535165}"/>
              </a:ext>
            </a:extLst>
          </p:cNvPr>
          <p:cNvSpPr/>
          <p:nvPr/>
        </p:nvSpPr>
        <p:spPr>
          <a:xfrm>
            <a:off x="1775502" y="306072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369AE9A3-C890-4321-B49C-7B6D4EB4E150}"/>
              </a:ext>
            </a:extLst>
          </p:cNvPr>
          <p:cNvGrpSpPr/>
          <p:nvPr/>
        </p:nvGrpSpPr>
        <p:grpSpPr>
          <a:xfrm>
            <a:off x="3279345" y="3533461"/>
            <a:ext cx="342360" cy="342358"/>
            <a:chOff x="6968667" y="3265207"/>
            <a:chExt cx="384191" cy="384191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FCF7BC8F-EBA1-491E-A1AB-43CFDAD8F00E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00" b="1" dirty="0">
                <a:solidFill>
                  <a:schemeClr val="bg1"/>
                </a:solidFill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EEF29415-C7E6-4E74-BF72-35B006BBE61C}"/>
                </a:ext>
              </a:extLst>
            </p:cNvPr>
            <p:cNvSpPr/>
            <p:nvPr/>
          </p:nvSpPr>
          <p:spPr>
            <a:xfrm>
              <a:off x="6984943" y="3277907"/>
              <a:ext cx="34451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81" name="Oval 80">
            <a:extLst>
              <a:ext uri="{FF2B5EF4-FFF2-40B4-BE49-F238E27FC236}">
                <a16:creationId xmlns:a16="http://schemas.microsoft.com/office/drawing/2014/main" id="{AABDEB10-2472-462D-9A4F-1CA9F7114754}"/>
              </a:ext>
            </a:extLst>
          </p:cNvPr>
          <p:cNvSpPr/>
          <p:nvPr/>
        </p:nvSpPr>
        <p:spPr>
          <a:xfrm>
            <a:off x="1286539" y="353404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98A09D43-37FD-42F2-920A-62701E80FF9D}"/>
              </a:ext>
            </a:extLst>
          </p:cNvPr>
          <p:cNvSpPr/>
          <p:nvPr/>
        </p:nvSpPr>
        <p:spPr>
          <a:xfrm>
            <a:off x="1279072" y="356237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969E635-A786-4441-B351-C7C5A6E5B31D}"/>
              </a:ext>
            </a:extLst>
          </p:cNvPr>
          <p:cNvSpPr/>
          <p:nvPr/>
        </p:nvSpPr>
        <p:spPr>
          <a:xfrm>
            <a:off x="1781473" y="353404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59361E8-E5C5-4882-BECA-3FA011E4C571}"/>
              </a:ext>
            </a:extLst>
          </p:cNvPr>
          <p:cNvSpPr/>
          <p:nvPr/>
        </p:nvSpPr>
        <p:spPr>
          <a:xfrm>
            <a:off x="1775502" y="356237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8506B5C-B576-447E-8084-26029F7A542A}"/>
              </a:ext>
            </a:extLst>
          </p:cNvPr>
          <p:cNvGrpSpPr/>
          <p:nvPr/>
        </p:nvGrpSpPr>
        <p:grpSpPr>
          <a:xfrm>
            <a:off x="3279345" y="4047811"/>
            <a:ext cx="342360" cy="342358"/>
            <a:chOff x="6968667" y="3265207"/>
            <a:chExt cx="384191" cy="384191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339BB00A-958B-4646-B94A-E6C0C9130CD7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00" b="1" dirty="0">
                <a:solidFill>
                  <a:schemeClr val="bg1"/>
                </a:solidFill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1D2C2D7D-99FE-4749-9B18-CDB62F27B16F}"/>
                </a:ext>
              </a:extLst>
            </p:cNvPr>
            <p:cNvSpPr/>
            <p:nvPr/>
          </p:nvSpPr>
          <p:spPr>
            <a:xfrm>
              <a:off x="6984943" y="3277907"/>
              <a:ext cx="34451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75" name="Oval 74">
            <a:extLst>
              <a:ext uri="{FF2B5EF4-FFF2-40B4-BE49-F238E27FC236}">
                <a16:creationId xmlns:a16="http://schemas.microsoft.com/office/drawing/2014/main" id="{C2A87AF7-F1A9-4B96-BED9-69D1706FCBAD}"/>
              </a:ext>
            </a:extLst>
          </p:cNvPr>
          <p:cNvSpPr/>
          <p:nvPr/>
        </p:nvSpPr>
        <p:spPr>
          <a:xfrm>
            <a:off x="1286539" y="404839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B760ABC7-407D-41F1-AC56-FCECBEDFA7DF}"/>
              </a:ext>
            </a:extLst>
          </p:cNvPr>
          <p:cNvSpPr/>
          <p:nvPr/>
        </p:nvSpPr>
        <p:spPr>
          <a:xfrm>
            <a:off x="1279072" y="407672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3BBA7DA1-8085-42B5-9801-EEB960FE3B12}"/>
              </a:ext>
            </a:extLst>
          </p:cNvPr>
          <p:cNvSpPr/>
          <p:nvPr/>
        </p:nvSpPr>
        <p:spPr>
          <a:xfrm>
            <a:off x="1781473" y="404839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15009A1-88A3-474A-B62B-84F6C05F445D}"/>
              </a:ext>
            </a:extLst>
          </p:cNvPr>
          <p:cNvSpPr/>
          <p:nvPr/>
        </p:nvSpPr>
        <p:spPr>
          <a:xfrm>
            <a:off x="1775502" y="407672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4D369103-05F1-4213-A7A8-74BCDB11CF0E}"/>
              </a:ext>
            </a:extLst>
          </p:cNvPr>
          <p:cNvSpPr/>
          <p:nvPr/>
        </p:nvSpPr>
        <p:spPr>
          <a:xfrm>
            <a:off x="2292379" y="303239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CE7694F-9662-44C0-9065-7A2775497B86}"/>
              </a:ext>
            </a:extLst>
          </p:cNvPr>
          <p:cNvSpPr/>
          <p:nvPr/>
        </p:nvSpPr>
        <p:spPr>
          <a:xfrm>
            <a:off x="2284912" y="306072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D30E95AF-C051-4351-86F4-06C5E55CC88C}"/>
              </a:ext>
            </a:extLst>
          </p:cNvPr>
          <p:cNvSpPr/>
          <p:nvPr/>
        </p:nvSpPr>
        <p:spPr>
          <a:xfrm>
            <a:off x="2292379" y="353404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482DE05D-B98E-4B7A-8B85-FD7620B5B839}"/>
              </a:ext>
            </a:extLst>
          </p:cNvPr>
          <p:cNvSpPr/>
          <p:nvPr/>
        </p:nvSpPr>
        <p:spPr>
          <a:xfrm>
            <a:off x="2284912" y="356237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C1DE7B0-E6EC-428A-89C0-A92E7AE29501}"/>
              </a:ext>
            </a:extLst>
          </p:cNvPr>
          <p:cNvSpPr/>
          <p:nvPr/>
        </p:nvSpPr>
        <p:spPr>
          <a:xfrm>
            <a:off x="2292379" y="4048394"/>
            <a:ext cx="342360" cy="342358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" b="1" dirty="0">
              <a:solidFill>
                <a:schemeClr val="bg1"/>
              </a:solidFill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122B8D11-E566-4BAF-80FC-DC9228D52DD3}"/>
              </a:ext>
            </a:extLst>
          </p:cNvPr>
          <p:cNvSpPr/>
          <p:nvPr/>
        </p:nvSpPr>
        <p:spPr>
          <a:xfrm>
            <a:off x="2284912" y="4076729"/>
            <a:ext cx="3498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10</a:t>
            </a: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A8E98E80-AC00-4AFD-8832-345AC20F6EDC}"/>
              </a:ext>
            </a:extLst>
          </p:cNvPr>
          <p:cNvGrpSpPr/>
          <p:nvPr/>
        </p:nvGrpSpPr>
        <p:grpSpPr>
          <a:xfrm>
            <a:off x="3759405" y="3031811"/>
            <a:ext cx="342360" cy="342358"/>
            <a:chOff x="6968667" y="3265207"/>
            <a:chExt cx="384191" cy="384191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B9675B85-15CD-4302-B194-E58F17556580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00" b="1" dirty="0">
                <a:solidFill>
                  <a:schemeClr val="bg1"/>
                </a:solidFill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0745BE84-7469-48CA-A390-E467A449CCC2}"/>
                </a:ext>
              </a:extLst>
            </p:cNvPr>
            <p:cNvSpPr/>
            <p:nvPr/>
          </p:nvSpPr>
          <p:spPr>
            <a:xfrm>
              <a:off x="6984943" y="3277907"/>
              <a:ext cx="34451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1F43B42A-2F72-492F-B87D-C2FB5D734E0B}"/>
              </a:ext>
            </a:extLst>
          </p:cNvPr>
          <p:cNvGrpSpPr/>
          <p:nvPr/>
        </p:nvGrpSpPr>
        <p:grpSpPr>
          <a:xfrm>
            <a:off x="3759405" y="3533461"/>
            <a:ext cx="342360" cy="342358"/>
            <a:chOff x="6968667" y="3265207"/>
            <a:chExt cx="384191" cy="384191"/>
          </a:xfrm>
        </p:grpSpPr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1CC4C5F8-B553-4003-B68F-072E200E6705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00" b="1" dirty="0">
                <a:solidFill>
                  <a:schemeClr val="bg1"/>
                </a:solidFill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B30D2602-EE3C-405F-B9B2-AEB38D2C6204}"/>
                </a:ext>
              </a:extLst>
            </p:cNvPr>
            <p:cNvSpPr/>
            <p:nvPr/>
          </p:nvSpPr>
          <p:spPr>
            <a:xfrm>
              <a:off x="6984943" y="3277907"/>
              <a:ext cx="34451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5E1F7E05-4878-49A4-88DD-788F4978A796}"/>
              </a:ext>
            </a:extLst>
          </p:cNvPr>
          <p:cNvGrpSpPr/>
          <p:nvPr/>
        </p:nvGrpSpPr>
        <p:grpSpPr>
          <a:xfrm>
            <a:off x="3759405" y="4047811"/>
            <a:ext cx="342360" cy="342358"/>
            <a:chOff x="6968667" y="3265207"/>
            <a:chExt cx="384191" cy="384191"/>
          </a:xfrm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CC8BCB4B-624D-43A2-BC8E-D0908D21FF68}"/>
                </a:ext>
              </a:extLst>
            </p:cNvPr>
            <p:cNvSpPr/>
            <p:nvPr/>
          </p:nvSpPr>
          <p:spPr>
            <a:xfrm>
              <a:off x="6968667" y="3265207"/>
              <a:ext cx="384191" cy="384191"/>
            </a:xfrm>
            <a:prstGeom prst="ellipse">
              <a:avLst/>
            </a:prstGeom>
            <a:solidFill>
              <a:srgbClr val="E52122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00" b="1" dirty="0">
                <a:solidFill>
                  <a:schemeClr val="bg1"/>
                </a:solidFill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40B946FA-C7E1-41AD-BFD3-A2AB076650DD}"/>
                </a:ext>
              </a:extLst>
            </p:cNvPr>
            <p:cNvSpPr/>
            <p:nvPr/>
          </p:nvSpPr>
          <p:spPr>
            <a:xfrm>
              <a:off x="6984943" y="3277907"/>
              <a:ext cx="34451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9" name="TextBox 108">
            <a:extLst>
              <a:ext uri="{FF2B5EF4-FFF2-40B4-BE49-F238E27FC236}">
                <a16:creationId xmlns:a16="http://schemas.microsoft.com/office/drawing/2014/main" id="{F16F1518-2710-4D71-B217-9F616EDE5BC5}"/>
              </a:ext>
            </a:extLst>
          </p:cNvPr>
          <p:cNvSpPr txBox="1"/>
          <p:nvPr/>
        </p:nvSpPr>
        <p:spPr>
          <a:xfrm>
            <a:off x="755650" y="5243775"/>
            <a:ext cx="7632699" cy="84905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/>
              <a:t>Diana has made 3 lots of 32, which represents 32 × 3.</a:t>
            </a:r>
          </a:p>
          <a:p>
            <a:pPr>
              <a:spcAft>
                <a:spcPts val="600"/>
              </a:spcAft>
            </a:pPr>
            <a:r>
              <a:rPr lang="en-GB" b="1" dirty="0"/>
              <a:t>32 × 3 = 96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BB00ED-17C0-43B1-B9FC-6C9339290D6E}"/>
              </a:ext>
            </a:extLst>
          </p:cNvPr>
          <p:cNvSpPr/>
          <p:nvPr/>
        </p:nvSpPr>
        <p:spPr>
          <a:xfrm>
            <a:off x="5822220" y="3997632"/>
            <a:ext cx="1308371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3200" b="1" dirty="0"/>
              <a:t>32 × 3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14784C3-ADF2-4485-923C-7AF55DFDCA13}"/>
              </a:ext>
            </a:extLst>
          </p:cNvPr>
          <p:cNvSpPr/>
          <p:nvPr/>
        </p:nvSpPr>
        <p:spPr>
          <a:xfrm>
            <a:off x="5770960" y="3891119"/>
            <a:ext cx="1410890" cy="796211"/>
          </a:xfrm>
          <a:prstGeom prst="ellipse">
            <a:avLst/>
          </a:prstGeom>
          <a:noFill/>
          <a:ln w="38100">
            <a:solidFill>
              <a:srgbClr val="00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60903CA-4D65-495C-B535-BBB39A291BDC}"/>
              </a:ext>
            </a:extLst>
          </p:cNvPr>
          <p:cNvSpPr txBox="1"/>
          <p:nvPr/>
        </p:nvSpPr>
        <p:spPr>
          <a:xfrm>
            <a:off x="3230879" y="2577384"/>
            <a:ext cx="822133" cy="723275"/>
          </a:xfrm>
          <a:prstGeom prst="wedgeRectCallout">
            <a:avLst>
              <a:gd name="adj1" fmla="val -137753"/>
              <a:gd name="adj2" fmla="val -825"/>
            </a:avLst>
          </a:prstGeom>
          <a:solidFill>
            <a:schemeClr val="bg1"/>
          </a:solidFill>
          <a:ln w="19050">
            <a:solidFill>
              <a:srgbClr val="F18214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b="1" dirty="0"/>
              <a:t>2</a:t>
            </a:r>
          </a:p>
          <a:p>
            <a:pPr algn="ctr">
              <a:spcAft>
                <a:spcPts val="600"/>
              </a:spcAft>
            </a:pPr>
            <a:r>
              <a:rPr lang="en-GB" b="1" dirty="0"/>
              <a:t>3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3EF6375-F40A-4949-B1D8-005016E2A8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83"/>
          <a:stretch/>
        </p:blipFill>
        <p:spPr>
          <a:xfrm>
            <a:off x="1200007" y="2486024"/>
            <a:ext cx="1945422" cy="124042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89C6D2-8E75-493F-B9F0-B1D74C1FEF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351"/>
          <a:stretch/>
        </p:blipFill>
        <p:spPr>
          <a:xfrm>
            <a:off x="6415741" y="2476498"/>
            <a:ext cx="1374536" cy="124995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D7F246-169C-4302-8BE0-17B0ACE464C1}"/>
              </a:ext>
            </a:extLst>
          </p:cNvPr>
          <p:cNvSpPr txBox="1"/>
          <p:nvPr/>
        </p:nvSpPr>
        <p:spPr>
          <a:xfrm>
            <a:off x="5090989" y="2511398"/>
            <a:ext cx="1093062" cy="1077218"/>
          </a:xfrm>
          <a:prstGeom prst="wedgeRectCallout">
            <a:avLst>
              <a:gd name="adj1" fmla="val 115405"/>
              <a:gd name="adj2" fmla="val 604"/>
            </a:avLst>
          </a:prstGeom>
          <a:solidFill>
            <a:schemeClr val="bg1"/>
          </a:solidFill>
          <a:ln w="19050">
            <a:solidFill>
              <a:srgbClr val="F18214"/>
            </a:solidFill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b="1" dirty="0"/>
              <a:t>12</a:t>
            </a:r>
          </a:p>
          <a:p>
            <a:pPr algn="ctr">
              <a:spcAft>
                <a:spcPts val="600"/>
              </a:spcAft>
            </a:pPr>
            <a:r>
              <a:rPr lang="en-GB" b="1" dirty="0"/>
              <a:t>14</a:t>
            </a:r>
          </a:p>
          <a:p>
            <a:pPr algn="ctr">
              <a:spcAft>
                <a:spcPts val="600"/>
              </a:spcAft>
            </a:pPr>
            <a:r>
              <a:rPr lang="en-GB" b="1" dirty="0"/>
              <a:t>23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5AC7A2A-0D4C-4E3A-88A6-4D5A1EC9A1A1}"/>
              </a:ext>
            </a:extLst>
          </p:cNvPr>
          <p:cNvSpPr/>
          <p:nvPr/>
        </p:nvSpPr>
        <p:spPr>
          <a:xfrm>
            <a:off x="447430" y="670981"/>
            <a:ext cx="31577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2 Digits by 1 Digit (1) 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60521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60521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8A6EE3C-080F-45E3-A3F9-2B2A582FABB5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0079C2"/>
          </a:solidFill>
          <a:ln w="28575">
            <a:solidFill>
              <a:srgbClr val="0079C2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1600" b="1" dirty="0">
                <a:solidFill>
                  <a:schemeClr val="bg1"/>
                </a:solidFill>
              </a:rPr>
              <a:t>Use these numbers to solve the problems below.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0C19D1-6218-48DB-B366-1BE4CFEA6038}"/>
              </a:ext>
            </a:extLst>
          </p:cNvPr>
          <p:cNvSpPr/>
          <p:nvPr/>
        </p:nvSpPr>
        <p:spPr>
          <a:xfrm>
            <a:off x="755650" y="1836791"/>
            <a:ext cx="7632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1600" dirty="0"/>
              <a:t>You may need to use some numbers more than once. For each question, you should always use one number from each group in your calculation.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2CEE1DC-41B0-455D-9F66-2715C9541D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04543"/>
              </p:ext>
            </p:extLst>
          </p:nvPr>
        </p:nvGraphicFramePr>
        <p:xfrm>
          <a:off x="860153" y="3735977"/>
          <a:ext cx="7528198" cy="23600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06407">
                  <a:extLst>
                    <a:ext uri="{9D8B030D-6E8A-4147-A177-3AD203B41FA5}">
                      <a16:colId xmlns:a16="http://schemas.microsoft.com/office/drawing/2014/main" val="2227811747"/>
                    </a:ext>
                  </a:extLst>
                </a:gridCol>
                <a:gridCol w="1621791">
                  <a:extLst>
                    <a:ext uri="{9D8B030D-6E8A-4147-A177-3AD203B41FA5}">
                      <a16:colId xmlns:a16="http://schemas.microsoft.com/office/drawing/2014/main" val="2727027150"/>
                    </a:ext>
                  </a:extLst>
                </a:gridCol>
              </a:tblGrid>
              <a:tr h="657497">
                <a:tc>
                  <a:txBody>
                    <a:bodyPr/>
                    <a:lstStyle/>
                    <a:p>
                      <a:pPr algn="ctr"/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a multiplication calculation with an answer that is one less than 70.</a:t>
                      </a:r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182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954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182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7782930"/>
                  </a:ext>
                </a:extLst>
              </a:tr>
              <a:tr h="65749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a multiplication calculation that does not need</a:t>
                      </a: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exchange and has an answer that has 4 tens.</a:t>
                      </a:r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182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00954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182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032534"/>
                  </a:ext>
                </a:extLst>
              </a:tr>
              <a:tr h="1045029">
                <a:tc>
                  <a:txBody>
                    <a:bodyPr/>
                    <a:lstStyle/>
                    <a:p>
                      <a:pPr algn="ctr"/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all the multiplication calculations that do not need</a:t>
                      </a: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exchange and have answers that</a:t>
                      </a: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</a:t>
                      </a: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 numbers.</a:t>
                      </a:r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182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baseline="0" dirty="0">
                        <a:solidFill>
                          <a:srgbClr val="00954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1821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9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7273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5834E490-38C8-48EC-9523-F0859EDE5E5C}"/>
              </a:ext>
            </a:extLst>
          </p:cNvPr>
          <p:cNvSpPr/>
          <p:nvPr/>
        </p:nvSpPr>
        <p:spPr>
          <a:xfrm>
            <a:off x="6914599" y="3880061"/>
            <a:ext cx="1345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23 × 3 = 69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20650F-F29A-4CAD-9711-2C257BC9607D}"/>
              </a:ext>
            </a:extLst>
          </p:cNvPr>
          <p:cNvSpPr/>
          <p:nvPr/>
        </p:nvSpPr>
        <p:spPr>
          <a:xfrm>
            <a:off x="6910591" y="4535482"/>
            <a:ext cx="1353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rgbClr val="009541"/>
                </a:solidFill>
              </a:rPr>
              <a:t>23 × 2 = 46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16F26E-A927-47FE-93E7-8AC71C006998}"/>
              </a:ext>
            </a:extLst>
          </p:cNvPr>
          <p:cNvSpPr/>
          <p:nvPr/>
        </p:nvSpPr>
        <p:spPr>
          <a:xfrm>
            <a:off x="6767513" y="5027491"/>
            <a:ext cx="16208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b="1" dirty="0">
                <a:solidFill>
                  <a:srgbClr val="009541"/>
                </a:solidFill>
              </a:rPr>
              <a:t>12 × 2 = 24</a:t>
            </a:r>
          </a:p>
          <a:p>
            <a:pPr algn="ctr">
              <a:defRPr/>
            </a:pPr>
            <a:r>
              <a:rPr lang="en-GB" sz="1600" b="1" dirty="0">
                <a:solidFill>
                  <a:srgbClr val="009541"/>
                </a:solidFill>
              </a:rPr>
              <a:t>12 × 3 = 36</a:t>
            </a:r>
          </a:p>
          <a:p>
            <a:pPr algn="ctr">
              <a:defRPr/>
            </a:pPr>
            <a:r>
              <a:rPr lang="en-GB" sz="1600" b="1" dirty="0">
                <a:solidFill>
                  <a:srgbClr val="009541"/>
                </a:solidFill>
              </a:rPr>
              <a:t>14 × 2 = 28</a:t>
            </a:r>
          </a:p>
          <a:p>
            <a:pPr algn="ctr">
              <a:defRPr/>
            </a:pPr>
            <a:r>
              <a:rPr lang="en-GB" sz="1600" b="1" dirty="0">
                <a:solidFill>
                  <a:srgbClr val="009541"/>
                </a:solidFill>
              </a:rPr>
              <a:t>23 × 2 = 46</a:t>
            </a:r>
          </a:p>
        </p:txBody>
      </p:sp>
    </p:spTree>
    <p:extLst>
      <p:ext uri="{BB962C8B-B14F-4D97-AF65-F5344CB8AC3E}">
        <p14:creationId xmlns:p14="http://schemas.microsoft.com/office/powerpoint/2010/main" val="329283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66"/>
          <a:stretch/>
        </p:blipFill>
        <p:spPr>
          <a:xfrm rot="1560000">
            <a:off x="2531319" y="2836642"/>
            <a:ext cx="805823" cy="2305809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65"/>
          <a:stretch/>
        </p:blipFill>
        <p:spPr>
          <a:xfrm rot="1565948">
            <a:off x="1038582" y="2254174"/>
            <a:ext cx="1571272" cy="1589927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4"/>
            <a:ext cx="4038155" cy="41641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A2E0A47-281B-4160-A200-F52C3DEA8FE8}"/>
              </a:ext>
            </a:extLst>
          </p:cNvPr>
          <p:cNvSpPr/>
          <p:nvPr/>
        </p:nvSpPr>
        <p:spPr>
          <a:xfrm>
            <a:off x="447430" y="670981"/>
            <a:ext cx="31577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2 Digits by 1 Digit (1) </a:t>
            </a: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F8D0BC34-9D32-4DC3-9763-837574C926FC}"/>
              </a:ext>
            </a:extLst>
          </p:cNvPr>
          <p:cNvSpPr/>
          <p:nvPr/>
        </p:nvSpPr>
        <p:spPr>
          <a:xfrm>
            <a:off x="3849189" y="2921726"/>
            <a:ext cx="1445622" cy="101454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338</TotalTime>
  <Words>416</Words>
  <Application>Microsoft Office PowerPoint</Application>
  <PresentationFormat>On-screen Show (4:3)</PresentationFormat>
  <Paragraphs>122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Times New Roman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C Dolman WOP</cp:lastModifiedBy>
  <cp:revision>308</cp:revision>
  <dcterms:created xsi:type="dcterms:W3CDTF">2019-11-14T11:30:52Z</dcterms:created>
  <dcterms:modified xsi:type="dcterms:W3CDTF">2021-01-09T10:56:56Z</dcterms:modified>
</cp:coreProperties>
</file>